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3719B7-EA4D-4CDB-8DE6-55BE65713E4C}" type="datetimeFigureOut">
              <a:rPr lang="sk-SK" smtClean="0"/>
              <a:t>24. 1. 2021</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C73D66-C6B4-4818-B7CB-25C1A1196838}" type="slidenum">
              <a:rPr lang="sk-SK" smtClean="0"/>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Otvor s meniteľným priemerom, ktorým prechádza svetlo, sa nazýva clona.</a:t>
            </a:r>
            <a:endParaRPr lang="sk-SK" dirty="0"/>
          </a:p>
        </p:txBody>
      </p:sp>
      <p:sp>
        <p:nvSpPr>
          <p:cNvPr id="4" name="Zástupný symbol čísla snímky 3"/>
          <p:cNvSpPr>
            <a:spLocks noGrp="1"/>
          </p:cNvSpPr>
          <p:nvPr>
            <p:ph type="sldNum" sz="quarter" idx="10"/>
          </p:nvPr>
        </p:nvSpPr>
        <p:spPr/>
        <p:txBody>
          <a:bodyPr/>
          <a:lstStyle/>
          <a:p>
            <a:fld id="{05C73D66-C6B4-4818-B7CB-25C1A1196838}" type="slidenum">
              <a:rPr lang="sk-SK" smtClean="0"/>
              <a:t>6</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95EC64BD-6CBB-40A8-A073-85A38BAC5D29}" type="datetimeFigureOut">
              <a:rPr lang="sk-SK" smtClean="0"/>
              <a:t>24. 1. 2021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5EC64BD-6CBB-40A8-A073-85A38BAC5D29}" type="datetimeFigureOut">
              <a:rPr lang="sk-SK" smtClean="0"/>
              <a:t>24. 1. 2021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5EC64BD-6CBB-40A8-A073-85A38BAC5D29}" type="datetimeFigureOut">
              <a:rPr lang="sk-SK" smtClean="0"/>
              <a:t>24. 1. 2021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5EC64BD-6CBB-40A8-A073-85A38BAC5D29}" type="datetimeFigureOut">
              <a:rPr lang="sk-SK" smtClean="0"/>
              <a:t>24. 1. 2021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95EC64BD-6CBB-40A8-A073-85A38BAC5D29}" type="datetimeFigureOut">
              <a:rPr lang="sk-SK" smtClean="0"/>
              <a:t>24. 1. 2021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95EC64BD-6CBB-40A8-A073-85A38BAC5D29}" type="datetimeFigureOut">
              <a:rPr lang="sk-SK" smtClean="0"/>
              <a:t>24. 1. 2021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95EC64BD-6CBB-40A8-A073-85A38BAC5D29}" type="datetimeFigureOut">
              <a:rPr lang="sk-SK" smtClean="0"/>
              <a:t>24. 1. 2021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95EC64BD-6CBB-40A8-A073-85A38BAC5D29}" type="datetimeFigureOut">
              <a:rPr lang="sk-SK" smtClean="0"/>
              <a:t>24. 1. 2021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95EC64BD-6CBB-40A8-A073-85A38BAC5D29}" type="datetimeFigureOut">
              <a:rPr lang="sk-SK" smtClean="0"/>
              <a:t>24. 1. 2021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5EC64BD-6CBB-40A8-A073-85A38BAC5D29}" type="datetimeFigureOut">
              <a:rPr lang="sk-SK" smtClean="0"/>
              <a:t>24. 1. 2021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5EC64BD-6CBB-40A8-A073-85A38BAC5D29}" type="datetimeFigureOut">
              <a:rPr lang="sk-SK" smtClean="0"/>
              <a:t>24. 1. 2021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5B23415-F25A-481D-873A-F4B9B060BBA6}"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64BD-6CBB-40A8-A073-85A38BAC5D29}" type="datetimeFigureOut">
              <a:rPr lang="sk-SK" smtClean="0"/>
              <a:t>24. 1. 2021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23415-F25A-481D-873A-F4B9B060BBA6}"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solidFill>
                  <a:srgbClr val="00B050"/>
                </a:solidFill>
              </a:rPr>
              <a:t>Využitie šošoviek.</a:t>
            </a:r>
            <a:endParaRPr lang="sk-SK" dirty="0">
              <a:solidFill>
                <a:srgbClr val="00B050"/>
              </a:solidFill>
            </a:endParaRPr>
          </a:p>
        </p:txBody>
      </p:sp>
      <p:sp>
        <p:nvSpPr>
          <p:cNvPr id="3" name="Podnadpis 2"/>
          <p:cNvSpPr>
            <a:spLocks noGrp="1"/>
          </p:cNvSpPr>
          <p:nvPr>
            <p:ph type="subTitle" idx="1"/>
          </p:nvPr>
        </p:nvSpPr>
        <p:spPr/>
        <p:txBody>
          <a:bodyPr/>
          <a:lstStyle/>
          <a:p>
            <a:r>
              <a:rPr lang="sk-SK" dirty="0" smtClean="0"/>
              <a:t>Učivo 8. ročníka.</a:t>
            </a:r>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0000"/>
                </a:solidFill>
              </a:rPr>
              <a:t>Mikroskop.</a:t>
            </a:r>
            <a:endParaRPr lang="sk-SK" dirty="0">
              <a:solidFill>
                <a:srgbClr val="FF0000"/>
              </a:solidFill>
            </a:endParaRPr>
          </a:p>
        </p:txBody>
      </p:sp>
      <p:sp>
        <p:nvSpPr>
          <p:cNvPr id="3" name="Zástupný symbol obsahu 2"/>
          <p:cNvSpPr>
            <a:spLocks noGrp="1"/>
          </p:cNvSpPr>
          <p:nvPr>
            <p:ph idx="1"/>
          </p:nvPr>
        </p:nvSpPr>
        <p:spPr/>
        <p:txBody>
          <a:bodyPr/>
          <a:lstStyle/>
          <a:p>
            <a:endParaRPr lang="sk-SK" dirty="0"/>
          </a:p>
        </p:txBody>
      </p:sp>
      <p:pic>
        <p:nvPicPr>
          <p:cNvPr id="4098" name="Picture 2" descr="C:\Users\Katarina Kovacova\Desktop\cell-row-0-col-0.png"/>
          <p:cNvPicPr>
            <a:picLocks noChangeAspect="1" noChangeArrowheads="1"/>
          </p:cNvPicPr>
          <p:nvPr/>
        </p:nvPicPr>
        <p:blipFill>
          <a:blip r:embed="rId2"/>
          <a:srcRect/>
          <a:stretch>
            <a:fillRect/>
          </a:stretch>
        </p:blipFill>
        <p:spPr bwMode="auto">
          <a:xfrm>
            <a:off x="-1" y="1428736"/>
            <a:ext cx="9144001" cy="50006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FF00"/>
                </a:solidFill>
              </a:rPr>
              <a:t>Pokračovanie.</a:t>
            </a:r>
            <a:endParaRPr lang="sk-SK" dirty="0">
              <a:solidFill>
                <a:srgbClr val="FFFF00"/>
              </a:solidFill>
            </a:endParaRPr>
          </a:p>
        </p:txBody>
      </p:sp>
      <p:sp>
        <p:nvSpPr>
          <p:cNvPr id="3" name="Zástupný symbol obsahu 2"/>
          <p:cNvSpPr>
            <a:spLocks noGrp="1"/>
          </p:cNvSpPr>
          <p:nvPr>
            <p:ph idx="1"/>
          </p:nvPr>
        </p:nvSpPr>
        <p:spPr/>
        <p:txBody>
          <a:bodyPr/>
          <a:lstStyle/>
          <a:p>
            <a:r>
              <a:rPr lang="sk-SK" dirty="0" smtClean="0"/>
              <a:t>Objektív mikroskopu vytvára prevrátený obraz drobného predmetu, ktorý sa pozoruje </a:t>
            </a:r>
            <a:r>
              <a:rPr lang="sk-SK" dirty="0" err="1" smtClean="0"/>
              <a:t>okulárom</a:t>
            </a:r>
            <a:r>
              <a:rPr lang="sk-SK" dirty="0" smtClean="0"/>
              <a:t> ako lupou.</a:t>
            </a:r>
          </a:p>
          <a:p>
            <a:r>
              <a:rPr lang="sk-SK" dirty="0" smtClean="0"/>
              <a:t>Vynález mikroskopu pomohol biológom pri skúmaní vnútornej štruktúry rastlín a živočíchov.</a:t>
            </a:r>
          </a:p>
          <a:p>
            <a:r>
              <a:rPr lang="sk-SK" dirty="0" smtClean="0"/>
              <a:t>Vďaka nemu sa spresnili poznatky o bunke a získali sa informácie o pôvodcoch chorôb.</a:t>
            </a:r>
            <a:endParaRPr lang="sk-SK"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C00000"/>
                </a:solidFill>
              </a:rPr>
              <a:t>Záver.</a:t>
            </a:r>
            <a:endParaRPr lang="sk-SK" dirty="0">
              <a:solidFill>
                <a:srgbClr val="C00000"/>
              </a:solidFill>
            </a:endParaRPr>
          </a:p>
        </p:txBody>
      </p:sp>
      <p:sp>
        <p:nvSpPr>
          <p:cNvPr id="3" name="Zástupný symbol obsahu 2"/>
          <p:cNvSpPr>
            <a:spLocks noGrp="1"/>
          </p:cNvSpPr>
          <p:nvPr>
            <p:ph idx="1"/>
          </p:nvPr>
        </p:nvSpPr>
        <p:spPr/>
        <p:txBody>
          <a:bodyPr>
            <a:normAutofit fontScale="70000" lnSpcReduction="20000"/>
          </a:bodyPr>
          <a:lstStyle/>
          <a:p>
            <a:r>
              <a:rPr lang="sk-SK" dirty="0" smtClean="0"/>
              <a:t>V kapitole Svetlo sme skúmali vlastnosti svetla a zákony, ktoré platia pre šírenie svetla, a zaoberali sme sa optickými prístrojmi. Svetlo potrebujeme na život.</a:t>
            </a:r>
          </a:p>
          <a:p>
            <a:r>
              <a:rPr lang="sk-SK" dirty="0" smtClean="0"/>
              <a:t>V noci si pomáhame osvetlením domácností a verejných priestorov. Avšak to, čo nám uľahčuje život, nie je rovnako dobré pre životné prostredie.</a:t>
            </a:r>
          </a:p>
          <a:p>
            <a:r>
              <a:rPr lang="sk-SK" dirty="0" smtClean="0"/>
              <a:t>Z veľkého množstva  svetelných zdrojov sa svetlo rozptyľuje na prachových čiastočkách v atmosfére a prejavuje sa ako svetelné znečistenie prostredia.</a:t>
            </a:r>
          </a:p>
          <a:p>
            <a:r>
              <a:rPr lang="sk-SK" dirty="0" smtClean="0"/>
              <a:t>Svetelné znečistenie – svetelný smog – je rušivé svetlo, ktoré obklopuje väčšinu veľkomiest. Mestá osvetľujú svoje okolie na kilometre ďaleko od ich okraja, a to má nežiaduci vplyv na živé organizmy – rastliny a živočíchy v celej takto neprirodzene osvetlenej oblasti.</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B0F0"/>
                </a:solidFill>
              </a:rPr>
              <a:t>Optické prístroje.</a:t>
            </a:r>
            <a:endParaRPr lang="sk-SK" dirty="0">
              <a:solidFill>
                <a:srgbClr val="00B0F0"/>
              </a:solidFill>
            </a:endParaRPr>
          </a:p>
        </p:txBody>
      </p:sp>
      <p:sp>
        <p:nvSpPr>
          <p:cNvPr id="3" name="Zástupný symbol obsahu 2"/>
          <p:cNvSpPr>
            <a:spLocks noGrp="1"/>
          </p:cNvSpPr>
          <p:nvPr>
            <p:ph idx="1"/>
          </p:nvPr>
        </p:nvSpPr>
        <p:spPr/>
        <p:txBody>
          <a:bodyPr/>
          <a:lstStyle/>
          <a:p>
            <a:r>
              <a:rPr lang="sk-SK" dirty="0" smtClean="0"/>
              <a:t>Pri práci či pri pozorovaní sveta okolo nás často používame optické prístroje.</a:t>
            </a:r>
          </a:p>
          <a:p>
            <a:r>
              <a:rPr lang="sk-SK" dirty="0" smtClean="0"/>
              <a:t>Optickými prístrojmi sú napríklad :</a:t>
            </a:r>
          </a:p>
          <a:p>
            <a:r>
              <a:rPr lang="sk-SK" b="1" dirty="0" smtClean="0"/>
              <a:t>Mikroskop</a:t>
            </a:r>
          </a:p>
          <a:p>
            <a:r>
              <a:rPr lang="sk-SK" b="1" dirty="0" smtClean="0"/>
              <a:t>Ďalekohľad</a:t>
            </a:r>
          </a:p>
          <a:p>
            <a:r>
              <a:rPr lang="sk-SK" b="1" dirty="0" smtClean="0"/>
              <a:t>Fotografický prístroj</a:t>
            </a:r>
          </a:p>
          <a:p>
            <a:r>
              <a:rPr lang="sk-SK" b="1" dirty="0"/>
              <a:t>L</a:t>
            </a:r>
            <a:r>
              <a:rPr lang="sk-SK" b="1" dirty="0" smtClean="0"/>
              <a:t>upa</a:t>
            </a:r>
            <a:endParaRPr lang="sk-SK"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0000"/>
                </a:solidFill>
              </a:rPr>
              <a:t>Lupa.</a:t>
            </a:r>
            <a:endParaRPr lang="sk-SK" dirty="0">
              <a:solidFill>
                <a:srgbClr val="FF0000"/>
              </a:solidFill>
            </a:endParaRPr>
          </a:p>
        </p:txBody>
      </p:sp>
      <p:sp>
        <p:nvSpPr>
          <p:cNvPr id="3" name="Zástupný symbol obsahu 2"/>
          <p:cNvSpPr>
            <a:spLocks noGrp="1"/>
          </p:cNvSpPr>
          <p:nvPr>
            <p:ph idx="1"/>
          </p:nvPr>
        </p:nvSpPr>
        <p:spPr/>
        <p:txBody>
          <a:bodyPr/>
          <a:lstStyle/>
          <a:p>
            <a:r>
              <a:rPr lang="sk-SK" dirty="0" smtClean="0"/>
              <a:t>Lupa je spojná šošovka, ktorá má malú ohniskovú vzdialenosť. Lupou môžeme dosiahnuť najviac šesťnásobné zväčšenie predmetu.</a:t>
            </a:r>
            <a:endParaRPr lang="sk-SK" dirty="0"/>
          </a:p>
        </p:txBody>
      </p:sp>
      <p:pic>
        <p:nvPicPr>
          <p:cNvPr id="1026" name="Picture 2" descr="C:\Users\Katarina Kovacova\Desktop\lupa.jpg"/>
          <p:cNvPicPr>
            <a:picLocks noChangeAspect="1" noChangeArrowheads="1"/>
          </p:cNvPicPr>
          <p:nvPr/>
        </p:nvPicPr>
        <p:blipFill>
          <a:blip r:embed="rId2"/>
          <a:srcRect/>
          <a:stretch>
            <a:fillRect/>
          </a:stretch>
        </p:blipFill>
        <p:spPr bwMode="auto">
          <a:xfrm>
            <a:off x="2643174" y="4143380"/>
            <a:ext cx="3286148" cy="19288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0000"/>
                </a:solidFill>
              </a:rPr>
              <a:t>Lupa.</a:t>
            </a:r>
            <a:endParaRPr lang="sk-SK" dirty="0">
              <a:solidFill>
                <a:srgbClr val="FF0000"/>
              </a:solidFill>
            </a:endParaRPr>
          </a:p>
        </p:txBody>
      </p:sp>
      <p:sp>
        <p:nvSpPr>
          <p:cNvPr id="3" name="Zástupný symbol obsahu 2"/>
          <p:cNvSpPr>
            <a:spLocks noGrp="1"/>
          </p:cNvSpPr>
          <p:nvPr>
            <p:ph idx="1"/>
          </p:nvPr>
        </p:nvSpPr>
        <p:spPr/>
        <p:txBody>
          <a:bodyPr>
            <a:normAutofit lnSpcReduction="10000"/>
          </a:bodyPr>
          <a:lstStyle/>
          <a:p>
            <a:r>
              <a:rPr lang="sk-SK" dirty="0" smtClean="0"/>
              <a:t>Zväčšenie pomocou lupy dosiahneme vtedy, keď predmet umiestnime medzi lupu a jej ohnisko.</a:t>
            </a:r>
          </a:p>
          <a:p>
            <a:r>
              <a:rPr lang="sk-SK" dirty="0" smtClean="0"/>
              <a:t>Vytvorený obraz je zdanlivý, väčší ako predmet a priamy.</a:t>
            </a:r>
          </a:p>
          <a:p>
            <a:r>
              <a:rPr lang="sk-SK" dirty="0" smtClean="0"/>
              <a:t>Lupa mení smer svetelných lúčov. Láme ich tak, že vstupujú do nášho oka pod väčším zorným uhlom. Preto je obraz predmetu väčší ako skutočný predmet.</a:t>
            </a: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70C0"/>
                </a:solidFill>
              </a:rPr>
              <a:t>Fotografický prístroj.</a:t>
            </a:r>
            <a:endParaRPr lang="sk-SK" dirty="0">
              <a:solidFill>
                <a:srgbClr val="0070C0"/>
              </a:solidFill>
            </a:endParaRPr>
          </a:p>
        </p:txBody>
      </p:sp>
      <p:sp>
        <p:nvSpPr>
          <p:cNvPr id="3" name="Zástupný symbol obsahu 2"/>
          <p:cNvSpPr>
            <a:spLocks noGrp="1"/>
          </p:cNvSpPr>
          <p:nvPr>
            <p:ph idx="1"/>
          </p:nvPr>
        </p:nvSpPr>
        <p:spPr/>
        <p:txBody>
          <a:bodyPr>
            <a:normAutofit/>
          </a:bodyPr>
          <a:lstStyle/>
          <a:p>
            <a:r>
              <a:rPr lang="sk-SK" dirty="0" smtClean="0"/>
              <a:t>Fotografický prístroj – fotoaparát je uzavretá komora s otvorom vybaveným šošovkami, ktorý sa nazýva </a:t>
            </a:r>
            <a:r>
              <a:rPr lang="sk-SK" b="1" dirty="0" smtClean="0"/>
              <a:t>objektív.</a:t>
            </a:r>
            <a:r>
              <a:rPr lang="sk-SK" dirty="0" smtClean="0"/>
              <a:t> Aby bol obraz ostrý, musíme objektív posunúť do správnej vzdialenosti od filmu. Hovoríme tomu </a:t>
            </a:r>
            <a:r>
              <a:rPr lang="sk-SK" b="1" dirty="0" smtClean="0"/>
              <a:t>zaostrovanie.</a:t>
            </a:r>
          </a:p>
          <a:p>
            <a:endParaRPr lang="sk-SK" b="1" dirty="0"/>
          </a:p>
          <a:p>
            <a:endParaRPr lang="sk-SK" b="1" dirty="0" smtClean="0"/>
          </a:p>
          <a:p>
            <a:endParaRPr lang="sk-SK" b="1" dirty="0"/>
          </a:p>
          <a:p>
            <a:pPr>
              <a:buNone/>
            </a:pPr>
            <a:endParaRPr lang="sk-SK" b="1" dirty="0"/>
          </a:p>
          <a:p>
            <a:pPr>
              <a:buNone/>
            </a:pPr>
            <a:endParaRPr lang="sk-SK" b="1" dirty="0"/>
          </a:p>
          <a:p>
            <a:pPr>
              <a:buNone/>
            </a:pPr>
            <a:endParaRPr lang="sk-SK" b="1" dirty="0" smtClean="0"/>
          </a:p>
          <a:p>
            <a:pPr>
              <a:buNone/>
            </a:pPr>
            <a:endParaRPr lang="sk-SK" b="1" dirty="0" smtClean="0"/>
          </a:p>
        </p:txBody>
      </p:sp>
      <p:pic>
        <p:nvPicPr>
          <p:cNvPr id="2050" name="Picture 2" descr="C:\Users\Katarina Kovacova\Desktop\e5cdf3b68eb82fe2c969e61dc0f16c137ae257f5.jpg"/>
          <p:cNvPicPr>
            <a:picLocks noChangeAspect="1" noChangeArrowheads="1"/>
          </p:cNvPicPr>
          <p:nvPr/>
        </p:nvPicPr>
        <p:blipFill>
          <a:blip r:embed="rId2"/>
          <a:srcRect/>
          <a:stretch>
            <a:fillRect/>
          </a:stretch>
        </p:blipFill>
        <p:spPr bwMode="auto">
          <a:xfrm>
            <a:off x="3143240" y="4429132"/>
            <a:ext cx="4786346" cy="214314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ĺžnik 2"/>
          <p:cNvSpPr/>
          <p:nvPr/>
        </p:nvSpPr>
        <p:spPr>
          <a:xfrm>
            <a:off x="500034" y="1142984"/>
            <a:ext cx="8215369" cy="5016758"/>
          </a:xfrm>
          <a:prstGeom prst="rect">
            <a:avLst/>
          </a:prstGeom>
        </p:spPr>
        <p:txBody>
          <a:bodyPr wrap="square">
            <a:spAutoFit/>
          </a:bodyPr>
          <a:lstStyle/>
          <a:p>
            <a:r>
              <a:rPr lang="sk-SK" sz="2000" dirty="0" smtClean="0"/>
              <a:t>Otvor s meniteľným priemerom, ktorým prechádza svetlo, sa nazýva </a:t>
            </a:r>
            <a:r>
              <a:rPr lang="sk-SK" sz="2000" b="1" dirty="0" smtClean="0"/>
              <a:t>clona. </a:t>
            </a:r>
          </a:p>
          <a:p>
            <a:endParaRPr lang="sk-SK" sz="2000" dirty="0"/>
          </a:p>
          <a:p>
            <a:r>
              <a:rPr lang="sk-SK" sz="2000" dirty="0" smtClean="0"/>
              <a:t>Moderné fotoaparáty si nastavujú clonu automaticky, podľa osvetlenia fotografovaného predmetu.</a:t>
            </a:r>
          </a:p>
          <a:p>
            <a:endParaRPr lang="sk-SK" sz="2000" dirty="0"/>
          </a:p>
          <a:p>
            <a:r>
              <a:rPr lang="sk-SK" sz="2000" dirty="0" smtClean="0"/>
              <a:t>Dôležitým prvkom fotoaparátu je </a:t>
            </a:r>
            <a:r>
              <a:rPr lang="sk-SK" sz="2000" b="1" dirty="0" smtClean="0"/>
              <a:t>uzávierka</a:t>
            </a:r>
            <a:r>
              <a:rPr lang="sk-SK" sz="2000" dirty="0" smtClean="0"/>
              <a:t>, ktorej úlohou je brániť dopadu svetla na citlivú vrstvu v čase, keď sa nefotografuje.</a:t>
            </a:r>
          </a:p>
          <a:p>
            <a:endParaRPr lang="sk-SK" sz="2000" dirty="0"/>
          </a:p>
          <a:p>
            <a:r>
              <a:rPr lang="sk-SK" sz="2000" dirty="0" smtClean="0"/>
              <a:t>Čas, keď je uzávierka otvorená, sa nazýva </a:t>
            </a:r>
            <a:r>
              <a:rPr lang="sk-SK" sz="2000" b="1" dirty="0" smtClean="0"/>
              <a:t>expozičný čas</a:t>
            </a:r>
            <a:r>
              <a:rPr lang="sk-SK" sz="2000" dirty="0" smtClean="0"/>
              <a:t>. Čím dlhšie je uzávierka otvorená, tým viac svetla dopadne na citlivú vrstvu. Uzávierka sa ovláda spúšťou fotoaparátu.</a:t>
            </a:r>
          </a:p>
          <a:p>
            <a:endParaRPr lang="sk-SK" sz="2000" dirty="0"/>
          </a:p>
          <a:p>
            <a:r>
              <a:rPr lang="sk-SK" sz="2000" dirty="0" smtClean="0"/>
              <a:t>Po stlačení spúšte sa uzávierka na určitý čas otvorí a umožní svetlu vniknúť do vnútra komory. Potom sa automaticky uzavrie. V komore sa nachádza určitý druh záznamovej vrstvy citlivej na svetlo ( film ), na ktorú dopadajúce svetlo nakreslí obraz</a:t>
            </a:r>
            <a:endParaRPr lang="sk-SK"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C000"/>
                </a:solidFill>
              </a:rPr>
              <a:t>Elektronické záznamové zariadenia</a:t>
            </a:r>
            <a:r>
              <a:rPr lang="sk-SK" dirty="0" smtClean="0"/>
              <a:t>.</a:t>
            </a:r>
            <a:endParaRPr lang="sk-SK" dirty="0"/>
          </a:p>
        </p:txBody>
      </p:sp>
      <p:sp>
        <p:nvSpPr>
          <p:cNvPr id="3" name="Zástupný symbol obsahu 2"/>
          <p:cNvSpPr>
            <a:spLocks noGrp="1"/>
          </p:cNvSpPr>
          <p:nvPr>
            <p:ph idx="1"/>
          </p:nvPr>
        </p:nvSpPr>
        <p:spPr>
          <a:xfrm>
            <a:off x="428596" y="1643050"/>
            <a:ext cx="8229600" cy="4525963"/>
          </a:xfrm>
        </p:spPr>
        <p:txBody>
          <a:bodyPr>
            <a:normAutofit fontScale="92500" lnSpcReduction="10000"/>
          </a:bodyPr>
          <a:lstStyle/>
          <a:p>
            <a:r>
              <a:rPr lang="sk-SK" dirty="0" smtClean="0"/>
              <a:t>S rozvojom elektroniky sa namiesto záznamu obrazu na film citlivý n svetlo sa čoraz viac používajú elektronické záznamové zariadenia.</a:t>
            </a:r>
          </a:p>
          <a:p>
            <a:r>
              <a:rPr lang="sk-SK" dirty="0" smtClean="0"/>
              <a:t>Namiesto toho, aby sme po prechode objektívom nechali svetlo dopadať na film, nechávame svetlo dopadať na čip citlivý na svetlo. Čip mení dopadajúce svetlo na analógový elektrický signál, ktorý sa odvádza do elektronickej pamäte – na disk, ktorý je schopný uchovať elektronickú podobu obrazového záznamu.</a:t>
            </a:r>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2060"/>
                </a:solidFill>
              </a:rPr>
              <a:t>Ďalekohľad.</a:t>
            </a:r>
            <a:endParaRPr lang="sk-SK" dirty="0">
              <a:solidFill>
                <a:srgbClr val="002060"/>
              </a:solidFill>
            </a:endParaRPr>
          </a:p>
        </p:txBody>
      </p:sp>
      <p:sp>
        <p:nvSpPr>
          <p:cNvPr id="3" name="Zástupný symbol obsahu 2"/>
          <p:cNvSpPr>
            <a:spLocks noGrp="1"/>
          </p:cNvSpPr>
          <p:nvPr>
            <p:ph idx="1"/>
          </p:nvPr>
        </p:nvSpPr>
        <p:spPr/>
        <p:txBody>
          <a:bodyPr/>
          <a:lstStyle/>
          <a:p>
            <a:endParaRPr lang="sk-SK" dirty="0"/>
          </a:p>
        </p:txBody>
      </p:sp>
      <p:pic>
        <p:nvPicPr>
          <p:cNvPr id="3074" name="Picture 2" descr="C:\Users\Katarina Kovacova\Desktop\0-dalekohlad-BRAUN-10x50.jpg"/>
          <p:cNvPicPr>
            <a:picLocks noChangeAspect="1" noChangeArrowheads="1"/>
          </p:cNvPicPr>
          <p:nvPr/>
        </p:nvPicPr>
        <p:blipFill>
          <a:blip r:embed="rId2"/>
          <a:srcRect/>
          <a:stretch>
            <a:fillRect/>
          </a:stretch>
        </p:blipFill>
        <p:spPr bwMode="auto">
          <a:xfrm>
            <a:off x="500034" y="1571613"/>
            <a:ext cx="8215370" cy="507209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C000"/>
                </a:solidFill>
              </a:rPr>
              <a:t>Pokračovanie.</a:t>
            </a:r>
            <a:endParaRPr lang="sk-SK" dirty="0">
              <a:solidFill>
                <a:srgbClr val="FFC000"/>
              </a:solidFill>
            </a:endParaRPr>
          </a:p>
        </p:txBody>
      </p:sp>
      <p:sp>
        <p:nvSpPr>
          <p:cNvPr id="3" name="Zástupný symbol obsahu 2"/>
          <p:cNvSpPr>
            <a:spLocks noGrp="1"/>
          </p:cNvSpPr>
          <p:nvPr>
            <p:ph idx="1"/>
          </p:nvPr>
        </p:nvSpPr>
        <p:spPr/>
        <p:txBody>
          <a:bodyPr>
            <a:normAutofit fontScale="85000" lnSpcReduction="10000"/>
          </a:bodyPr>
          <a:lstStyle/>
          <a:p>
            <a:r>
              <a:rPr lang="sk-SK" dirty="0" smtClean="0"/>
              <a:t>Ďalekohľad je optický prístroj na pozorovanie vzdialených objektov.</a:t>
            </a:r>
          </a:p>
          <a:p>
            <a:r>
              <a:rPr lang="sk-SK" dirty="0" smtClean="0"/>
              <a:t>Základnou časťou ďalekohľadu je </a:t>
            </a:r>
            <a:r>
              <a:rPr lang="sk-SK" b="1" dirty="0" smtClean="0"/>
              <a:t>objektív,</a:t>
            </a:r>
            <a:r>
              <a:rPr lang="sk-SK" dirty="0" smtClean="0"/>
              <a:t> ktorý vytvára v ohniskovej rovine obraz pozorovaného objektu. Objektívom môže byť šošovka.</a:t>
            </a:r>
          </a:p>
          <a:p>
            <a:r>
              <a:rPr lang="sk-SK" dirty="0" smtClean="0"/>
              <a:t>Obraz predmetu vytvorený objektívom v ohniskovej rovine pozorujeme </a:t>
            </a:r>
            <a:r>
              <a:rPr lang="sk-SK" b="1" dirty="0" err="1" smtClean="0"/>
              <a:t>okulárom</a:t>
            </a:r>
            <a:r>
              <a:rPr lang="sk-SK" b="1" dirty="0" smtClean="0"/>
              <a:t>,</a:t>
            </a:r>
            <a:r>
              <a:rPr lang="sk-SK" dirty="0" smtClean="0"/>
              <a:t> alebo namiesto oka namontujeme kameru ,ktorá obraz zaznamenáva.</a:t>
            </a:r>
          </a:p>
          <a:p>
            <a:r>
              <a:rPr lang="sk-SK" dirty="0" smtClean="0"/>
              <a:t>Objektív ďalekohľadu vytvorí skutočný, zmenšený a prevrátený obraz vzdialeného predmetu. Tento obraz pozorujeme </a:t>
            </a:r>
            <a:r>
              <a:rPr lang="sk-SK" dirty="0" err="1" smtClean="0"/>
              <a:t>okulárom</a:t>
            </a:r>
            <a:r>
              <a:rPr lang="sk-SK" dirty="0" smtClean="0"/>
              <a:t> podobne ako lupou.</a:t>
            </a:r>
            <a:endParaRPr lang="sk-SK"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601</Words>
  <Application>Microsoft Office PowerPoint</Application>
  <PresentationFormat>Prezentácia na obrazovke (4:3)</PresentationFormat>
  <Paragraphs>52</Paragraphs>
  <Slides>12</Slides>
  <Notes>1</Notes>
  <HiddenSlides>0</HiddenSlides>
  <MMClips>0</MMClips>
  <ScaleCrop>false</ScaleCrop>
  <HeadingPairs>
    <vt:vector size="4" baseType="variant">
      <vt:variant>
        <vt:lpstr>Motív</vt:lpstr>
      </vt:variant>
      <vt:variant>
        <vt:i4>1</vt:i4>
      </vt:variant>
      <vt:variant>
        <vt:lpstr>Nadpisy snímok</vt:lpstr>
      </vt:variant>
      <vt:variant>
        <vt:i4>12</vt:i4>
      </vt:variant>
    </vt:vector>
  </HeadingPairs>
  <TitlesOfParts>
    <vt:vector size="13" baseType="lpstr">
      <vt:lpstr>Motív Office</vt:lpstr>
      <vt:lpstr>Využitie šošoviek.</vt:lpstr>
      <vt:lpstr>Optické prístroje.</vt:lpstr>
      <vt:lpstr>Lupa.</vt:lpstr>
      <vt:lpstr>Lupa.</vt:lpstr>
      <vt:lpstr>Fotografický prístroj.</vt:lpstr>
      <vt:lpstr>Snímka 6</vt:lpstr>
      <vt:lpstr>Elektronické záznamové zariadenia.</vt:lpstr>
      <vt:lpstr>Ďalekohľad.</vt:lpstr>
      <vt:lpstr>Pokračovanie.</vt:lpstr>
      <vt:lpstr>Mikroskop.</vt:lpstr>
      <vt:lpstr>Pokračovanie.</vt:lpstr>
      <vt:lpstr>Záver.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Katarina Kovacova</dc:creator>
  <cp:lastModifiedBy>Katarina Kovacova</cp:lastModifiedBy>
  <cp:revision>16</cp:revision>
  <dcterms:created xsi:type="dcterms:W3CDTF">2021-01-24T15:07:20Z</dcterms:created>
  <dcterms:modified xsi:type="dcterms:W3CDTF">2021-01-24T17:42:29Z</dcterms:modified>
</cp:coreProperties>
</file>