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C49E453-2CF2-4805-B898-159D21D796F4}" type="datetimeFigureOut">
              <a:rPr lang="sk-SK" smtClean="0"/>
              <a:t>19. 1. 2021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5FD6086-D2C1-4339-9280-68C7904EE6D0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844824"/>
            <a:ext cx="7543800" cy="3240360"/>
          </a:xfrm>
        </p:spPr>
        <p:txBody>
          <a:bodyPr/>
          <a:lstStyle/>
          <a:p>
            <a:r>
              <a:rPr lang="sk-SK" sz="6600" dirty="0" smtClean="0"/>
              <a:t>Počítačové systémy vnútro PC, </a:t>
            </a:r>
            <a:br>
              <a:rPr lang="sk-SK" sz="6600" dirty="0" smtClean="0"/>
            </a:br>
            <a:r>
              <a:rPr lang="sk-SK" sz="6600" dirty="0" smtClean="0"/>
              <a:t>pamäťové zariadenia</a:t>
            </a:r>
            <a:endParaRPr lang="sk-SK" sz="6600" dirty="0"/>
          </a:p>
        </p:txBody>
      </p:sp>
    </p:spTree>
    <p:extLst>
      <p:ext uri="{BB962C8B-B14F-4D97-AF65-F5344CB8AC3E}">
        <p14:creationId xmlns:p14="http://schemas.microsoft.com/office/powerpoint/2010/main" val="3993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412775"/>
            <a:ext cx="7665244" cy="158417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accent3"/>
                </a:solidFill>
              </a:rPr>
              <a:t>CD/DVD mechanika (optická mechanika)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ROM </a:t>
            </a:r>
            <a:r>
              <a:rPr lang="sk-SK" altLang="sk-SK" sz="3200" b="1" dirty="0">
                <a:solidFill>
                  <a:schemeClr val="tx1"/>
                </a:solidFill>
              </a:rPr>
              <a:t>– iba na čítanie médií, </a:t>
            </a:r>
          </a:p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 smtClean="0">
                <a:solidFill>
                  <a:schemeClr val="tx1"/>
                </a:solidFill>
              </a:rPr>
              <a:t>RW </a:t>
            </a:r>
            <a:r>
              <a:rPr lang="sk-SK" altLang="sk-SK" sz="3200" b="1" dirty="0">
                <a:solidFill>
                  <a:schemeClr val="tx1"/>
                </a:solidFill>
              </a:rPr>
              <a:t>– aj na zapisovanie (</a:t>
            </a:r>
            <a:r>
              <a:rPr lang="sk-SK" altLang="sk-SK" sz="3200" b="1" dirty="0" err="1">
                <a:solidFill>
                  <a:schemeClr val="tx1"/>
                </a:solidFill>
              </a:rPr>
              <a:t>napalovačka</a:t>
            </a:r>
            <a:r>
              <a:rPr lang="sk-SK" altLang="sk-SK" sz="3200" b="1" dirty="0">
                <a:solidFill>
                  <a:schemeClr val="tx1"/>
                </a:solidFill>
              </a:rPr>
              <a:t>).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opt_mechanika_2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3405088"/>
            <a:ext cx="25400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opt_mechanika_o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3981350"/>
            <a:ext cx="32004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1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 smtClean="0">
                <a:solidFill>
                  <a:schemeClr val="tx1"/>
                </a:solidFill>
              </a:rPr>
              <a:t>Pamäťové média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412775"/>
            <a:ext cx="7986464" cy="199231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sk-SK" altLang="sk-SK" sz="3200" b="1" dirty="0">
                <a:solidFill>
                  <a:schemeClr val="accent2"/>
                </a:solidFill>
              </a:rPr>
              <a:t>Pevný disk (HDD)</a:t>
            </a:r>
            <a:r>
              <a:rPr lang="sk-SK" altLang="sk-SK" sz="3200" b="1" dirty="0">
                <a:solidFill>
                  <a:schemeClr val="tx1"/>
                </a:solidFill>
              </a:rPr>
              <a:t> – kapacita 40 GB až 8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TB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sk-SK" altLang="sk-SK" sz="3200" b="1" dirty="0"/>
              <a:t>DVD disk</a:t>
            </a:r>
            <a:r>
              <a:rPr lang="sk-SK" altLang="sk-SK" sz="3200" b="1" dirty="0">
                <a:solidFill>
                  <a:schemeClr val="tx1"/>
                </a:solidFill>
              </a:rPr>
              <a:t> – kapacita 4,7 GB až 30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GB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sk-SK" altLang="sk-SK" sz="3200" b="1" dirty="0">
                <a:solidFill>
                  <a:srgbClr val="00B050"/>
                </a:solidFill>
              </a:rPr>
              <a:t>USB kľúč</a:t>
            </a:r>
            <a:r>
              <a:rPr lang="sk-SK" altLang="sk-SK" sz="3200" b="1" dirty="0">
                <a:solidFill>
                  <a:schemeClr val="tx1"/>
                </a:solidFill>
              </a:rPr>
              <a:t> – kapacita 4 GB až 2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TB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None/>
            </a:pPr>
            <a:r>
              <a:rPr lang="sk-SK" altLang="sk-SK" sz="3200" b="1" dirty="0">
                <a:solidFill>
                  <a:schemeClr val="accent3"/>
                </a:solidFill>
              </a:rPr>
              <a:t>pamäťové karty</a:t>
            </a:r>
            <a:r>
              <a:rPr lang="sk-SK" altLang="sk-SK" sz="3200" b="1" dirty="0">
                <a:solidFill>
                  <a:schemeClr val="tx1"/>
                </a:solidFill>
              </a:rPr>
              <a:t> - kapacita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2 </a:t>
            </a:r>
            <a:r>
              <a:rPr lang="sk-SK" altLang="sk-SK" sz="3200" b="1" dirty="0">
                <a:solidFill>
                  <a:schemeClr val="tx1"/>
                </a:solidFill>
              </a:rPr>
              <a:t>GB až 1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TB</a:t>
            </a:r>
            <a:r>
              <a:rPr lang="sk-SK" altLang="sk-SK" sz="3200" b="1" dirty="0">
                <a:solidFill>
                  <a:schemeClr val="tx1"/>
                </a:solidFill>
              </a:rPr>
              <a:t>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DVD_disk_30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52379"/>
            <a:ext cx="1812925" cy="181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HDD_extern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0" y="4725144"/>
            <a:ext cx="2455862" cy="14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15754"/>
            <a:ext cx="1872208" cy="13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93529"/>
            <a:ext cx="1592212" cy="121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Ktorá pamäťová karta je NAJ pre môj fotoaparát? – Lindia.sk – Fotografické  služb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05" y="3284984"/>
            <a:ext cx="3106811" cy="143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00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 !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624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Čo nájdeme vnútri </a:t>
            </a:r>
            <a:r>
              <a:rPr lang="sk-SK" altLang="sk-SK" dirty="0" smtClean="0">
                <a:solidFill>
                  <a:schemeClr val="tx1"/>
                </a:solidFill>
              </a:rPr>
              <a:t>počítača</a:t>
            </a:r>
            <a:r>
              <a:rPr lang="sk-SK" altLang="sk-SK" dirty="0">
                <a:solidFill>
                  <a:schemeClr val="tx1"/>
                </a:solidFill>
              </a:rPr>
              <a:t>?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pic>
        <p:nvPicPr>
          <p:cNvPr id="1028" name="Picture 4" descr="Montáž PC komponentov | Alza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44588"/>
            <a:ext cx="3460987" cy="422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99" y="1944588"/>
            <a:ext cx="34766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9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343000"/>
            <a:ext cx="7543800" cy="1365920"/>
          </a:xfrm>
        </p:spPr>
        <p:txBody>
          <a:bodyPr>
            <a:normAutofit fontScale="55000" lnSpcReduction="20000"/>
          </a:bodyPr>
          <a:lstStyle/>
          <a:p>
            <a:pPr marL="0" indent="0">
              <a:spcBef>
                <a:spcPts val="24"/>
              </a:spcBef>
              <a:buNone/>
            </a:pPr>
            <a:r>
              <a:rPr lang="sk-SK" altLang="sk-SK" sz="5800" b="1" dirty="0">
                <a:solidFill>
                  <a:srgbClr val="FF0000"/>
                </a:solidFill>
              </a:rPr>
              <a:t>Zdroj</a:t>
            </a:r>
            <a:r>
              <a:rPr lang="sk-SK" altLang="sk-SK" sz="5800" b="1" dirty="0">
                <a:solidFill>
                  <a:schemeClr val="tx1"/>
                </a:solidFill>
              </a:rPr>
              <a:t> </a:t>
            </a:r>
            <a:r>
              <a:rPr lang="sk-SK" altLang="sk-SK" sz="6000" b="1" dirty="0">
                <a:solidFill>
                  <a:schemeClr val="tx1"/>
                </a:solidFill>
              </a:rPr>
              <a:t>–</a:t>
            </a:r>
            <a:r>
              <a:rPr lang="sk-SK" altLang="sk-SK" sz="5800" b="1" dirty="0" smtClean="0">
                <a:solidFill>
                  <a:schemeClr val="tx1"/>
                </a:solidFill>
              </a:rPr>
              <a:t> </a:t>
            </a:r>
            <a:r>
              <a:rPr lang="sk-SK" altLang="sk-SK" sz="5800" b="1" dirty="0">
                <a:solidFill>
                  <a:schemeClr val="tx1"/>
                </a:solidFill>
              </a:rPr>
              <a:t>z 230V vyrába sústavu viacerých napätí potrebných pre ostatné časti PC</a:t>
            </a:r>
            <a:r>
              <a:rPr lang="sk-SK" altLang="sk-SK" sz="5800" b="1" dirty="0" smtClean="0">
                <a:solidFill>
                  <a:schemeClr val="tx1"/>
                </a:solidFill>
              </a:rPr>
              <a:t>.</a:t>
            </a:r>
            <a:endParaRPr lang="sk-SK" altLang="sk-SK" sz="5800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6" name="Picture 5" descr="zdro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169" y="2996952"/>
            <a:ext cx="4665662" cy="260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556792"/>
            <a:ext cx="7543800" cy="1584176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rgbClr val="0070C0"/>
                </a:solidFill>
              </a:rPr>
              <a:t>Základná (matičná) doska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– zjednocujúci prvok </a:t>
            </a:r>
            <a:r>
              <a:rPr lang="sk-SK" altLang="sk-SK" sz="3200" b="1" dirty="0">
                <a:solidFill>
                  <a:schemeClr val="tx1"/>
                </a:solidFill>
              </a:rPr>
              <a:t>v počítači, všetky časti počítača sa k nej musia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pripojiť.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endParaRPr lang="sk-SK" dirty="0"/>
          </a:p>
        </p:txBody>
      </p:sp>
      <p:pic>
        <p:nvPicPr>
          <p:cNvPr id="5" name="Picture 4" descr="zakl_doska_pekna_0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EEFF1"/>
              </a:clrFrom>
              <a:clrTo>
                <a:srgbClr val="EE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889597"/>
            <a:ext cx="40322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zakl_doska_pekna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962622"/>
            <a:ext cx="3810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458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343000"/>
            <a:ext cx="7543800" cy="1653952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tx1"/>
                </a:solidFill>
              </a:rPr>
              <a:t>K základnej doske sa pripája </a:t>
            </a:r>
          </a:p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rgbClr val="00B050"/>
                </a:solidFill>
              </a:rPr>
              <a:t>procesor (CPU)</a:t>
            </a:r>
            <a:r>
              <a:rPr lang="sk-SK" altLang="sk-SK" sz="3200" b="1" dirty="0">
                <a:solidFill>
                  <a:schemeClr val="tx1"/>
                </a:solidFill>
              </a:rPr>
              <a:t> –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</a:t>
            </a:r>
            <a:r>
              <a:rPr lang="sk-SK" altLang="sk-SK" sz="3200" b="1" dirty="0">
                <a:solidFill>
                  <a:schemeClr val="tx1"/>
                </a:solidFill>
              </a:rPr>
              <a:t>riadi činnosť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ostatných častí </a:t>
            </a:r>
            <a:r>
              <a:rPr lang="sk-SK" altLang="sk-SK" sz="3200" b="1" dirty="0">
                <a:solidFill>
                  <a:schemeClr val="tx1"/>
                </a:solidFill>
              </a:rPr>
              <a:t>počítača – „mozog“ počítača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proces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378226"/>
            <a:ext cx="1873250" cy="89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rocesor_Int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62326"/>
            <a:ext cx="1544637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zakl_doska_proces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14626"/>
            <a:ext cx="3503612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9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343000"/>
            <a:ext cx="7543800" cy="2086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tx1"/>
                </a:solidFill>
              </a:rPr>
              <a:t>K základnej doske sa pripája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rgbClr val="7030A0"/>
                </a:solidFill>
              </a:rPr>
              <a:t>operačná pamäť (RAM)</a:t>
            </a:r>
            <a:r>
              <a:rPr lang="sk-SK" altLang="sk-SK" sz="3200" b="1" dirty="0">
                <a:solidFill>
                  <a:schemeClr val="tx1"/>
                </a:solidFill>
              </a:rPr>
              <a:t> –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</a:t>
            </a:r>
            <a:r>
              <a:rPr lang="sk-SK" altLang="sk-SK" sz="3200" b="1" dirty="0">
                <a:solidFill>
                  <a:schemeClr val="tx1"/>
                </a:solidFill>
              </a:rPr>
              <a:t>ukladanie údajov ktoré potrebuje počítač, po jeho vypnutí sa obsah pamäte vymaže.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69" y="3573462"/>
            <a:ext cx="331787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zakl_doska_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7" y="3429000"/>
            <a:ext cx="36734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akl_doska_P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27895"/>
            <a:ext cx="4032448" cy="288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343000"/>
            <a:ext cx="7665244" cy="2086000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 smtClean="0">
                <a:solidFill>
                  <a:schemeClr val="tx1"/>
                </a:solidFill>
              </a:rPr>
              <a:t>Na </a:t>
            </a:r>
            <a:r>
              <a:rPr lang="sk-SK" altLang="sk-SK" sz="3200" b="1" dirty="0">
                <a:solidFill>
                  <a:schemeClr val="tx1"/>
                </a:solidFill>
              </a:rPr>
              <a:t>základnej doske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nájdeme  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accent2">
                    <a:lumMod val="75000"/>
                  </a:schemeClr>
                </a:solidFill>
              </a:rPr>
              <a:t>PCI (PCI Expres) sloty</a:t>
            </a:r>
            <a:r>
              <a:rPr lang="sk-SK" altLang="sk-SK" sz="3200" b="1" dirty="0">
                <a:solidFill>
                  <a:schemeClr val="tx1"/>
                </a:solidFill>
              </a:rPr>
              <a:t> –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 </a:t>
            </a:r>
            <a:r>
              <a:rPr lang="sk-SK" altLang="sk-SK" sz="3200" b="1" dirty="0">
                <a:solidFill>
                  <a:schemeClr val="tx1"/>
                </a:solidFill>
              </a:rPr>
              <a:t>zasúvajú sa do nich rozširujúce karty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vstupno</a:t>
            </a:r>
            <a:r>
              <a:rPr lang="sk-SK" altLang="sk-SK" sz="3200" b="1" dirty="0">
                <a:solidFill>
                  <a:schemeClr val="tx1"/>
                </a:solidFill>
              </a:rPr>
              <a:t>-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výstupných </a:t>
            </a:r>
            <a:r>
              <a:rPr lang="sk-SK" altLang="sk-SK" sz="3200" b="1" dirty="0">
                <a:solidFill>
                  <a:schemeClr val="tx1"/>
                </a:solidFill>
              </a:rPr>
              <a:t>zariadení.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zvukova_kar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156" y="3183979"/>
            <a:ext cx="2474913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ietova_ka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494" y="4336504"/>
            <a:ext cx="2943225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50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412775"/>
            <a:ext cx="7665244" cy="1584177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 smtClean="0">
                <a:solidFill>
                  <a:schemeClr val="tx1"/>
                </a:solidFill>
              </a:rPr>
              <a:t>Na </a:t>
            </a:r>
            <a:r>
              <a:rPr lang="sk-SK" altLang="sk-SK" sz="3200" b="1" dirty="0">
                <a:solidFill>
                  <a:schemeClr val="tx1"/>
                </a:solidFill>
              </a:rPr>
              <a:t>základnej doske </a:t>
            </a:r>
            <a:r>
              <a:rPr lang="sk-SK" altLang="sk-SK" sz="3200" b="1" dirty="0" smtClean="0">
                <a:solidFill>
                  <a:schemeClr val="tx1"/>
                </a:solidFill>
              </a:rPr>
              <a:t>nájdeme  </a:t>
            </a:r>
            <a:endParaRPr lang="sk-SK" altLang="sk-SK" sz="32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komunikačné vstupy (porty)</a:t>
            </a:r>
            <a:r>
              <a:rPr lang="sk-SK" altLang="sk-SK" sz="3200" b="1" dirty="0">
                <a:solidFill>
                  <a:schemeClr val="tx1"/>
                </a:solidFill>
              </a:rPr>
              <a:t> – pomocou nich pripájame k PC vonkajší hardvér.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9" name="Picture 4" descr="zakl_doska_po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3392388"/>
            <a:ext cx="3673475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por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3536850"/>
            <a:ext cx="392430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50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54416" cy="1600200"/>
          </a:xfrm>
        </p:spPr>
        <p:txBody>
          <a:bodyPr>
            <a:normAutofit fontScale="90000"/>
          </a:bodyPr>
          <a:lstStyle/>
          <a:p>
            <a:r>
              <a:rPr lang="sk-SK" altLang="sk-SK" dirty="0">
                <a:solidFill>
                  <a:schemeClr val="tx1"/>
                </a:solidFill>
              </a:rPr>
              <a:t>Vnútorný hardvér</a:t>
            </a:r>
            <a:r>
              <a:rPr lang="sk-SK" altLang="sk-SK" dirty="0">
                <a:solidFill>
                  <a:schemeClr val="accent2"/>
                </a:solidFill>
              </a:rPr>
              <a:t/>
            </a:r>
            <a:br>
              <a:rPr lang="sk-SK" altLang="sk-SK" dirty="0">
                <a:solidFill>
                  <a:schemeClr val="accent2"/>
                </a:solidFill>
              </a:rPr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1412775"/>
            <a:ext cx="7665244" cy="1979613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24"/>
              </a:spcBef>
              <a:buFont typeface="Wingdings" pitchFamily="2" charset="2"/>
              <a:buNone/>
            </a:pPr>
            <a:r>
              <a:rPr lang="sk-SK" altLang="sk-SK" sz="3200" b="1" dirty="0">
                <a:solidFill>
                  <a:schemeClr val="accent5"/>
                </a:solidFill>
              </a:rPr>
              <a:t>Pevný disk (</a:t>
            </a:r>
            <a:r>
              <a:rPr lang="sk-SK" altLang="sk-SK" sz="3200" b="1" dirty="0" err="1">
                <a:solidFill>
                  <a:schemeClr val="accent5"/>
                </a:solidFill>
              </a:rPr>
              <a:t>Hard</a:t>
            </a:r>
            <a:r>
              <a:rPr lang="sk-SK" altLang="sk-SK" sz="3200" b="1" dirty="0">
                <a:solidFill>
                  <a:schemeClr val="accent5"/>
                </a:solidFill>
              </a:rPr>
              <a:t> Disk, skratka HD alebo HDD)</a:t>
            </a:r>
            <a:r>
              <a:rPr lang="sk-SK" altLang="sk-SK" sz="3200" b="1" dirty="0">
                <a:solidFill>
                  <a:schemeClr val="tx1"/>
                </a:solidFill>
              </a:rPr>
              <a:t> – údaje naň môžeme ukladať, editovať, mazať. Ostávajú zachované aj po vypnutí PC.</a:t>
            </a:r>
            <a:endParaRPr lang="sk-SK" altLang="sk-SK" sz="3200" b="1" dirty="0">
              <a:solidFill>
                <a:schemeClr val="tx1"/>
              </a:solidFill>
            </a:endParaRPr>
          </a:p>
        </p:txBody>
      </p:sp>
      <p:pic>
        <p:nvPicPr>
          <p:cNvPr id="6" name="Picture 4" descr="hd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3252242"/>
            <a:ext cx="2738438" cy="29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dd_ma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541167"/>
            <a:ext cx="3438525" cy="236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4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Základn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1976</TotalTime>
  <Words>228</Words>
  <Application>Microsoft Office PowerPoint</Application>
  <PresentationFormat>Prezentácia na obrazovke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NewsPrint</vt:lpstr>
      <vt:lpstr>Počítačové systémy vnútro PC,  pamäťové zariadenia</vt:lpstr>
      <vt:lpstr>Čo nájdeme vnútri počítača? </vt:lpstr>
      <vt:lpstr>Vnútorný hardvér </vt:lpstr>
      <vt:lpstr>Vnútorný hardvér </vt:lpstr>
      <vt:lpstr>Vnútorný hardvér </vt:lpstr>
      <vt:lpstr>Vnútorný hardvér </vt:lpstr>
      <vt:lpstr>Vnútorný hardvér </vt:lpstr>
      <vt:lpstr>Vnútorný hardvér </vt:lpstr>
      <vt:lpstr>Vnútorný hardvér </vt:lpstr>
      <vt:lpstr>Vnútorný hardvér </vt:lpstr>
      <vt:lpstr>Pamäťové média </vt:lpstr>
      <vt:lpstr>Ďakujem za pozornosť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Počítačové systémy vnútro PC,  pamäťové zariadenia</dc:title>
  <dc:creator>HP</dc:creator>
  <cp:lastModifiedBy>HP</cp:lastModifiedBy>
  <cp:revision>14</cp:revision>
  <dcterms:created xsi:type="dcterms:W3CDTF">2021-01-19T16:51:02Z</dcterms:created>
  <dcterms:modified xsi:type="dcterms:W3CDTF">2021-01-21T01:47:54Z</dcterms:modified>
</cp:coreProperties>
</file>