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Dowolny kształt 6"/>
          <p:cNvSpPr/>
          <p:nvPr/>
        </p:nvSpPr>
        <p:spPr>
          <a:xfrm>
            <a:off x="-9360" y="-7200"/>
            <a:ext cx="9162000" cy="104040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Dowolny kształt 7"/>
          <p:cNvSpPr/>
          <p:nvPr/>
        </p:nvSpPr>
        <p:spPr>
          <a:xfrm>
            <a:off x="4381560" y="-7200"/>
            <a:ext cx="4761360" cy="63720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upa 1"/>
          <p:cNvGrpSpPr/>
          <p:nvPr/>
        </p:nvGrpSpPr>
        <p:grpSpPr>
          <a:xfrm>
            <a:off x="-28800" y="-17280"/>
            <a:ext cx="9196560" cy="1085400"/>
            <a:chOff x="-28800" y="-17280"/>
            <a:chExt cx="9196560" cy="1085400"/>
          </a:xfrm>
        </p:grpSpPr>
        <p:sp>
          <p:nvSpPr>
            <p:cNvPr id="3" name="Dowolny kształt 11"/>
            <p:cNvSpPr/>
            <p:nvPr/>
          </p:nvSpPr>
          <p:spPr>
            <a:xfrm rot="21435600">
              <a:off x="-18360" y="201240"/>
              <a:ext cx="9162000" cy="64800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Dowolny kształt 12"/>
            <p:cNvSpPr/>
            <p:nvPr/>
          </p:nvSpPr>
          <p:spPr>
            <a:xfrm rot="21435600">
              <a:off x="-14040" y="275040"/>
              <a:ext cx="9174600" cy="52920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Kliknij, aby edytować format tekstu konspektu</a:t>
            </a:r>
            <a:endParaRPr b="0" lang="pl-PL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latin typeface="Arial"/>
              </a:rPr>
              <a:t>Drugi poziom konspektu</a:t>
            </a:r>
            <a:endParaRPr b="0" lang="pl-PL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Trzeci poziom konspektu</a:t>
            </a:r>
            <a:endParaRPr b="0" lang="pl-PL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latin typeface="Arial"/>
              </a:rPr>
              <a:t>Czwarty poziom konspektu</a:t>
            </a:r>
            <a:endParaRPr b="0" lang="pl-PL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Piąty poziom konspektu</a:t>
            </a:r>
            <a:endParaRPr b="0" lang="pl-PL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Szósty poziom konspektu</a:t>
            </a:r>
            <a:endParaRPr b="0" lang="pl-PL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Siódmy poziom konspektu</a:t>
            </a:r>
            <a:endParaRPr b="0" lang="pl-PL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owolny kształt 6"/>
          <p:cNvSpPr/>
          <p:nvPr/>
        </p:nvSpPr>
        <p:spPr>
          <a:xfrm>
            <a:off x="-9360" y="-7200"/>
            <a:ext cx="9162000" cy="104040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Dowolny kształt 7"/>
          <p:cNvSpPr/>
          <p:nvPr/>
        </p:nvSpPr>
        <p:spPr>
          <a:xfrm>
            <a:off x="4381560" y="-7200"/>
            <a:ext cx="4761360" cy="63720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5" name="Grupa 1"/>
          <p:cNvGrpSpPr/>
          <p:nvPr/>
        </p:nvGrpSpPr>
        <p:grpSpPr>
          <a:xfrm>
            <a:off x="-28800" y="-17280"/>
            <a:ext cx="9196560" cy="1085400"/>
            <a:chOff x="-28800" y="-17280"/>
            <a:chExt cx="9196560" cy="1085400"/>
          </a:xfrm>
        </p:grpSpPr>
        <p:sp>
          <p:nvSpPr>
            <p:cNvPr id="46" name="Dowolny kształt 11"/>
            <p:cNvSpPr/>
            <p:nvPr/>
          </p:nvSpPr>
          <p:spPr>
            <a:xfrm rot="21435600">
              <a:off x="-18360" y="201240"/>
              <a:ext cx="9162000" cy="64800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Dowolny kształt 12"/>
            <p:cNvSpPr/>
            <p:nvPr/>
          </p:nvSpPr>
          <p:spPr>
            <a:xfrm rot="21435600">
              <a:off x="-14040" y="275040"/>
              <a:ext cx="9174600" cy="52920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85800" y="404640"/>
            <a:ext cx="7771320" cy="158292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pl-PL" sz="5400" spc="-1" strike="noStrike">
                <a:solidFill>
                  <a:srgbClr val="50e0ea"/>
                </a:solidFill>
                <a:latin typeface="Calibri"/>
              </a:rPr>
              <a:t>Czy przyjdzie do mnie </a:t>
            </a:r>
            <a:br/>
            <a:r>
              <a:rPr b="1" lang="pl-PL" sz="5400" spc="-1" strike="noStrike">
                <a:solidFill>
                  <a:srgbClr val="50e0ea"/>
                </a:solidFill>
                <a:latin typeface="Calibri"/>
              </a:rPr>
              <a:t>Święty Mikołaj?</a:t>
            </a:r>
            <a:endParaRPr b="0" lang="pl-PL" sz="5400" spc="-1" strike="noStrike">
              <a:latin typeface="Arial"/>
            </a:endParaRPr>
          </a:p>
        </p:txBody>
      </p:sp>
      <p:pic>
        <p:nvPicPr>
          <p:cNvPr id="87" name="Picture 2" descr="Święty Mikołaj przychodzi po zmroku | Nauka w Polsce"/>
          <p:cNvPicPr/>
          <p:nvPr/>
        </p:nvPicPr>
        <p:blipFill>
          <a:blip r:embed="rId1"/>
          <a:stretch/>
        </p:blipFill>
        <p:spPr>
          <a:xfrm>
            <a:off x="1115640" y="2709000"/>
            <a:ext cx="6856920" cy="3856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457200" y="908640"/>
            <a:ext cx="8228520" cy="521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Czas świąteczny to czas magiczny, radosny.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Boże Narodzenie oraz Święty Mikołaj są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wyczekiwane przez dzieci na całym świecie. 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Dla wielu z nas – dorosłych prezenty stają się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wówczas „kartą przetargową”. Jest to próba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wymuszenia na dzieciach pożądanego przez nas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zachowania.</a:t>
            </a:r>
            <a:endParaRPr b="0" lang="pl-PL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251640" y="692640"/>
            <a:ext cx="8640000" cy="5432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endParaRPr b="0" lang="pl-PL" sz="32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Komunikujemy dzieciom, że Mikołaj przychodzi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tylko do tych, które są grzeczne. Nie myślimy o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tym, że jeśli nasze dziecko jest „niegrzeczne”, to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po prostu  w danej chwili coś sprawia mu trudność,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jego potrzeby nie są zaspokojone i naszym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zadaniem jest okazanie wsparcia, a nie grożenie, że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Mikołaj nie przyniesie prezentu.</a:t>
            </a:r>
            <a:endParaRPr b="0" lang="pl-PL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457200" y="1628640"/>
            <a:ext cx="8228520" cy="449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Komunikat „bądź grzeczny, bo Mikołaj do ciebie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nie przyjdzie” może sprawiać, że czujemy, że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mamy nad dzieckiem kontrolę. Dziecko, które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było „niegrzeczne” stara się zmienić zachowanie,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aby zasłużyć na prezent od Świętego Mikołaja. </a:t>
            </a:r>
            <a:endParaRPr b="0" lang="pl-PL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23640" y="1124640"/>
            <a:ext cx="8362080" cy="500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Dziecko uczy się, że warto coś robić tylko wtedy,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kiedy dostanie się za to jakąś nagrodę. Przeważa tu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motywacja zewnętrzna kosztem motywacji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wewnętrznej. Po otrzymaniu nagrody dziecko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zwykle przestaje się starać. 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A przecież nie o to nam chodzi? 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Motywacją dla dziecka do tego, żeby zachowywać się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dobrze, nie powinny być nagrody i prezenty.</a:t>
            </a:r>
            <a:endParaRPr b="0" lang="pl-PL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457200" y="908640"/>
            <a:ext cx="8228520" cy="5543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0000"/>
          </a:bodyPr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Są dzieci, które mają poczucie, że nie zasługują na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prezent. Słysząc ciągle „masz być grzeczny”, dochodzą do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wniosku, że wciąż za mało się starają, są niewystarczająco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dobre, a Mikołaj do takich dzieci nie przychodzi. Dziecko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może robić to, czego oczekujemy ze strachu, a nie chęci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współpracy. Wkrótce jednak odkryje, że dzieci dostają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prezenty, nawet te „niegrzeczne”, a to będzie skutkowało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obniżeniem zaufania do dorosłego, który kłamał, więc staje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się coraz mniej wiarygodny.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Jeżeli chcesz coś podarować swojemu dziecku – zrób to z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miłości, a nie „pod warunkiem, że…”.</a:t>
            </a:r>
            <a:endParaRPr b="0" lang="pl-PL" sz="2600" spc="-1" strike="noStrike">
              <a:latin typeface="Arial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endParaRPr b="0" lang="pl-PL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251640" y="1340640"/>
            <a:ext cx="8712000" cy="4784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Nie odtrącajmy naszych dzieci, kiedy proszą 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o naszą uwagę. Czasem wystarczy chwila rozmowy,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żeby nazwać, wyjaśnić i pomóc zrozumieć dziecku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towarzyszące emocje. Tylko wówczas nasze dzieci</a:t>
            </a:r>
            <a:endParaRPr b="0" lang="pl-PL" sz="2600" spc="-1" strike="noStrike">
              <a:latin typeface="Arial"/>
            </a:endParaRPr>
          </a:p>
          <a:p>
            <a:pPr marL="274320" indent="-274320" algn="just">
              <a:lnSpc>
                <a:spcPct val="100000"/>
              </a:lnSpc>
              <a:spcBef>
                <a:spcPts val="519"/>
              </a:spcBef>
              <a:tabLst>
                <a:tab algn="l" pos="0"/>
              </a:tabLst>
            </a:pPr>
            <a:r>
              <a:rPr b="0" lang="pl-PL" sz="2600" spc="-1" strike="noStrike">
                <a:solidFill>
                  <a:srgbClr val="000000"/>
                </a:solidFill>
                <a:latin typeface="Constantia"/>
              </a:rPr>
              <a:t>będą wiedziały, że są dla nas ważne. </a:t>
            </a:r>
            <a:endParaRPr b="0" lang="pl-PL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80000" y="1260000"/>
            <a:ext cx="8228520" cy="23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onstantia"/>
              </a:rPr>
              <a:t>Bibliografia: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onstantia"/>
              </a:rPr>
              <a:t>dziecisawazne.pl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Constantia"/>
              </a:rPr>
              <a:t>zdjęcie Świętego Mikołaja zapożyczone ze strony internetowej (https://naukawpolsce.pl/aktualnosci/news%2C32242%2Cswiety-mikolaj-przychodzi-po-zmroku.html)</a:t>
            </a:r>
            <a:br/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Application>LibreOffice/7.2.1.2$Windows_X86_64 LibreOffice_project/87b77fad49947c1441b67c559c339af8f3517e22</Application>
  <AppVersion>15.0000</AppVersion>
  <Words>367</Words>
  <Paragraphs>48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2022-11-29T19:43:07Z</dcterms:created>
  <dc:creator>piotr</dc:creator>
  <dc:description/>
  <dc:language>pl-PL</dc:language>
  <cp:lastModifiedBy/>
  <dcterms:modified xsi:type="dcterms:W3CDTF">2022-11-30T11:03:49Z</dcterms:modified>
  <cp:revision>24</cp:revision>
  <dc:subject/>
  <dc:title>Czy przyjdzie do mnie  Święty Mikołaj?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Pokaz na ekranie (4:3)</vt:lpwstr>
  </property>
  <property fmtid="{D5CDD505-2E9C-101B-9397-08002B2CF9AE}" pid="3" name="Slides">
    <vt:i4>7</vt:i4>
  </property>
</Properties>
</file>