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6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14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78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02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79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42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698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12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8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53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45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BE2E1A-0B08-4BCD-9FA4-214C7839B64D}" type="datetimeFigureOut">
              <a:rPr lang="sk-SK" smtClean="0"/>
              <a:t>06.07.2022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D96533E-998A-40DF-98B3-83E5A409A4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7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orsmanual.com/articles/either-or-neither-nor/" TargetMode="External"/><Relationship Id="rId2" Type="http://schemas.openxmlformats.org/officeDocument/2006/relationships/hyperlink" Target="https://editorsmanual.com/articles/periods-in-abbreviation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orsmanual.com/articles/centuries/" TargetMode="External"/><Relationship Id="rId3" Type="http://schemas.openxmlformats.org/officeDocument/2006/relationships/hyperlink" Target="https://editorsmanual.com/articles/military-titles-capitalization/" TargetMode="External"/><Relationship Id="rId7" Type="http://schemas.openxmlformats.org/officeDocument/2006/relationships/hyperlink" Target="https://editorsmanual.com/articles/neither-singular-or-plural/" TargetMode="External"/><Relationship Id="rId2" Type="http://schemas.openxmlformats.org/officeDocument/2006/relationships/hyperlink" Target="https://editorsmanual.com/articles/civil-titles-president-capitaliz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torsmanual.com/articles/nouns/#proper-and-common-nouns" TargetMode="External"/><Relationship Id="rId5" Type="http://schemas.openxmlformats.org/officeDocument/2006/relationships/hyperlink" Target="https://editorsmanual.com/articles/royal-titles-capitalization/" TargetMode="External"/><Relationship Id="rId4" Type="http://schemas.openxmlformats.org/officeDocument/2006/relationships/hyperlink" Target="https://editorsmanual.com/articles/religious-titles-pope-capitaliz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BBD4E4-C7C8-4543-9324-09FA3F9B9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How</a:t>
            </a:r>
            <a:r>
              <a:rPr lang="sk-SK" dirty="0"/>
              <a:t> to </a:t>
            </a:r>
            <a:r>
              <a:rPr lang="sk-SK" dirty="0" err="1"/>
              <a:t>write</a:t>
            </a:r>
            <a:r>
              <a:rPr lang="sk-SK" dirty="0"/>
              <a:t> </a:t>
            </a:r>
            <a:r>
              <a:rPr lang="sk-SK" dirty="0" err="1"/>
              <a:t>titles</a:t>
            </a:r>
            <a:r>
              <a:rPr lang="sk-SK" dirty="0"/>
              <a:t> in english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04C0AE6-EEC1-4006-A2B2-777AE324C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77" y="6057900"/>
            <a:ext cx="10730078" cy="658367"/>
          </a:xfrm>
        </p:spPr>
        <p:txBody>
          <a:bodyPr>
            <a:normAutofit/>
          </a:bodyPr>
          <a:lstStyle/>
          <a:p>
            <a:pPr algn="r"/>
            <a:r>
              <a:rPr lang="sk-SK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Príloha č. 6</a:t>
            </a:r>
            <a:endParaRPr lang="sk-SK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0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5B35EE-8A06-4EAD-9170-312B5E5F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36133"/>
          </a:xfrm>
        </p:spPr>
        <p:txBody>
          <a:bodyPr/>
          <a:lstStyle/>
          <a:p>
            <a:pPr algn="ctr"/>
            <a:r>
              <a:rPr lang="sk-SK" dirty="0" err="1"/>
              <a:t>Academic</a:t>
            </a:r>
            <a:r>
              <a:rPr lang="sk-SK" dirty="0"/>
              <a:t> </a:t>
            </a:r>
            <a:r>
              <a:rPr lang="sk-SK" dirty="0" err="1"/>
              <a:t>titles</a:t>
            </a:r>
            <a:r>
              <a:rPr lang="sk-SK" dirty="0"/>
              <a:t> and </a:t>
            </a:r>
            <a:r>
              <a:rPr lang="sk-SK" dirty="0" err="1"/>
              <a:t>degrees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8DFBA72-54B1-4ED1-A3F2-1BD3861D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1100667"/>
            <a:ext cx="11751734" cy="5418665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 </a:t>
            </a:r>
            <a:r>
              <a:rPr lang="sk-SK" sz="3200" b="1" dirty="0" err="1"/>
              <a:t>Doctor´s</a:t>
            </a:r>
            <a:r>
              <a:rPr lang="sk-SK" sz="3200" b="1" dirty="0"/>
              <a:t> </a:t>
            </a:r>
            <a:r>
              <a:rPr lang="sk-SK" sz="3200" b="1" dirty="0" err="1"/>
              <a:t>degrees</a:t>
            </a:r>
            <a:r>
              <a:rPr lang="sk-SK" dirty="0"/>
              <a:t>: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xmlns="" id="{C69E166E-593B-4C3D-AE06-6F200C93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24125"/>
              </p:ext>
            </p:extLst>
          </p:nvPr>
        </p:nvGraphicFramePr>
        <p:xfrm>
          <a:off x="254000" y="1945639"/>
          <a:ext cx="11429998" cy="278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356">
                  <a:extLst>
                    <a:ext uri="{9D8B030D-6E8A-4147-A177-3AD203B41FA5}">
                      <a16:colId xmlns:a16="http://schemas.microsoft.com/office/drawing/2014/main" xmlns="" val="2563535888"/>
                    </a:ext>
                  </a:extLst>
                </a:gridCol>
                <a:gridCol w="3957473">
                  <a:extLst>
                    <a:ext uri="{9D8B030D-6E8A-4147-A177-3AD203B41FA5}">
                      <a16:colId xmlns:a16="http://schemas.microsoft.com/office/drawing/2014/main" xmlns="" val="2962123210"/>
                    </a:ext>
                  </a:extLst>
                </a:gridCol>
                <a:gridCol w="4876169">
                  <a:extLst>
                    <a:ext uri="{9D8B030D-6E8A-4147-A177-3AD203B41FA5}">
                      <a16:colId xmlns:a16="http://schemas.microsoft.com/office/drawing/2014/main" xmlns="" val="3368962858"/>
                    </a:ext>
                  </a:extLst>
                </a:gridCol>
              </a:tblGrid>
              <a:tr h="909717">
                <a:tc>
                  <a:txBody>
                    <a:bodyPr/>
                    <a:lstStyle/>
                    <a:p>
                      <a:r>
                        <a:rPr lang="sk-SK" sz="2400" dirty="0"/>
                        <a:t>PhD/</a:t>
                      </a:r>
                      <a:r>
                        <a:rPr lang="sk-SK" sz="2400" dirty="0" err="1"/>
                        <a:t>Ph.D</a:t>
                      </a:r>
                      <a:r>
                        <a:rPr lang="sk-SK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Doctor</a:t>
                      </a:r>
                      <a:r>
                        <a:rPr lang="sk-SK" sz="2400" dirty="0"/>
                        <a:t> of </a:t>
                      </a:r>
                      <a:r>
                        <a:rPr lang="sk-SK" sz="2400" dirty="0" err="1"/>
                        <a:t>Philosophy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PhDr./</a:t>
                      </a:r>
                      <a:r>
                        <a:rPr lang="sk-SK" sz="2400" dirty="0" err="1"/>
                        <a:t>Ph.D</a:t>
                      </a:r>
                      <a:r>
                        <a:rPr lang="sk-SK" sz="2400" dirty="0"/>
                        <a:t>. – doktor/ka 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163731"/>
                  </a:ext>
                </a:extLst>
              </a:tr>
              <a:tr h="527059">
                <a:tc>
                  <a:txBody>
                    <a:bodyPr/>
                    <a:lstStyle/>
                    <a:p>
                      <a:r>
                        <a:rPr lang="sk-SK" sz="2400" b="1" dirty="0"/>
                        <a:t>LLD/L.L.D.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err="1"/>
                        <a:t>Doctor</a:t>
                      </a:r>
                      <a:r>
                        <a:rPr lang="sk-SK" sz="2400" b="1" dirty="0"/>
                        <a:t> of </a:t>
                      </a:r>
                      <a:r>
                        <a:rPr lang="sk-SK" sz="2400" b="1" dirty="0" err="1"/>
                        <a:t>Laws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err="1"/>
                        <a:t>JuDr.</a:t>
                      </a:r>
                      <a:r>
                        <a:rPr lang="sk-SK" sz="2400" b="1" dirty="0"/>
                        <a:t> – doktor/ka práv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86140"/>
                  </a:ext>
                </a:extLst>
              </a:tr>
              <a:tr h="527059">
                <a:tc>
                  <a:txBody>
                    <a:bodyPr/>
                    <a:lstStyle/>
                    <a:p>
                      <a:r>
                        <a:rPr lang="sk-SK" sz="2400" b="1" dirty="0"/>
                        <a:t>MD/M.D.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err="1"/>
                        <a:t>Doctor</a:t>
                      </a:r>
                      <a:r>
                        <a:rPr lang="sk-SK" sz="2400" b="1" dirty="0"/>
                        <a:t> of </a:t>
                      </a:r>
                      <a:r>
                        <a:rPr lang="sk-SK" sz="2400" b="1" dirty="0" err="1"/>
                        <a:t>Medicine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/>
                        <a:t>MUDr. – doktor/ka všeobecného lekárstva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0774776"/>
                  </a:ext>
                </a:extLst>
              </a:tr>
              <a:tr h="527059">
                <a:tc>
                  <a:txBody>
                    <a:bodyPr/>
                    <a:lstStyle/>
                    <a:p>
                      <a:r>
                        <a:rPr lang="sk-SK" sz="2400" b="1" dirty="0"/>
                        <a:t>DD/D.D.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 err="1"/>
                        <a:t>Doctor</a:t>
                      </a:r>
                      <a:r>
                        <a:rPr lang="sk-SK" sz="2400" b="1" dirty="0"/>
                        <a:t> of </a:t>
                      </a:r>
                      <a:r>
                        <a:rPr lang="sk-SK" sz="2400" b="1" dirty="0" err="1"/>
                        <a:t>Divinity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b="1" dirty="0"/>
                        <a:t>ThDr. – doktor/ka teológie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750921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4CBD6405-3A41-4427-8463-725DFB8C89E8}"/>
              </a:ext>
            </a:extLst>
          </p:cNvPr>
          <p:cNvSpPr txBox="1"/>
          <p:nvPr/>
        </p:nvSpPr>
        <p:spPr>
          <a:xfrm>
            <a:off x="270933" y="4952875"/>
            <a:ext cx="11413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latin typeface="Georgia" panose="02040502050405020303" pitchFamily="18" charset="0"/>
              </a:rPr>
              <a:t>Doctor´s</a:t>
            </a:r>
            <a:r>
              <a:rPr lang="sk-SK" sz="2400" dirty="0">
                <a:latin typeface="Georgia" panose="02040502050405020303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</a:rPr>
              <a:t>degreee</a:t>
            </a:r>
            <a:r>
              <a:rPr lang="sk-SK" sz="2400" dirty="0">
                <a:latin typeface="Georgia" panose="02040502050405020303" pitchFamily="18" charset="0"/>
              </a:rPr>
              <a:t> in </a:t>
            </a:r>
            <a:r>
              <a:rPr lang="sk-SK" sz="2400" dirty="0" err="1">
                <a:latin typeface="Georgia" panose="02040502050405020303" pitchFamily="18" charset="0"/>
              </a:rPr>
              <a:t>such</a:t>
            </a:r>
            <a:r>
              <a:rPr lang="sk-SK" sz="2400" dirty="0">
                <a:latin typeface="Georgia" panose="02040502050405020303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</a:rPr>
              <a:t>forms</a:t>
            </a:r>
            <a:r>
              <a:rPr lang="sk-SK" sz="2400" dirty="0">
                <a:latin typeface="Georgia" panose="02040502050405020303" pitchFamily="18" charset="0"/>
              </a:rPr>
              <a:t> are </a:t>
            </a:r>
            <a:r>
              <a:rPr lang="sk-SK" sz="2400" dirty="0" err="1">
                <a:latin typeface="Georgia" panose="02040502050405020303" pitchFamily="18" charset="0"/>
              </a:rPr>
              <a:t>written</a:t>
            </a:r>
            <a:r>
              <a:rPr lang="sk-SK" sz="2400" dirty="0">
                <a:latin typeface="Georgia" panose="02040502050405020303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</a:rPr>
              <a:t>after</a:t>
            </a:r>
            <a:r>
              <a:rPr lang="sk-SK" sz="2400" dirty="0">
                <a:latin typeface="Georgia" panose="02040502050405020303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</a:rPr>
              <a:t>the</a:t>
            </a:r>
            <a:r>
              <a:rPr lang="sk-SK" sz="2400" dirty="0">
                <a:latin typeface="Georgia" panose="02040502050405020303" pitchFamily="18" charset="0"/>
              </a:rPr>
              <a:t> </a:t>
            </a:r>
            <a:r>
              <a:rPr lang="sk-SK" sz="2400" dirty="0" err="1">
                <a:latin typeface="Georgia" panose="02040502050405020303" pitchFamily="18" charset="0"/>
              </a:rPr>
              <a:t>name</a:t>
            </a:r>
            <a:r>
              <a:rPr lang="sk-SK" sz="2400" dirty="0">
                <a:latin typeface="Georgia" panose="02040502050405020303" pitchFamily="18" charset="0"/>
              </a:rPr>
              <a:t> and </a:t>
            </a:r>
            <a:r>
              <a:rPr lang="sk-SK" sz="2400" dirty="0" err="1">
                <a:latin typeface="Georgia" panose="02040502050405020303" pitchFamily="18" charset="0"/>
              </a:rPr>
              <a:t>divided</a:t>
            </a:r>
            <a:r>
              <a:rPr lang="sk-SK" sz="2400" dirty="0">
                <a:latin typeface="Georgia" panose="02040502050405020303" pitchFamily="18" charset="0"/>
              </a:rPr>
              <a:t> by </a:t>
            </a:r>
            <a:r>
              <a:rPr lang="sk-SK" sz="2400" dirty="0" err="1">
                <a:latin typeface="Georgia" panose="02040502050405020303" pitchFamily="18" charset="0"/>
              </a:rPr>
              <a:t>coma</a:t>
            </a:r>
            <a:r>
              <a:rPr lang="sk-SK" sz="2400" dirty="0">
                <a:latin typeface="Georgia" panose="02040502050405020303" pitchFamily="18" charset="0"/>
              </a:rPr>
              <a:t>.</a:t>
            </a:r>
          </a:p>
          <a:p>
            <a:endParaRPr lang="sk-SK" sz="2400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 err="1">
                <a:solidFill>
                  <a:srgbClr val="FF0000"/>
                </a:solidFill>
                <a:latin typeface="Georgia" panose="02040502050405020303" pitchFamily="18" charset="0"/>
              </a:rPr>
              <a:t>Example</a:t>
            </a:r>
            <a:r>
              <a:rPr lang="sk-SK" sz="2400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sk-SK" sz="2400" i="1" dirty="0" err="1">
                <a:solidFill>
                  <a:srgbClr val="0070C0"/>
                </a:solidFill>
                <a:latin typeface="Georgia" panose="02040502050405020303" pitchFamily="18" charset="0"/>
              </a:rPr>
              <a:t>Professor</a:t>
            </a:r>
            <a:r>
              <a:rPr lang="sk-SK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 D. H. </a:t>
            </a:r>
            <a:r>
              <a:rPr lang="sk-SK" sz="2400" i="1" dirty="0" err="1">
                <a:solidFill>
                  <a:srgbClr val="0070C0"/>
                </a:solidFill>
                <a:latin typeface="Georgia" panose="02040502050405020303" pitchFamily="18" charset="0"/>
              </a:rPr>
              <a:t>Forster</a:t>
            </a:r>
            <a:r>
              <a:rPr lang="sk-SK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, Ph. D.</a:t>
            </a:r>
          </a:p>
        </p:txBody>
      </p:sp>
    </p:spTree>
    <p:extLst>
      <p:ext uri="{BB962C8B-B14F-4D97-AF65-F5344CB8AC3E}">
        <p14:creationId xmlns:p14="http://schemas.microsoft.com/office/powerpoint/2010/main" val="26972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7D675E-A8F7-4E9F-928D-BF84AC61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8534"/>
            <a:ext cx="10058400" cy="1134534"/>
          </a:xfrm>
        </p:spPr>
        <p:txBody>
          <a:bodyPr/>
          <a:lstStyle/>
          <a:p>
            <a:pPr algn="ctr"/>
            <a:r>
              <a:rPr lang="sk-SK" dirty="0" err="1"/>
              <a:t>academic</a:t>
            </a:r>
            <a:r>
              <a:rPr lang="sk-SK" dirty="0"/>
              <a:t> </a:t>
            </a:r>
            <a:r>
              <a:rPr lang="sk-SK" dirty="0" err="1"/>
              <a:t>titles</a:t>
            </a:r>
            <a:r>
              <a:rPr lang="sk-SK" dirty="0"/>
              <a:t> and </a:t>
            </a:r>
            <a:r>
              <a:rPr lang="sk-SK" dirty="0" err="1"/>
              <a:t>degrees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CEBE1BC-5F73-4CDA-AA1D-DEB8DC2CE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2" y="1253068"/>
            <a:ext cx="11582401" cy="4919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err="1"/>
              <a:t>Master´s</a:t>
            </a:r>
            <a:r>
              <a:rPr lang="sk-SK" sz="3200" b="1" dirty="0"/>
              <a:t> </a:t>
            </a:r>
            <a:r>
              <a:rPr lang="sk-SK" sz="3200" b="1" dirty="0" err="1"/>
              <a:t>degree</a:t>
            </a:r>
            <a:endParaRPr lang="sk-SK" sz="3200" b="1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xmlns="" id="{961B6397-4947-49A5-9DCF-B936C4918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27165"/>
              </p:ext>
            </p:extLst>
          </p:nvPr>
        </p:nvGraphicFramePr>
        <p:xfrm>
          <a:off x="338667" y="2291079"/>
          <a:ext cx="11514666" cy="2521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>
                  <a:extLst>
                    <a:ext uri="{9D8B030D-6E8A-4147-A177-3AD203B41FA5}">
                      <a16:colId xmlns:a16="http://schemas.microsoft.com/office/drawing/2014/main" xmlns="" val="2657888313"/>
                    </a:ext>
                  </a:extLst>
                </a:gridCol>
                <a:gridCol w="4301067">
                  <a:extLst>
                    <a:ext uri="{9D8B030D-6E8A-4147-A177-3AD203B41FA5}">
                      <a16:colId xmlns:a16="http://schemas.microsoft.com/office/drawing/2014/main" xmlns="" val="2668297022"/>
                    </a:ext>
                  </a:extLst>
                </a:gridCol>
                <a:gridCol w="5418666">
                  <a:extLst>
                    <a:ext uri="{9D8B030D-6E8A-4147-A177-3AD203B41FA5}">
                      <a16:colId xmlns:a16="http://schemas.microsoft.com/office/drawing/2014/main" xmlns="" val="901334380"/>
                    </a:ext>
                  </a:extLst>
                </a:gridCol>
              </a:tblGrid>
              <a:tr h="788529">
                <a:tc>
                  <a:txBody>
                    <a:bodyPr/>
                    <a:lstStyle/>
                    <a:p>
                      <a:r>
                        <a:rPr lang="sk-SK" sz="2800" b="1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Master</a:t>
                      </a:r>
                      <a:r>
                        <a:rPr lang="sk-SK" sz="2800" b="1" dirty="0"/>
                        <a:t> of </a:t>
                      </a:r>
                      <a:r>
                        <a:rPr lang="sk-SK" sz="2800" b="1" dirty="0" err="1"/>
                        <a:t>Arts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magister/ka filozofie (Mgr.)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996629"/>
                  </a:ext>
                </a:extLst>
              </a:tr>
              <a:tr h="788529"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MSc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Master</a:t>
                      </a:r>
                      <a:r>
                        <a:rPr lang="sk-SK" sz="2800" b="1" dirty="0"/>
                        <a:t> of </a:t>
                      </a:r>
                      <a:r>
                        <a:rPr lang="sk-SK" sz="2800" b="1" dirty="0" err="1"/>
                        <a:t>Science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magister prírodných vied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661734"/>
                  </a:ext>
                </a:extLst>
              </a:tr>
              <a:tr h="788529">
                <a:tc>
                  <a:txBody>
                    <a:bodyPr/>
                    <a:lstStyle/>
                    <a:p>
                      <a:r>
                        <a:rPr lang="sk-SK" sz="2800" b="1" dirty="0"/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Master</a:t>
                      </a:r>
                      <a:r>
                        <a:rPr lang="sk-SK" sz="2800" b="1" dirty="0"/>
                        <a:t> of Business </a:t>
                      </a:r>
                      <a:r>
                        <a:rPr lang="sk-SK" sz="2800" b="1" dirty="0" err="1"/>
                        <a:t>Administration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magister obchodných vied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9831595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CC29BC6E-825D-4EEC-9AF5-1AF6519EC9A6}"/>
              </a:ext>
            </a:extLst>
          </p:cNvPr>
          <p:cNvSpPr txBox="1"/>
          <p:nvPr/>
        </p:nvSpPr>
        <p:spPr>
          <a:xfrm>
            <a:off x="2895600" y="5127878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solidFill>
                  <a:srgbClr val="FF0000"/>
                </a:solidFill>
              </a:rPr>
              <a:t>Example</a:t>
            </a:r>
            <a:r>
              <a:rPr lang="sk-SK" sz="3200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sk-SK" sz="3200" i="1" dirty="0">
                <a:solidFill>
                  <a:srgbClr val="0070C0"/>
                </a:solidFill>
              </a:rPr>
              <a:t>David </a:t>
            </a:r>
            <a:r>
              <a:rPr lang="sk-SK" sz="3200" i="1" dirty="0" err="1">
                <a:solidFill>
                  <a:srgbClr val="0070C0"/>
                </a:solidFill>
              </a:rPr>
              <a:t>Collins</a:t>
            </a:r>
            <a:r>
              <a:rPr lang="sk-SK" sz="3200" i="1" dirty="0">
                <a:solidFill>
                  <a:srgbClr val="0070C0"/>
                </a:solidFill>
              </a:rPr>
              <a:t>, MBA</a:t>
            </a:r>
          </a:p>
        </p:txBody>
      </p:sp>
    </p:spTree>
    <p:extLst>
      <p:ext uri="{BB962C8B-B14F-4D97-AF65-F5344CB8AC3E}">
        <p14:creationId xmlns:p14="http://schemas.microsoft.com/office/powerpoint/2010/main" val="35949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3C1111-3B12-441A-9680-00FC54C8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8534"/>
            <a:ext cx="10058400" cy="1270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/>
              <a:t>Clerical</a:t>
            </a:r>
            <a:r>
              <a:rPr lang="sk-SK" dirty="0"/>
              <a:t> </a:t>
            </a:r>
            <a:r>
              <a:rPr lang="sk-SK" dirty="0" err="1"/>
              <a:t>orders</a:t>
            </a:r>
            <a:r>
              <a:rPr lang="sk-SK" dirty="0"/>
              <a:t> </a:t>
            </a:r>
            <a:br>
              <a:rPr lang="sk-SK" dirty="0"/>
            </a:br>
            <a:r>
              <a:rPr lang="sk-SK" sz="3200" dirty="0">
                <a:solidFill>
                  <a:srgbClr val="0070C0"/>
                </a:solidFill>
              </a:rPr>
              <a:t>tituly/pozície duchovných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1AF2995-500A-4AE2-861F-E19E619A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88534"/>
            <a:ext cx="11853334" cy="5350932"/>
          </a:xfrm>
        </p:spPr>
        <p:txBody>
          <a:bodyPr>
            <a:normAutofit fontScale="47500" lnSpcReduction="20000"/>
          </a:bodyPr>
          <a:lstStyle/>
          <a:p>
            <a:r>
              <a:rPr lang="sk-SK" sz="3200" b="1" dirty="0" err="1">
                <a:latin typeface="Georgia" panose="02040502050405020303" pitchFamily="18" charset="0"/>
              </a:rPr>
              <a:t>archbishop</a:t>
            </a:r>
            <a:r>
              <a:rPr lang="sk-SK" sz="3200" b="1" dirty="0">
                <a:latin typeface="Georgia" panose="02040502050405020303" pitchFamily="18" charset="0"/>
              </a:rPr>
              <a:t>, </a:t>
            </a:r>
            <a:r>
              <a:rPr lang="sk-SK" sz="3200" b="1" dirty="0" err="1">
                <a:latin typeface="Georgia" panose="02040502050405020303" pitchFamily="18" charset="0"/>
              </a:rPr>
              <a:t>Catholic</a:t>
            </a:r>
            <a:endParaRPr lang="sk-SK" sz="3200" b="1" dirty="0">
              <a:latin typeface="Georgia" panose="02040502050405020303" pitchFamily="18" charset="0"/>
            </a:endParaRPr>
          </a:p>
          <a:p>
            <a:r>
              <a:rPr lang="sk-SK" sz="3200" b="1" dirty="0" err="1">
                <a:latin typeface="Georgia" panose="02040502050405020303" pitchFamily="18" charset="0"/>
              </a:rPr>
              <a:t>archbishop</a:t>
            </a:r>
            <a:r>
              <a:rPr lang="sk-SK" sz="3200" b="1" dirty="0">
                <a:latin typeface="Georgia" panose="02040502050405020303" pitchFamily="18" charset="0"/>
              </a:rPr>
              <a:t>, </a:t>
            </a:r>
            <a:r>
              <a:rPr lang="sk-SK" sz="3200" b="1" dirty="0" err="1">
                <a:latin typeface="Georgia" panose="02040502050405020303" pitchFamily="18" charset="0"/>
              </a:rPr>
              <a:t>Church</a:t>
            </a:r>
            <a:r>
              <a:rPr lang="sk-SK" sz="3200" b="1" dirty="0">
                <a:latin typeface="Georgia" panose="02040502050405020303" pitchFamily="18" charset="0"/>
              </a:rPr>
              <a:t> of </a:t>
            </a:r>
            <a:r>
              <a:rPr lang="sk-SK" sz="3200" b="1" dirty="0" err="1">
                <a:latin typeface="Georgia" panose="02040502050405020303" pitchFamily="18" charset="0"/>
              </a:rPr>
              <a:t>England</a:t>
            </a:r>
            <a:r>
              <a:rPr lang="sk-SK" sz="3200" b="1" dirty="0">
                <a:latin typeface="Georgia" panose="02040502050405020303" pitchFamily="18" charset="0"/>
              </a:rPr>
              <a:t> –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Most Reverend and </a:t>
            </a:r>
            <a:r>
              <a:rPr lang="sk-SK" sz="3200" b="1" dirty="0" err="1">
                <a:latin typeface="Georgia" panose="02040502050405020303" pitchFamily="18" charset="0"/>
              </a:rPr>
              <a:t>Right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Honourable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Lord </a:t>
            </a:r>
            <a:r>
              <a:rPr lang="sk-SK" sz="3200" b="1" dirty="0" err="1">
                <a:latin typeface="Georgia" panose="02040502050405020303" pitchFamily="18" charset="0"/>
              </a:rPr>
              <a:t>Archbishop</a:t>
            </a:r>
            <a:r>
              <a:rPr lang="sk-SK" sz="3200" b="1" dirty="0">
                <a:latin typeface="Georgia" panose="02040502050405020303" pitchFamily="18" charset="0"/>
              </a:rPr>
              <a:t> of...</a:t>
            </a:r>
          </a:p>
          <a:p>
            <a:r>
              <a:rPr lang="sk-SK" sz="3200" b="1" dirty="0" err="1">
                <a:latin typeface="Georgia" panose="02040502050405020303" pitchFamily="18" charset="0"/>
              </a:rPr>
              <a:t>bishop</a:t>
            </a:r>
            <a:r>
              <a:rPr lang="sk-SK" sz="3200" b="1" dirty="0">
                <a:latin typeface="Georgia" panose="02040502050405020303" pitchFamily="18" charset="0"/>
              </a:rPr>
              <a:t>, </a:t>
            </a:r>
            <a:r>
              <a:rPr lang="sk-SK" sz="3200" b="1" dirty="0" err="1">
                <a:latin typeface="Georgia" panose="02040502050405020303" pitchFamily="18" charset="0"/>
              </a:rPr>
              <a:t>Catholic</a:t>
            </a:r>
            <a:r>
              <a:rPr lang="sk-SK" sz="3200" b="1" dirty="0">
                <a:latin typeface="Georgia" panose="02040502050405020303" pitchFamily="18" charset="0"/>
              </a:rPr>
              <a:t> –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Right</a:t>
            </a:r>
            <a:r>
              <a:rPr lang="sk-SK" sz="3200" b="1" dirty="0">
                <a:latin typeface="Georgia" panose="02040502050405020303" pitchFamily="18" charset="0"/>
              </a:rPr>
              <a:t> Reverend John B. Stone</a:t>
            </a:r>
          </a:p>
          <a:p>
            <a:pPr marL="0" indent="0">
              <a:buNone/>
            </a:pPr>
            <a:r>
              <a:rPr lang="sk-SK" sz="3200" b="1" dirty="0">
                <a:latin typeface="Georgia" panose="02040502050405020303" pitchFamily="18" charset="0"/>
              </a:rPr>
              <a:t>                                     </a:t>
            </a:r>
            <a:r>
              <a:rPr lang="sk-SK" sz="3200" b="1" dirty="0" err="1">
                <a:latin typeface="Georgia" panose="02040502050405020303" pitchFamily="18" charset="0"/>
              </a:rPr>
              <a:t>Bishop</a:t>
            </a:r>
            <a:r>
              <a:rPr lang="sk-SK" sz="3200" b="1" dirty="0">
                <a:latin typeface="Georgia" panose="02040502050405020303" pitchFamily="18" charset="0"/>
              </a:rPr>
              <a:t> of –</a:t>
            </a:r>
          </a:p>
          <a:p>
            <a:r>
              <a:rPr lang="sk-SK" sz="3200" b="1" dirty="0" err="1">
                <a:latin typeface="Georgia" panose="02040502050405020303" pitchFamily="18" charset="0"/>
              </a:rPr>
              <a:t>bishop</a:t>
            </a:r>
            <a:r>
              <a:rPr lang="sk-SK" sz="3200" b="1" dirty="0">
                <a:latin typeface="Georgia" panose="02040502050405020303" pitchFamily="18" charset="0"/>
              </a:rPr>
              <a:t>, Protestant</a:t>
            </a:r>
          </a:p>
          <a:p>
            <a:r>
              <a:rPr lang="sk-SK" sz="3200" b="1" dirty="0" err="1">
                <a:latin typeface="Georgia" panose="02040502050405020303" pitchFamily="18" charset="0"/>
              </a:rPr>
              <a:t>cardinal</a:t>
            </a:r>
            <a:r>
              <a:rPr lang="sk-SK" sz="3200" b="1" dirty="0">
                <a:latin typeface="Georgia" panose="02040502050405020303" pitchFamily="18" charset="0"/>
              </a:rPr>
              <a:t> – </a:t>
            </a:r>
            <a:r>
              <a:rPr lang="sk-SK" sz="3200" b="1" dirty="0" err="1">
                <a:latin typeface="Georgia" panose="02040502050405020303" pitchFamily="18" charset="0"/>
              </a:rPr>
              <a:t>His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Eminence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Cardinal</a:t>
            </a:r>
            <a:r>
              <a:rPr lang="sk-SK" sz="3200" b="1" dirty="0">
                <a:latin typeface="Georgia" panose="02040502050405020303" pitchFamily="18" charset="0"/>
              </a:rPr>
              <a:t> Stone</a:t>
            </a:r>
          </a:p>
          <a:p>
            <a:pPr marL="0" indent="0">
              <a:buNone/>
            </a:pPr>
            <a:r>
              <a:rPr lang="sk-SK" sz="3200" b="1" dirty="0">
                <a:latin typeface="Georgia" panose="02040502050405020303" pitchFamily="18" charset="0"/>
              </a:rPr>
              <a:t>                      </a:t>
            </a:r>
            <a:r>
              <a:rPr lang="sk-SK" sz="3200" b="1" dirty="0" err="1">
                <a:latin typeface="Georgia" panose="02040502050405020303" pitchFamily="18" charset="0"/>
              </a:rPr>
              <a:t>His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Eminence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</a:t>
            </a:r>
            <a:r>
              <a:rPr lang="sk-SK" sz="3200" b="1" dirty="0" err="1">
                <a:latin typeface="Georgia" panose="02040502050405020303" pitchFamily="18" charset="0"/>
              </a:rPr>
              <a:t>Cardinal</a:t>
            </a:r>
            <a:endParaRPr lang="sk-SK" sz="3200" b="1" dirty="0">
              <a:latin typeface="Georgia" panose="02040502050405020303" pitchFamily="18" charset="0"/>
            </a:endParaRPr>
          </a:p>
          <a:p>
            <a:r>
              <a:rPr lang="sk-SK" sz="3200" b="1" dirty="0" err="1">
                <a:latin typeface="Georgia" panose="02040502050405020303" pitchFamily="18" charset="0"/>
              </a:rPr>
              <a:t>priest</a:t>
            </a:r>
            <a:r>
              <a:rPr lang="sk-SK" sz="3200" b="1" dirty="0">
                <a:latin typeface="Georgia" panose="02040502050405020303" pitchFamily="18" charset="0"/>
              </a:rPr>
              <a:t>, </a:t>
            </a:r>
            <a:r>
              <a:rPr lang="sk-SK" sz="3200" b="1" dirty="0" err="1">
                <a:latin typeface="Georgia" panose="02040502050405020303" pitchFamily="18" charset="0"/>
              </a:rPr>
              <a:t>Catholic</a:t>
            </a:r>
            <a:r>
              <a:rPr lang="sk-SK" sz="3200" b="1" dirty="0">
                <a:latin typeface="Georgia" panose="02040502050405020303" pitchFamily="18" charset="0"/>
              </a:rPr>
              <a:t> –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Reverend John B. Stone – katolícky kňaz</a:t>
            </a:r>
          </a:p>
          <a:p>
            <a:pPr marL="0" indent="0">
              <a:buNone/>
            </a:pPr>
            <a:r>
              <a:rPr lang="sk-SK" sz="3200" b="1" dirty="0">
                <a:latin typeface="Georgia" panose="02040502050405020303" pitchFamily="18" charset="0"/>
              </a:rPr>
              <a:t>                                  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Reverend Dr. John B. Stone</a:t>
            </a:r>
          </a:p>
          <a:p>
            <a:pPr marL="0" indent="0">
              <a:buNone/>
            </a:pPr>
            <a:r>
              <a:rPr lang="sk-SK" sz="3200" b="1" dirty="0">
                <a:latin typeface="Georgia" panose="02040502050405020303" pitchFamily="18" charset="0"/>
              </a:rPr>
              <a:t>                                  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Reverend John B. Stone, D. D.</a:t>
            </a:r>
          </a:p>
          <a:p>
            <a:r>
              <a:rPr lang="sk-SK" sz="3200" b="1" dirty="0" err="1">
                <a:latin typeface="Georgia" panose="02040502050405020303" pitchFamily="18" charset="0"/>
              </a:rPr>
              <a:t>chaplain</a:t>
            </a:r>
            <a:r>
              <a:rPr lang="sk-SK" sz="3200" b="1" dirty="0">
                <a:latin typeface="Georgia" panose="02040502050405020303" pitchFamily="18" charset="0"/>
              </a:rPr>
              <a:t> – kaplán</a:t>
            </a:r>
          </a:p>
          <a:p>
            <a:r>
              <a:rPr lang="sk-SK" sz="3200" b="1" dirty="0" err="1">
                <a:latin typeface="Georgia" panose="02040502050405020303" pitchFamily="18" charset="0"/>
              </a:rPr>
              <a:t>clergyman</a:t>
            </a:r>
            <a:r>
              <a:rPr lang="sk-SK" sz="3200" b="1" dirty="0">
                <a:latin typeface="Georgia" panose="02040502050405020303" pitchFamily="18" charset="0"/>
              </a:rPr>
              <a:t>/</a:t>
            </a:r>
            <a:r>
              <a:rPr lang="sk-SK" sz="3200" b="1" dirty="0" err="1">
                <a:latin typeface="Georgia" panose="02040502050405020303" pitchFamily="18" charset="0"/>
              </a:rPr>
              <a:t>clergywoman</a:t>
            </a:r>
            <a:r>
              <a:rPr lang="sk-SK" sz="3200" b="1" dirty="0">
                <a:latin typeface="Georgia" panose="02040502050405020303" pitchFamily="18" charset="0"/>
              </a:rPr>
              <a:t>, Protestant – </a:t>
            </a:r>
            <a:r>
              <a:rPr lang="sk-SK" sz="3200" b="1" dirty="0" err="1">
                <a:latin typeface="Georgia" panose="02040502050405020303" pitchFamily="18" charset="0"/>
              </a:rPr>
              <a:t>The</a:t>
            </a:r>
            <a:r>
              <a:rPr lang="sk-SK" sz="3200" b="1" dirty="0">
                <a:latin typeface="Georgia" panose="02040502050405020303" pitchFamily="18" charset="0"/>
              </a:rPr>
              <a:t> Reverend Alice C. </a:t>
            </a:r>
            <a:r>
              <a:rPr lang="sk-SK" sz="3200" b="1" dirty="0" err="1">
                <a:latin typeface="Georgia" panose="02040502050405020303" pitchFamily="18" charset="0"/>
              </a:rPr>
              <a:t>Foster</a:t>
            </a:r>
            <a:r>
              <a:rPr lang="sk-SK" sz="3200" b="1" dirty="0">
                <a:latin typeface="Georgia" panose="02040502050405020303" pitchFamily="18" charset="0"/>
              </a:rPr>
              <a:t>, D. D.</a:t>
            </a:r>
          </a:p>
          <a:p>
            <a:pPr marL="0" indent="0">
              <a:buNone/>
            </a:pPr>
            <a:r>
              <a:rPr lang="sk-SK" sz="3200" b="1" dirty="0">
                <a:latin typeface="Georgia" panose="02040502050405020303" pitchFamily="18" charset="0"/>
              </a:rPr>
              <a:t>                                                                   - anglikánsky, </a:t>
            </a:r>
            <a:r>
              <a:rPr lang="sk-SK" sz="3200" b="1" dirty="0" err="1">
                <a:latin typeface="Georgia" panose="02040502050405020303" pitchFamily="18" charset="0"/>
              </a:rPr>
              <a:t>protestanský</a:t>
            </a:r>
            <a:r>
              <a:rPr lang="sk-SK" sz="3200" b="1" dirty="0">
                <a:latin typeface="Georgia" panose="02040502050405020303" pitchFamily="18" charset="0"/>
              </a:rPr>
              <a:t> duchovný/á</a:t>
            </a:r>
          </a:p>
          <a:p>
            <a:pPr marL="0" indent="0">
              <a:buNone/>
            </a:pPr>
            <a:endParaRPr lang="sk-SK" sz="32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sk-SK" sz="32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sk-SK" sz="3800" b="1" dirty="0" err="1">
                <a:latin typeface="Georgia" panose="02040502050405020303" pitchFamily="18" charset="0"/>
              </a:rPr>
              <a:t>The</a:t>
            </a:r>
            <a:r>
              <a:rPr lang="sk-SK" sz="3800" b="1" dirty="0">
                <a:latin typeface="Georgia" panose="02040502050405020303" pitchFamily="18" charset="0"/>
              </a:rPr>
              <a:t> </a:t>
            </a:r>
            <a:r>
              <a:rPr lang="sk-SK" sz="3800" b="1" dirty="0" err="1">
                <a:latin typeface="Georgia" panose="02040502050405020303" pitchFamily="18" charset="0"/>
              </a:rPr>
              <a:t>middle</a:t>
            </a:r>
            <a:r>
              <a:rPr lang="sk-SK" sz="3800" b="1" dirty="0">
                <a:latin typeface="Georgia" panose="02040502050405020303" pitchFamily="18" charset="0"/>
              </a:rPr>
              <a:t> </a:t>
            </a:r>
            <a:r>
              <a:rPr lang="sk-SK" sz="3800" b="1" dirty="0" err="1">
                <a:latin typeface="Georgia" panose="02040502050405020303" pitchFamily="18" charset="0"/>
              </a:rPr>
              <a:t>name</a:t>
            </a:r>
            <a:r>
              <a:rPr lang="sk-SK" sz="3800" b="1" dirty="0">
                <a:latin typeface="Georgia" panose="02040502050405020303" pitchFamily="18" charset="0"/>
              </a:rPr>
              <a:t> </a:t>
            </a:r>
            <a:r>
              <a:rPr lang="sk-SK" sz="3800" b="1" dirty="0" err="1">
                <a:latin typeface="Georgia" panose="02040502050405020303" pitchFamily="18" charset="0"/>
              </a:rPr>
              <a:t>is</a:t>
            </a:r>
            <a:r>
              <a:rPr lang="sk-SK" sz="3800" b="1" dirty="0">
                <a:latin typeface="Georgia" panose="02040502050405020303" pitchFamily="18" charset="0"/>
              </a:rPr>
              <a:t> </a:t>
            </a:r>
            <a:r>
              <a:rPr lang="sk-SK" sz="3800" b="1" dirty="0" err="1">
                <a:latin typeface="Georgia" panose="02040502050405020303" pitchFamily="18" charset="0"/>
              </a:rPr>
              <a:t>abbreviation</a:t>
            </a:r>
            <a:r>
              <a:rPr lang="sk-SK" sz="3800" b="1" dirty="0"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sk-SK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60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966942-43C2-4332-813D-1588FBA1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541867"/>
            <a:ext cx="11802533" cy="931334"/>
          </a:xfrm>
        </p:spPr>
        <p:txBody>
          <a:bodyPr>
            <a:noAutofit/>
          </a:bodyPr>
          <a:lstStyle/>
          <a:p>
            <a:pPr algn="ctr"/>
            <a:r>
              <a:rPr lang="sk-SK" sz="4800" dirty="0" err="1"/>
              <a:t>diplomats</a:t>
            </a:r>
            <a:r>
              <a:rPr lang="sk-SK" sz="4800" dirty="0"/>
              <a:t> </a:t>
            </a:r>
            <a:r>
              <a:rPr lang="sk-SK" sz="4800" dirty="0" err="1"/>
              <a:t>accredited</a:t>
            </a:r>
            <a:r>
              <a:rPr lang="sk-SK" sz="4800" dirty="0"/>
              <a:t> to a </a:t>
            </a:r>
            <a:r>
              <a:rPr lang="sk-SK" sz="4800" dirty="0" err="1"/>
              <a:t>foreign</a:t>
            </a:r>
            <a:r>
              <a:rPr lang="sk-SK" sz="4800" dirty="0"/>
              <a:t> country</a:t>
            </a:r>
            <a:br>
              <a:rPr lang="sk-SK" sz="4800" dirty="0"/>
            </a:br>
            <a:r>
              <a:rPr lang="sk-SK" sz="3200" dirty="0">
                <a:solidFill>
                  <a:srgbClr val="0070C0"/>
                </a:solidFill>
              </a:rPr>
              <a:t>diplomati akreditovaní v zahraničí</a:t>
            </a:r>
            <a:endParaRPr lang="sk-SK" sz="4800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DB3802C-5690-433C-892B-8F3092ECA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8" y="2184400"/>
            <a:ext cx="10871200" cy="3987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/>
              <a:t>ambassador</a:t>
            </a:r>
            <a:r>
              <a:rPr lang="sk-SK" b="1" dirty="0"/>
              <a:t>, American – (</a:t>
            </a:r>
            <a:r>
              <a:rPr lang="sk-SK" b="1" dirty="0" err="1"/>
              <a:t>official</a:t>
            </a:r>
            <a:r>
              <a:rPr lang="sk-SK" b="1" dirty="0"/>
              <a:t>)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Honorable</a:t>
            </a:r>
            <a:r>
              <a:rPr lang="sk-SK" b="1" dirty="0"/>
              <a:t> </a:t>
            </a:r>
            <a:r>
              <a:rPr lang="sk-SK" dirty="0"/>
              <a:t>– formálny titul</a:t>
            </a:r>
          </a:p>
          <a:p>
            <a:pPr marL="0" indent="0">
              <a:buNone/>
            </a:pPr>
            <a:r>
              <a:rPr lang="sk-SK" dirty="0"/>
              <a:t>americký veľvyslanec</a:t>
            </a:r>
          </a:p>
          <a:p>
            <a:pPr marL="0" indent="0">
              <a:buNone/>
            </a:pPr>
            <a:r>
              <a:rPr lang="sk-SK" dirty="0"/>
              <a:t>                                          </a:t>
            </a:r>
            <a:r>
              <a:rPr lang="sk-SK" b="1" dirty="0"/>
              <a:t>- (</a:t>
            </a:r>
            <a:r>
              <a:rPr lang="sk-SK" b="1" dirty="0" err="1"/>
              <a:t>social</a:t>
            </a:r>
            <a:r>
              <a:rPr lang="sk-SK" b="1" dirty="0"/>
              <a:t>) </a:t>
            </a:r>
            <a:r>
              <a:rPr lang="sk-SK" b="1" dirty="0" err="1"/>
              <a:t>His</a:t>
            </a:r>
            <a:r>
              <a:rPr lang="sk-SK" b="1" dirty="0"/>
              <a:t>/</a:t>
            </a:r>
            <a:r>
              <a:rPr lang="sk-SK" b="1" dirty="0" err="1"/>
              <a:t>Her</a:t>
            </a:r>
            <a:r>
              <a:rPr lang="sk-SK" b="1" dirty="0"/>
              <a:t> </a:t>
            </a:r>
            <a:r>
              <a:rPr lang="sk-SK" b="1" dirty="0" err="1"/>
              <a:t>Excellency</a:t>
            </a:r>
            <a:r>
              <a:rPr lang="sk-SK" b="1" dirty="0"/>
              <a:t> </a:t>
            </a:r>
            <a:r>
              <a:rPr lang="sk-SK" dirty="0"/>
              <a:t>– spoločenský titul</a:t>
            </a:r>
          </a:p>
          <a:p>
            <a:pPr marL="0" indent="0">
              <a:buNone/>
            </a:pPr>
            <a:r>
              <a:rPr lang="sk-SK" dirty="0"/>
              <a:t>(</a:t>
            </a:r>
            <a:r>
              <a:rPr lang="sk-SK" b="1" dirty="0"/>
              <a:t>US)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Honorable</a:t>
            </a:r>
            <a:endParaRPr lang="sk-SK" b="1" dirty="0"/>
          </a:p>
          <a:p>
            <a:pPr marL="0" indent="0" algn="ctr">
              <a:buNone/>
            </a:pPr>
            <a:r>
              <a:rPr lang="sk-SK" b="1" dirty="0" err="1">
                <a:solidFill>
                  <a:srgbClr val="FF0000"/>
                </a:solidFill>
              </a:rPr>
              <a:t>Example</a:t>
            </a:r>
            <a:r>
              <a:rPr lang="sk-SK" b="1" dirty="0">
                <a:solidFill>
                  <a:srgbClr val="FF0000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sk-SK" b="1" dirty="0" err="1">
                <a:solidFill>
                  <a:srgbClr val="0070C0"/>
                </a:solidFill>
              </a:rPr>
              <a:t>His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r>
              <a:rPr lang="sk-SK" b="1" dirty="0" err="1">
                <a:solidFill>
                  <a:srgbClr val="0070C0"/>
                </a:solidFill>
              </a:rPr>
              <a:t>Excellency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r>
              <a:rPr lang="sk-SK" b="1" dirty="0" err="1">
                <a:solidFill>
                  <a:srgbClr val="0070C0"/>
                </a:solidFill>
              </a:rPr>
              <a:t>Mr</a:t>
            </a:r>
            <a:r>
              <a:rPr lang="sk-SK" b="1" dirty="0">
                <a:solidFill>
                  <a:srgbClr val="0070C0"/>
                </a:solidFill>
              </a:rPr>
              <a:t> Donald B. </a:t>
            </a:r>
            <a:r>
              <a:rPr lang="sk-SK" b="1" dirty="0" err="1">
                <a:solidFill>
                  <a:srgbClr val="0070C0"/>
                </a:solidFill>
              </a:rPr>
              <a:t>Rice</a:t>
            </a:r>
            <a:endParaRPr lang="sk-SK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b="1" dirty="0" err="1">
                <a:solidFill>
                  <a:srgbClr val="0070C0"/>
                </a:solidFill>
              </a:rPr>
              <a:t>The</a:t>
            </a:r>
            <a:r>
              <a:rPr lang="sk-SK" b="1" dirty="0">
                <a:solidFill>
                  <a:srgbClr val="0070C0"/>
                </a:solidFill>
              </a:rPr>
              <a:t> British </a:t>
            </a:r>
            <a:r>
              <a:rPr lang="sk-SK" b="1" dirty="0" err="1">
                <a:solidFill>
                  <a:srgbClr val="0070C0"/>
                </a:solidFill>
              </a:rPr>
              <a:t>Ambassador</a:t>
            </a:r>
            <a:endParaRPr lang="sk-SK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53753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FFDA11-1A41-4327-9250-5FB210D5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5600"/>
            <a:ext cx="10058400" cy="12869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/>
              <a:t>military</a:t>
            </a:r>
            <a:r>
              <a:rPr lang="sk-SK" dirty="0"/>
              <a:t> </a:t>
            </a:r>
            <a:r>
              <a:rPr lang="sk-SK" dirty="0" err="1"/>
              <a:t>ranks</a:t>
            </a:r>
            <a:r>
              <a:rPr lang="sk-SK" dirty="0"/>
              <a:t> </a:t>
            </a:r>
            <a:br>
              <a:rPr lang="sk-SK" dirty="0"/>
            </a:br>
            <a:r>
              <a:rPr lang="sk-SK" sz="3600" dirty="0">
                <a:solidFill>
                  <a:srgbClr val="0070C0"/>
                </a:solidFill>
              </a:rPr>
              <a:t>vojenské hodnosti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xmlns="" id="{38DEF6B4-7A78-4F63-BFCF-3F055EDE2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18522"/>
              </p:ext>
            </p:extLst>
          </p:nvPr>
        </p:nvGraphicFramePr>
        <p:xfrm>
          <a:off x="237068" y="2120900"/>
          <a:ext cx="11650132" cy="344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377">
                  <a:extLst>
                    <a:ext uri="{9D8B030D-6E8A-4147-A177-3AD203B41FA5}">
                      <a16:colId xmlns:a16="http://schemas.microsoft.com/office/drawing/2014/main" xmlns="" val="2963792905"/>
                    </a:ext>
                  </a:extLst>
                </a:gridCol>
                <a:gridCol w="5289822">
                  <a:extLst>
                    <a:ext uri="{9D8B030D-6E8A-4147-A177-3AD203B41FA5}">
                      <a16:colId xmlns:a16="http://schemas.microsoft.com/office/drawing/2014/main" xmlns="" val="2511926986"/>
                    </a:ext>
                  </a:extLst>
                </a:gridCol>
                <a:gridCol w="2476933">
                  <a:extLst>
                    <a:ext uri="{9D8B030D-6E8A-4147-A177-3AD203B41FA5}">
                      <a16:colId xmlns:a16="http://schemas.microsoft.com/office/drawing/2014/main" xmlns="" val="1151666319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Cpt</a:t>
                      </a:r>
                      <a:r>
                        <a:rPr lang="sk-SK" sz="2800" b="1" dirty="0"/>
                        <a:t>./</a:t>
                      </a:r>
                      <a:r>
                        <a:rPr lang="sk-SK" sz="2800" b="1" dirty="0" err="1"/>
                        <a:t>Capt</a:t>
                      </a:r>
                      <a:r>
                        <a:rPr lang="sk-SK" sz="2800" b="1" dirty="0"/>
                        <a:t>. (</a:t>
                      </a:r>
                      <a:r>
                        <a:rPr lang="sk-SK" sz="2800" b="1" dirty="0" err="1"/>
                        <a:t>captain</a:t>
                      </a:r>
                      <a:r>
                        <a:rPr lang="sk-SK" sz="28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Captain</a:t>
                      </a:r>
                      <a:r>
                        <a:rPr lang="sk-SK" sz="2800" b="1" dirty="0"/>
                        <a:t>/</a:t>
                      </a:r>
                      <a:r>
                        <a:rPr lang="sk-SK" sz="2800" b="1" dirty="0" err="1"/>
                        <a:t>Capt</a:t>
                      </a:r>
                      <a:r>
                        <a:rPr lang="sk-SK" sz="2800" b="1" dirty="0"/>
                        <a:t>. </a:t>
                      </a:r>
                      <a:r>
                        <a:rPr lang="sk-SK" sz="2800" b="1" dirty="0" err="1"/>
                        <a:t>Jerome</a:t>
                      </a:r>
                      <a:r>
                        <a:rPr lang="sk-SK" sz="2800" b="1" dirty="0"/>
                        <a:t> D. </a:t>
                      </a:r>
                      <a:r>
                        <a:rPr lang="sk-SK" sz="2800" b="1" dirty="0" err="1"/>
                        <a:t>Cook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kapitán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511513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sk-SK" sz="2800" b="1" dirty="0"/>
                        <a:t>Maj. (major)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Major/Maj. </a:t>
                      </a:r>
                      <a:r>
                        <a:rPr lang="sk-SK" sz="2800" b="1" dirty="0" err="1"/>
                        <a:t>Jerome</a:t>
                      </a:r>
                      <a:r>
                        <a:rPr lang="sk-SK" sz="2800" b="1" dirty="0"/>
                        <a:t> D. </a:t>
                      </a:r>
                      <a:r>
                        <a:rPr lang="sk-SK" sz="2800" b="1" dirty="0" err="1"/>
                        <a:t>Cook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3685644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Col</a:t>
                      </a:r>
                      <a:r>
                        <a:rPr lang="sk-SK" sz="2800" b="1" dirty="0"/>
                        <a:t>. (</a:t>
                      </a:r>
                      <a:r>
                        <a:rPr lang="sk-SK" sz="2800" b="1" dirty="0" err="1"/>
                        <a:t>colonel</a:t>
                      </a:r>
                      <a:r>
                        <a:rPr lang="sk-SK" sz="28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 err="1"/>
                        <a:t>Colonel</a:t>
                      </a:r>
                      <a:r>
                        <a:rPr lang="sk-SK" sz="2800" b="1" dirty="0"/>
                        <a:t>/</a:t>
                      </a:r>
                      <a:r>
                        <a:rPr lang="sk-SK" sz="2800" b="1" dirty="0" err="1"/>
                        <a:t>Col</a:t>
                      </a:r>
                      <a:r>
                        <a:rPr lang="sk-SK" sz="2800" b="1" dirty="0"/>
                        <a:t>. </a:t>
                      </a:r>
                      <a:r>
                        <a:rPr lang="sk-SK" sz="2800" b="1" dirty="0" err="1"/>
                        <a:t>Jerome</a:t>
                      </a:r>
                      <a:r>
                        <a:rPr lang="sk-SK" sz="2800" b="1" dirty="0"/>
                        <a:t> D. </a:t>
                      </a:r>
                      <a:r>
                        <a:rPr lang="sk-SK" sz="2800" b="1" dirty="0" err="1"/>
                        <a:t>Cook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plukovník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8213164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r>
                        <a:rPr lang="sk-SK" sz="2800" b="1" dirty="0"/>
                        <a:t>Gen. (</a:t>
                      </a:r>
                      <a:r>
                        <a:rPr lang="sk-SK" sz="2800" b="1" dirty="0" err="1"/>
                        <a:t>general</a:t>
                      </a:r>
                      <a:r>
                        <a:rPr lang="sk-SK" sz="28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General/Gen. </a:t>
                      </a:r>
                      <a:r>
                        <a:rPr lang="sk-SK" sz="2800" b="1" dirty="0" err="1"/>
                        <a:t>Jerome</a:t>
                      </a:r>
                      <a:r>
                        <a:rPr lang="sk-SK" sz="2800" b="1" dirty="0"/>
                        <a:t> D. </a:t>
                      </a:r>
                      <a:r>
                        <a:rPr lang="sk-SK" sz="2800" b="1" dirty="0" err="1"/>
                        <a:t>Cook</a:t>
                      </a:r>
                      <a:endParaRPr lang="sk-SK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b="1" dirty="0"/>
                        <a:t>generál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909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9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744CAC03-ABBE-4450-A0C7-65F4FBEE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16" y="0"/>
            <a:ext cx="3984170" cy="6858000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1AAB5F3B-9D07-4D48-B9C0-A4047D396432}"/>
              </a:ext>
            </a:extLst>
          </p:cNvPr>
          <p:cNvSpPr/>
          <p:nvPr/>
        </p:nvSpPr>
        <p:spPr>
          <a:xfrm>
            <a:off x="0" y="64199"/>
            <a:ext cx="3151415" cy="17798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Mr</a:t>
            </a:r>
            <a:r>
              <a:rPr lang="sk-SK" sz="20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men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regardless</a:t>
            </a:r>
            <a:r>
              <a:rPr lang="sk-SK" dirty="0"/>
              <a:t> of </a:t>
            </a:r>
            <a:r>
              <a:rPr lang="sk-SK" dirty="0" err="1"/>
              <a:t>marital</a:t>
            </a:r>
            <a:r>
              <a:rPr lang="sk-SK" dirty="0"/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without</a:t>
            </a:r>
            <a:r>
              <a:rPr lang="sk-SK" dirty="0"/>
              <a:t> </a:t>
            </a:r>
            <a:r>
              <a:rPr lang="sk-SK" dirty="0" err="1"/>
              <a:t>another</a:t>
            </a:r>
            <a:r>
              <a:rPr lang="sk-SK" dirty="0"/>
              <a:t> </a:t>
            </a:r>
            <a:r>
              <a:rPr lang="sk-SK" dirty="0" err="1"/>
              <a:t>professional</a:t>
            </a:r>
            <a:r>
              <a:rPr lang="sk-SK" dirty="0"/>
              <a:t> or </a:t>
            </a:r>
            <a:r>
              <a:rPr lang="sk-SK" dirty="0" err="1"/>
              <a:t>academic</a:t>
            </a:r>
            <a:r>
              <a:rPr lang="sk-SK" dirty="0"/>
              <a:t> title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9CC15793-1FAD-4F0C-B024-84A5F5C01F25}"/>
              </a:ext>
            </a:extLst>
          </p:cNvPr>
          <p:cNvSpPr txBox="1"/>
          <p:nvPr/>
        </p:nvSpPr>
        <p:spPr>
          <a:xfrm>
            <a:off x="1" y="2043187"/>
            <a:ext cx="31514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Mrs</a:t>
            </a:r>
            <a:r>
              <a:rPr lang="sk-SK" sz="20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maried</a:t>
            </a:r>
            <a:r>
              <a:rPr lang="sk-SK" dirty="0"/>
              <a:t> </a:t>
            </a:r>
            <a:r>
              <a:rPr lang="sk-SK" dirty="0" err="1"/>
              <a:t>women</a:t>
            </a:r>
            <a:r>
              <a:rPr lang="sk-S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without</a:t>
            </a:r>
            <a:r>
              <a:rPr lang="sk-SK" dirty="0"/>
              <a:t> </a:t>
            </a:r>
            <a:r>
              <a:rPr lang="sk-SK" dirty="0" err="1"/>
              <a:t>another</a:t>
            </a:r>
            <a:r>
              <a:rPr lang="sk-SK" dirty="0"/>
              <a:t> </a:t>
            </a:r>
            <a:r>
              <a:rPr lang="sk-SK" dirty="0" err="1"/>
              <a:t>professional</a:t>
            </a:r>
            <a:r>
              <a:rPr lang="sk-SK" dirty="0"/>
              <a:t> or </a:t>
            </a:r>
            <a:r>
              <a:rPr lang="sk-SK" dirty="0" err="1"/>
              <a:t>academic</a:t>
            </a:r>
            <a:r>
              <a:rPr lang="sk-SK" dirty="0"/>
              <a:t> title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94E6FD95-5A6A-43C0-8FB6-A46810C346BA}"/>
              </a:ext>
            </a:extLst>
          </p:cNvPr>
          <p:cNvSpPr txBox="1"/>
          <p:nvPr/>
        </p:nvSpPr>
        <p:spPr>
          <a:xfrm>
            <a:off x="0" y="3682978"/>
            <a:ext cx="29228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Miss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girls</a:t>
            </a:r>
            <a:r>
              <a:rPr lang="sk-SK" dirty="0"/>
              <a:t> and </a:t>
            </a:r>
            <a:r>
              <a:rPr lang="sk-SK" dirty="0" err="1"/>
              <a:t>unmarried</a:t>
            </a:r>
            <a:r>
              <a:rPr lang="sk-SK" dirty="0"/>
              <a:t> </a:t>
            </a:r>
            <a:r>
              <a:rPr lang="sk-SK" dirty="0" err="1"/>
              <a:t>women</a:t>
            </a: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in UK  -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married</a:t>
            </a:r>
            <a:r>
              <a:rPr lang="sk-SK" dirty="0"/>
              <a:t> </a:t>
            </a:r>
            <a:r>
              <a:rPr lang="sk-SK" dirty="0" err="1"/>
              <a:t>women</a:t>
            </a:r>
            <a:r>
              <a:rPr lang="sk-SK" dirty="0"/>
              <a:t> </a:t>
            </a:r>
            <a:r>
              <a:rPr lang="sk-SK" dirty="0" err="1"/>
              <a:t>who</a:t>
            </a:r>
            <a:r>
              <a:rPr lang="sk-SK" dirty="0"/>
              <a:t> </a:t>
            </a:r>
            <a:r>
              <a:rPr lang="sk-SK" dirty="0" err="1"/>
              <a:t>continue</a:t>
            </a:r>
            <a:r>
              <a:rPr lang="sk-SK" dirty="0"/>
              <a:t> to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maiden</a:t>
            </a:r>
            <a:r>
              <a:rPr lang="sk-SK" dirty="0"/>
              <a:t> </a:t>
            </a:r>
            <a:r>
              <a:rPr lang="sk-SK" dirty="0" err="1"/>
              <a:t>name</a:t>
            </a: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in UK </a:t>
            </a:r>
            <a:r>
              <a:rPr lang="sk-SK" dirty="0" err="1"/>
              <a:t>schools</a:t>
            </a:r>
            <a:r>
              <a:rPr lang="sk-SK" dirty="0"/>
              <a:t> to </a:t>
            </a:r>
            <a:r>
              <a:rPr lang="sk-SK" dirty="0" err="1"/>
              <a:t>adress</a:t>
            </a:r>
            <a:r>
              <a:rPr lang="sk-SK" dirty="0"/>
              <a:t> </a:t>
            </a:r>
            <a:r>
              <a:rPr lang="sk-SK" dirty="0" err="1"/>
              <a:t>female</a:t>
            </a:r>
            <a:r>
              <a:rPr lang="sk-SK" dirty="0"/>
              <a:t> </a:t>
            </a:r>
            <a:r>
              <a:rPr lang="sk-SK" dirty="0" err="1"/>
              <a:t>teachers</a:t>
            </a:r>
            <a:r>
              <a:rPr lang="sk-SK" dirty="0"/>
              <a:t>, </a:t>
            </a:r>
            <a:r>
              <a:rPr lang="sk-SK" dirty="0" err="1"/>
              <a:t>regardless</a:t>
            </a:r>
            <a:r>
              <a:rPr lang="sk-SK" dirty="0"/>
              <a:t> of </a:t>
            </a:r>
            <a:r>
              <a:rPr lang="sk-SK" dirty="0" err="1"/>
              <a:t>marital</a:t>
            </a:r>
            <a:r>
              <a:rPr lang="sk-SK" dirty="0"/>
              <a:t>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2790BF2E-7755-4A84-9850-AAAE35C2192F}"/>
              </a:ext>
            </a:extLst>
          </p:cNvPr>
          <p:cNvSpPr txBox="1"/>
          <p:nvPr/>
        </p:nvSpPr>
        <p:spPr>
          <a:xfrm>
            <a:off x="7135584" y="1976345"/>
            <a:ext cx="5056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Sir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men</a:t>
            </a:r>
            <a:r>
              <a:rPr lang="sk-SK" dirty="0"/>
              <a:t>, </a:t>
            </a:r>
            <a:r>
              <a:rPr lang="sk-SK" dirty="0" err="1"/>
              <a:t>formally</a:t>
            </a:r>
            <a:r>
              <a:rPr lang="sk-SK" dirty="0"/>
              <a:t>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a British </a:t>
            </a:r>
            <a:r>
              <a:rPr lang="sk-SK" dirty="0" err="1"/>
              <a:t>knighthood</a:t>
            </a:r>
            <a:r>
              <a:rPr lang="sk-SK" dirty="0"/>
              <a:t> or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are a baronet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F5AC8393-6C36-43EE-ABD8-7BBBA2832BD5}"/>
              </a:ext>
            </a:extLst>
          </p:cNvPr>
          <p:cNvSpPr txBox="1"/>
          <p:nvPr/>
        </p:nvSpPr>
        <p:spPr>
          <a:xfrm>
            <a:off x="7135586" y="0"/>
            <a:ext cx="5056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Gentleman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originaly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term </a:t>
            </a:r>
            <a:r>
              <a:rPr lang="sk-SK" dirty="0" err="1"/>
              <a:t>reffered</a:t>
            </a:r>
            <a:r>
              <a:rPr lang="sk-SK" dirty="0"/>
              <a:t> to a </a:t>
            </a:r>
            <a:r>
              <a:rPr lang="sk-SK" dirty="0" err="1"/>
              <a:t>social</a:t>
            </a:r>
            <a:r>
              <a:rPr lang="sk-SK" dirty="0"/>
              <a:t> </a:t>
            </a:r>
            <a:r>
              <a:rPr lang="sk-SK" dirty="0" err="1"/>
              <a:t>rank</a:t>
            </a:r>
            <a:r>
              <a:rPr lang="sk-SK" dirty="0"/>
              <a:t>, </a:t>
            </a:r>
            <a:r>
              <a:rPr lang="sk-SK" dirty="0" err="1"/>
              <a:t>standing</a:t>
            </a:r>
            <a:r>
              <a:rPr lang="sk-SK" dirty="0"/>
              <a:t> </a:t>
            </a:r>
            <a:r>
              <a:rPr lang="sk-SK" dirty="0" err="1"/>
              <a:t>below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exquire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70B09D11-A6E0-4A34-B522-0B54D25D8D8E}"/>
              </a:ext>
            </a:extLst>
          </p:cNvPr>
          <p:cNvSpPr txBox="1"/>
          <p:nvPr/>
        </p:nvSpPr>
        <p:spPr>
          <a:xfrm>
            <a:off x="7135585" y="954107"/>
            <a:ext cx="5176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Madam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women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term of </a:t>
            </a:r>
            <a:r>
              <a:rPr lang="sk-SK" dirty="0" err="1"/>
              <a:t>general</a:t>
            </a:r>
            <a:r>
              <a:rPr lang="sk-SK" dirty="0"/>
              <a:t> </a:t>
            </a:r>
            <a:r>
              <a:rPr lang="sk-SK" dirty="0" err="1"/>
              <a:t>respect</a:t>
            </a:r>
            <a:endParaRPr lang="sk-SK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C3085AD6-AA70-4D91-9A13-39A996D72531}"/>
              </a:ext>
            </a:extLst>
          </p:cNvPr>
          <p:cNvSpPr txBox="1"/>
          <p:nvPr/>
        </p:nvSpPr>
        <p:spPr>
          <a:xfrm>
            <a:off x="7075715" y="3005634"/>
            <a:ext cx="5176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Lord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male</a:t>
            </a:r>
            <a:r>
              <a:rPr lang="sk-SK" dirty="0"/>
              <a:t> </a:t>
            </a:r>
            <a:r>
              <a:rPr lang="sk-SK" dirty="0" err="1"/>
              <a:t>barons</a:t>
            </a:r>
            <a:r>
              <a:rPr lang="sk-SK" dirty="0"/>
              <a:t>, </a:t>
            </a:r>
            <a:r>
              <a:rPr lang="sk-SK" dirty="0" err="1"/>
              <a:t>viscounts</a:t>
            </a:r>
            <a:r>
              <a:rPr lang="sk-SK" dirty="0"/>
              <a:t>, </a:t>
            </a:r>
            <a:r>
              <a:rPr lang="sk-SK" dirty="0" err="1"/>
              <a:t>earls</a:t>
            </a:r>
            <a:r>
              <a:rPr lang="sk-SK" dirty="0"/>
              <a:t> and </a:t>
            </a:r>
            <a:r>
              <a:rPr lang="sk-SK" dirty="0" err="1"/>
              <a:t>marquesses</a:t>
            </a:r>
            <a:r>
              <a:rPr lang="sk-SK" dirty="0"/>
              <a:t>, as </a:t>
            </a:r>
            <a:r>
              <a:rPr lang="sk-SK" dirty="0" err="1"/>
              <a:t>well</a:t>
            </a:r>
            <a:r>
              <a:rPr lang="sk-SK" dirty="0"/>
              <a:t> as </a:t>
            </a:r>
            <a:r>
              <a:rPr lang="sk-SK" dirty="0" err="1"/>
              <a:t>ome</a:t>
            </a:r>
            <a:r>
              <a:rPr lang="sk-SK" dirty="0"/>
              <a:t> of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children</a:t>
            </a:r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D9BEFEF1-9375-444D-8249-26FC21ADB29F}"/>
              </a:ext>
            </a:extLst>
          </p:cNvPr>
          <p:cNvSpPr txBox="1"/>
          <p:nvPr/>
        </p:nvSpPr>
        <p:spPr>
          <a:xfrm>
            <a:off x="7089319" y="4058888"/>
            <a:ext cx="50564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Excellency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title of honor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given</a:t>
            </a:r>
            <a:r>
              <a:rPr lang="sk-SK" dirty="0"/>
              <a:t> to </a:t>
            </a:r>
            <a:r>
              <a:rPr lang="sk-SK" dirty="0" err="1"/>
              <a:t>certain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officials</a:t>
            </a:r>
            <a:r>
              <a:rPr lang="sk-SK" dirty="0"/>
              <a:t>, as </a:t>
            </a:r>
            <a:r>
              <a:rPr lang="sk-SK" dirty="0" err="1"/>
              <a:t>governors</a:t>
            </a:r>
            <a:r>
              <a:rPr lang="sk-SK" dirty="0"/>
              <a:t>, </a:t>
            </a:r>
            <a:r>
              <a:rPr lang="sk-SK" dirty="0" err="1"/>
              <a:t>ambassadors</a:t>
            </a:r>
            <a:r>
              <a:rPr lang="sk-SK" dirty="0"/>
              <a:t>, </a:t>
            </a:r>
            <a:r>
              <a:rPr lang="sk-SK" dirty="0" err="1"/>
              <a:t>royalty</a:t>
            </a:r>
            <a:r>
              <a:rPr lang="sk-SK" dirty="0"/>
              <a:t>, nobility, and Roman </a:t>
            </a:r>
            <a:r>
              <a:rPr lang="sk-SK" dirty="0" err="1"/>
              <a:t>Catholic</a:t>
            </a:r>
            <a:r>
              <a:rPr lang="sk-SK" dirty="0"/>
              <a:t> </a:t>
            </a:r>
            <a:r>
              <a:rPr lang="sk-SK" dirty="0" err="1"/>
              <a:t>bishops</a:t>
            </a:r>
            <a:r>
              <a:rPr lang="sk-SK" dirty="0"/>
              <a:t> and </a:t>
            </a:r>
            <a:r>
              <a:rPr lang="sk-SK" dirty="0" err="1"/>
              <a:t>archbishops</a:t>
            </a:r>
            <a:endParaRPr lang="sk-SK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xmlns="" id="{FE5FC6A6-5C0F-496F-A2B0-5F5D3DBC26C5}"/>
              </a:ext>
            </a:extLst>
          </p:cNvPr>
          <p:cNvSpPr txBox="1"/>
          <p:nvPr/>
        </p:nvSpPr>
        <p:spPr>
          <a:xfrm flipH="1">
            <a:off x="7158717" y="5479240"/>
            <a:ext cx="50101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female</a:t>
            </a:r>
            <a:r>
              <a:rPr lang="sk-SK" dirty="0"/>
              <a:t> </a:t>
            </a:r>
            <a:r>
              <a:rPr lang="sk-SK" dirty="0" err="1"/>
              <a:t>peers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rank</a:t>
            </a:r>
            <a:r>
              <a:rPr lang="sk-SK" dirty="0"/>
              <a:t> of </a:t>
            </a:r>
            <a:r>
              <a:rPr lang="sk-SK" dirty="0" err="1"/>
              <a:t>baroness</a:t>
            </a:r>
            <a:r>
              <a:rPr lang="sk-SK" dirty="0"/>
              <a:t>, </a:t>
            </a:r>
            <a:r>
              <a:rPr lang="sk-SK" dirty="0" err="1"/>
              <a:t>viscountess</a:t>
            </a:r>
            <a:r>
              <a:rPr lang="sk-SK" dirty="0"/>
              <a:t>, </a:t>
            </a:r>
            <a:r>
              <a:rPr lang="sk-SK" dirty="0" err="1"/>
              <a:t>countess</a:t>
            </a:r>
            <a:r>
              <a:rPr lang="sk-SK" dirty="0"/>
              <a:t>, and </a:t>
            </a:r>
            <a:r>
              <a:rPr lang="sk-SK" dirty="0" err="1"/>
              <a:t>marchioness</a:t>
            </a:r>
            <a:r>
              <a:rPr lang="sk-SK" dirty="0"/>
              <a:t>, or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wives</a:t>
            </a:r>
            <a:r>
              <a:rPr lang="sk-SK" dirty="0"/>
              <a:t> of </a:t>
            </a:r>
            <a:r>
              <a:rPr lang="sk-SK" dirty="0" err="1"/>
              <a:t>men</a:t>
            </a:r>
            <a:r>
              <a:rPr lang="sk-SK" dirty="0"/>
              <a:t> </a:t>
            </a:r>
            <a:r>
              <a:rPr lang="sk-SK" dirty="0" err="1"/>
              <a:t>who</a:t>
            </a:r>
            <a:r>
              <a:rPr lang="sk-SK" dirty="0"/>
              <a:t> hold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equivalent</a:t>
            </a:r>
            <a:r>
              <a:rPr lang="sk-SK" dirty="0"/>
              <a:t> </a:t>
            </a:r>
            <a:r>
              <a:rPr lang="sk-SK" dirty="0" err="1"/>
              <a:t>titles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20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3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012E0864-A919-4080-88E0-8FBF73EA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3" y="0"/>
            <a:ext cx="5127173" cy="6858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D7A83E52-0835-4C9B-A655-AF8CFD5EB9D1}"/>
              </a:ext>
            </a:extLst>
          </p:cNvPr>
          <p:cNvSpPr txBox="1"/>
          <p:nvPr/>
        </p:nvSpPr>
        <p:spPr>
          <a:xfrm>
            <a:off x="1" y="0"/>
            <a:ext cx="3494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FF0000"/>
                </a:solidFill>
              </a:rPr>
              <a:t>Dr.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abbreviation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Doctor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holder</a:t>
            </a:r>
            <a:r>
              <a:rPr lang="sk-SK" dirty="0"/>
              <a:t> of a </a:t>
            </a:r>
            <a:r>
              <a:rPr lang="sk-SK" dirty="0" err="1"/>
              <a:t>doctoral</a:t>
            </a:r>
            <a:r>
              <a:rPr lang="sk-SK" dirty="0"/>
              <a:t> </a:t>
            </a:r>
            <a:r>
              <a:rPr lang="sk-SK" dirty="0" err="1"/>
              <a:t>degree</a:t>
            </a:r>
            <a:r>
              <a:rPr lang="sk-SK" dirty="0"/>
              <a:t> (</a:t>
            </a:r>
            <a:r>
              <a:rPr lang="sk-SK" dirty="0" err="1"/>
              <a:t>e.g</a:t>
            </a:r>
            <a:r>
              <a:rPr lang="sk-SK" dirty="0"/>
              <a:t>. PhD, or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medical</a:t>
            </a:r>
            <a:r>
              <a:rPr lang="sk-SK" dirty="0"/>
              <a:t> </a:t>
            </a:r>
            <a:r>
              <a:rPr lang="sk-SK" dirty="0" err="1"/>
              <a:t>practitioners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867CE302-46FA-442A-8C77-6F02210A5134}"/>
              </a:ext>
            </a:extLst>
          </p:cNvPr>
          <p:cNvSpPr txBox="1"/>
          <p:nvPr/>
        </p:nvSpPr>
        <p:spPr>
          <a:xfrm>
            <a:off x="1" y="1730829"/>
            <a:ext cx="3494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Professor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a person </a:t>
            </a:r>
            <a:r>
              <a:rPr lang="sk-SK" dirty="0" err="1"/>
              <a:t>who</a:t>
            </a:r>
            <a:r>
              <a:rPr lang="sk-SK" dirty="0"/>
              <a:t> </a:t>
            </a:r>
            <a:r>
              <a:rPr lang="sk-SK" dirty="0" err="1"/>
              <a:t>holds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academic</a:t>
            </a:r>
            <a:r>
              <a:rPr lang="sk-SK" dirty="0"/>
              <a:t> </a:t>
            </a:r>
            <a:r>
              <a:rPr lang="sk-SK" dirty="0" err="1"/>
              <a:t>rank</a:t>
            </a:r>
            <a:r>
              <a:rPr lang="sk-SK" dirty="0"/>
              <a:t> of profesor in a </a:t>
            </a:r>
            <a:r>
              <a:rPr lang="sk-SK" dirty="0" err="1"/>
              <a:t>university</a:t>
            </a:r>
            <a:r>
              <a:rPr lang="sk-SK" dirty="0"/>
              <a:t> or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institution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22DF3ED0-A475-48FF-A5CC-525F8CC170B4}"/>
              </a:ext>
            </a:extLst>
          </p:cNvPr>
          <p:cNvSpPr txBox="1"/>
          <p:nvPr/>
        </p:nvSpPr>
        <p:spPr>
          <a:xfrm>
            <a:off x="0" y="3429000"/>
            <a:ext cx="349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Chancellor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chancellor</a:t>
            </a:r>
            <a:r>
              <a:rPr lang="sk-SK" dirty="0"/>
              <a:t> of a </a:t>
            </a:r>
            <a:r>
              <a:rPr lang="sk-SK" dirty="0" err="1"/>
              <a:t>university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588C1F93-3A68-4E7B-8358-C1F60F13DAAE}"/>
              </a:ext>
            </a:extLst>
          </p:cNvPr>
          <p:cNvSpPr txBox="1"/>
          <p:nvPr/>
        </p:nvSpPr>
        <p:spPr>
          <a:xfrm>
            <a:off x="1" y="4834431"/>
            <a:ext cx="3494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Principal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</a:t>
            </a:r>
            <a:r>
              <a:rPr lang="sk-SK" dirty="0" err="1"/>
              <a:t>head</a:t>
            </a:r>
            <a:r>
              <a:rPr lang="sk-SK" dirty="0"/>
              <a:t> of a </a:t>
            </a:r>
            <a:r>
              <a:rPr lang="sk-SK" dirty="0" err="1"/>
              <a:t>school</a:t>
            </a:r>
            <a:r>
              <a:rPr lang="sk-SK" dirty="0"/>
              <a:t>/</a:t>
            </a:r>
            <a:r>
              <a:rPr lang="sk-SK" dirty="0" err="1"/>
              <a:t>organisation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175DD2C1-B7D9-479E-BB6F-B268006B4A07}"/>
              </a:ext>
            </a:extLst>
          </p:cNvPr>
          <p:cNvSpPr txBox="1"/>
          <p:nvPr/>
        </p:nvSpPr>
        <p:spPr>
          <a:xfrm>
            <a:off x="8621486" y="-1"/>
            <a:ext cx="35432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President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may</a:t>
            </a:r>
            <a:r>
              <a:rPr lang="sk-SK" dirty="0"/>
              <a:t> </a:t>
            </a:r>
            <a:r>
              <a:rPr lang="sk-SK" dirty="0" err="1"/>
              <a:t>apply</a:t>
            </a:r>
            <a:r>
              <a:rPr lang="sk-SK" dirty="0"/>
              <a:t> to a person </a:t>
            </a:r>
            <a:r>
              <a:rPr lang="sk-SK" dirty="0" err="1"/>
              <a:t>holdint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title of </a:t>
            </a:r>
            <a:r>
              <a:rPr lang="sk-SK" dirty="0" err="1"/>
              <a:t>president</a:t>
            </a:r>
            <a:r>
              <a:rPr lang="sk-SK" dirty="0"/>
              <a:t>, or </a:t>
            </a:r>
            <a:r>
              <a:rPr lang="sk-SK" dirty="0" err="1"/>
              <a:t>presiding</a:t>
            </a:r>
            <a:r>
              <a:rPr lang="sk-SK" dirty="0"/>
              <a:t> over </a:t>
            </a:r>
            <a:r>
              <a:rPr lang="sk-SK" dirty="0" err="1"/>
              <a:t>certain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governmental</a:t>
            </a:r>
            <a:r>
              <a:rPr lang="sk-SK" dirty="0"/>
              <a:t> </a:t>
            </a:r>
            <a:r>
              <a:rPr lang="sk-SK" dirty="0" err="1"/>
              <a:t>bodies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18398449-2389-43A3-8BEB-8CD3D06DCE85}"/>
              </a:ext>
            </a:extLst>
          </p:cNvPr>
          <p:cNvSpPr txBox="1"/>
          <p:nvPr/>
        </p:nvSpPr>
        <p:spPr>
          <a:xfrm>
            <a:off x="8809263" y="1807773"/>
            <a:ext cx="3167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Master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</a:t>
            </a:r>
            <a:r>
              <a:rPr lang="sk-SK" dirty="0" err="1"/>
              <a:t>male</a:t>
            </a:r>
            <a:r>
              <a:rPr lang="sk-SK" dirty="0"/>
              <a:t> </a:t>
            </a:r>
            <a:r>
              <a:rPr lang="sk-SK" dirty="0" err="1"/>
              <a:t>schoolteacher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DB464CAA-34D5-4565-80B7-DF5BA27911DA}"/>
              </a:ext>
            </a:extLst>
          </p:cNvPr>
          <p:cNvSpPr txBox="1"/>
          <p:nvPr/>
        </p:nvSpPr>
        <p:spPr>
          <a:xfrm>
            <a:off x="8621484" y="2800879"/>
            <a:ext cx="35432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Warden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 person </a:t>
            </a:r>
            <a:r>
              <a:rPr lang="sk-SK" dirty="0" err="1"/>
              <a:t>responsible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supervision</a:t>
            </a:r>
            <a:r>
              <a:rPr lang="sk-SK" dirty="0"/>
              <a:t> of a </a:t>
            </a:r>
            <a:r>
              <a:rPr lang="sk-SK" dirty="0" err="1"/>
              <a:t>particular</a:t>
            </a:r>
            <a:r>
              <a:rPr lang="sk-SK" dirty="0"/>
              <a:t> </a:t>
            </a:r>
            <a:r>
              <a:rPr lang="sk-SK" dirty="0" err="1"/>
              <a:t>place</a:t>
            </a:r>
            <a:r>
              <a:rPr lang="sk-SK" dirty="0"/>
              <a:t> or </a:t>
            </a:r>
            <a:r>
              <a:rPr lang="sk-SK" dirty="0" err="1"/>
              <a:t>activity</a:t>
            </a:r>
            <a:r>
              <a:rPr lang="sk-SK" dirty="0"/>
              <a:t> of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enforcing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regulations</a:t>
            </a:r>
            <a:r>
              <a:rPr lang="sk-SK" dirty="0"/>
              <a:t> </a:t>
            </a:r>
            <a:r>
              <a:rPr lang="sk-SK" dirty="0" err="1"/>
              <a:t>associated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it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AA59E2BD-9021-4C54-ABD0-ABCD8047AF51}"/>
              </a:ext>
            </a:extLst>
          </p:cNvPr>
          <p:cNvSpPr txBox="1"/>
          <p:nvPr/>
        </p:nvSpPr>
        <p:spPr>
          <a:xfrm>
            <a:off x="8621485" y="4834431"/>
            <a:ext cx="35432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solidFill>
                  <a:srgbClr val="FF0000"/>
                </a:solidFill>
              </a:rPr>
              <a:t>Dean</a:t>
            </a:r>
            <a:endParaRPr lang="sk-SK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head</a:t>
            </a:r>
            <a:r>
              <a:rPr lang="sk-SK" dirty="0"/>
              <a:t> of a </a:t>
            </a:r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faculty</a:t>
            </a:r>
            <a:r>
              <a:rPr lang="sk-SK" dirty="0"/>
              <a:t> or department or of a </a:t>
            </a:r>
            <a:r>
              <a:rPr lang="sk-SK" dirty="0" err="1"/>
              <a:t>medical</a:t>
            </a:r>
            <a:r>
              <a:rPr lang="sk-SK" dirty="0"/>
              <a:t> </a:t>
            </a:r>
            <a:r>
              <a:rPr lang="sk-SK" dirty="0" err="1"/>
              <a:t>school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50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Professor, Principal, Dean, and Other Faculty Titles Capitalized? |  Editor&amp;#39;s Manual">
            <a:extLst>
              <a:ext uri="{FF2B5EF4-FFF2-40B4-BE49-F238E27FC236}">
                <a16:creationId xmlns:a16="http://schemas.microsoft.com/office/drawing/2014/main" xmlns="" id="{7B040B69-18AE-4E73-AA6A-9706808E9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81643"/>
            <a:ext cx="11901714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1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e Sir, Madam (or Ma&amp;#39;am), and Miss Capitalized? | Editor&amp;#39;s Manual">
            <a:extLst>
              <a:ext uri="{FF2B5EF4-FFF2-40B4-BE49-F238E27FC236}">
                <a16:creationId xmlns:a16="http://schemas.microsoft.com/office/drawing/2014/main" xmlns="" id="{604B82FB-6B35-4EDE-BA22-D0320911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4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3A4D0F-299B-4E95-9340-B8F25B9D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19198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>
                <a:latin typeface="Georgia" panose="02040502050405020303" pitchFamily="18" charset="0"/>
              </a:rPr>
              <a:t>Capitalization</a:t>
            </a:r>
            <a:r>
              <a:rPr lang="sk-SK" dirty="0">
                <a:latin typeface="Georgia" panose="02040502050405020303" pitchFamily="18" charset="0"/>
              </a:rPr>
              <a:t/>
            </a:r>
            <a:br>
              <a:rPr lang="sk-SK" dirty="0">
                <a:latin typeface="Georgia" panose="02040502050405020303" pitchFamily="18" charset="0"/>
              </a:rPr>
            </a:br>
            <a:r>
              <a:rPr lang="sk-SK" sz="2700" dirty="0">
                <a:solidFill>
                  <a:srgbClr val="0070C0"/>
                </a:solidFill>
                <a:latin typeface="Georgia" panose="02040502050405020303" pitchFamily="18" charset="0"/>
              </a:rPr>
              <a:t>Sir, </a:t>
            </a:r>
            <a:r>
              <a:rPr lang="sk-SK" sz="2700" dirty="0" err="1">
                <a:solidFill>
                  <a:srgbClr val="0070C0"/>
                </a:solidFill>
                <a:latin typeface="Georgia" panose="02040502050405020303" pitchFamily="18" charset="0"/>
              </a:rPr>
              <a:t>ma´am</a:t>
            </a:r>
            <a:r>
              <a:rPr lang="sk-SK" sz="2700" dirty="0">
                <a:solidFill>
                  <a:srgbClr val="0070C0"/>
                </a:solidFill>
                <a:latin typeface="Georgia" panose="02040502050405020303" pitchFamily="18" charset="0"/>
              </a:rPr>
              <a:t>/madam, miss, </a:t>
            </a:r>
            <a:r>
              <a:rPr lang="sk-SK" sz="2700" dirty="0" err="1">
                <a:solidFill>
                  <a:srgbClr val="0070C0"/>
                </a:solidFill>
                <a:latin typeface="Georgia" panose="02040502050405020303" pitchFamily="18" charset="0"/>
              </a:rPr>
              <a:t>dame</a:t>
            </a:r>
            <a:endParaRPr lang="sk-SK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205D926-0680-4EED-BFBF-B35F4286D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957" y="1796142"/>
            <a:ext cx="5294375" cy="4833257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Dear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 Sir or Madam</a:t>
            </a:r>
          </a:p>
          <a:p>
            <a:pPr marL="0" indent="0" algn="ctr">
              <a:buNone/>
            </a:pPr>
            <a:r>
              <a:rPr lang="sk-SK" sz="2400" i="1" dirty="0">
                <a:latin typeface="Georgia" panose="02040502050405020303" pitchFamily="18" charset="0"/>
              </a:rPr>
              <a:t> (</a:t>
            </a:r>
            <a:r>
              <a:rPr lang="sk-SK" sz="2400" i="1" dirty="0" err="1">
                <a:latin typeface="Georgia" panose="02040502050405020303" pitchFamily="18" charset="0"/>
              </a:rPr>
              <a:t>salutation</a:t>
            </a:r>
            <a:r>
              <a:rPr lang="sk-SK" sz="2400" i="1" dirty="0">
                <a:latin typeface="Georgia" panose="02040502050405020303" pitchFamily="18" charset="0"/>
              </a:rPr>
              <a:t> at </a:t>
            </a:r>
            <a:r>
              <a:rPr lang="sk-SK" sz="2400" i="1" dirty="0" err="1">
                <a:latin typeface="Georgia" panose="02040502050405020303" pitchFamily="18" charset="0"/>
              </a:rPr>
              <a:t>the</a:t>
            </a:r>
            <a:r>
              <a:rPr lang="sk-SK" sz="2400" i="1" dirty="0">
                <a:latin typeface="Georgia" panose="02040502050405020303" pitchFamily="18" charset="0"/>
              </a:rPr>
              <a:t> </a:t>
            </a:r>
            <a:r>
              <a:rPr lang="sk-SK" sz="2400" i="1" dirty="0" err="1">
                <a:latin typeface="Georgia" panose="02040502050405020303" pitchFamily="18" charset="0"/>
              </a:rPr>
              <a:t>start</a:t>
            </a:r>
            <a:r>
              <a:rPr lang="sk-SK" sz="2400" i="1" dirty="0">
                <a:latin typeface="Georgia" panose="02040502050405020303" pitchFamily="18" charset="0"/>
              </a:rPr>
              <a:t> of </a:t>
            </a:r>
            <a:r>
              <a:rPr lang="sk-SK" sz="2400" i="1" dirty="0" err="1">
                <a:latin typeface="Georgia" panose="02040502050405020303" pitchFamily="18" charset="0"/>
              </a:rPr>
              <a:t>an</a:t>
            </a:r>
            <a:r>
              <a:rPr lang="sk-SK" sz="2400" i="1" dirty="0">
                <a:latin typeface="Georgia" panose="02040502050405020303" pitchFamily="18" charset="0"/>
              </a:rPr>
              <a:t> email)</a:t>
            </a:r>
          </a:p>
          <a:p>
            <a:pPr marL="0" indent="0" algn="ctr">
              <a:buNone/>
            </a:pPr>
            <a:endParaRPr lang="sk-SK" sz="2400" i="1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Yes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, Madam Prime Minister</a:t>
            </a:r>
          </a:p>
          <a:p>
            <a:pPr marL="0" indent="0" algn="ctr">
              <a:buNone/>
            </a:pPr>
            <a:r>
              <a:rPr lang="sk-SK" sz="2400" i="1" dirty="0">
                <a:latin typeface="Georgia" panose="02040502050405020303" pitchFamily="18" charset="0"/>
              </a:rPr>
              <a:t>(</a:t>
            </a:r>
            <a:r>
              <a:rPr lang="sk-SK" sz="2400" i="1" dirty="0" err="1">
                <a:latin typeface="Georgia" panose="02040502050405020303" pitchFamily="18" charset="0"/>
              </a:rPr>
              <a:t>before</a:t>
            </a:r>
            <a:r>
              <a:rPr lang="sk-SK" sz="2400" i="1" dirty="0">
                <a:latin typeface="Georgia" panose="02040502050405020303" pitchFamily="18" charset="0"/>
              </a:rPr>
              <a:t> </a:t>
            </a:r>
            <a:r>
              <a:rPr lang="sk-SK" sz="2400" i="1" dirty="0" err="1">
                <a:latin typeface="Georgia" panose="02040502050405020303" pitchFamily="18" charset="0"/>
              </a:rPr>
              <a:t>another</a:t>
            </a:r>
            <a:r>
              <a:rPr lang="sk-SK" sz="2400" i="1" dirty="0">
                <a:latin typeface="Georgia" panose="02040502050405020303" pitchFamily="18" charset="0"/>
              </a:rPr>
              <a:t> title)</a:t>
            </a:r>
          </a:p>
          <a:p>
            <a:pPr marL="0" indent="0" algn="ctr">
              <a:buNone/>
            </a:pPr>
            <a:endParaRPr lang="sk-SK" sz="2400" i="1" dirty="0">
              <a:latin typeface="Georgia" panose="02040502050405020303" pitchFamily="18" charset="0"/>
            </a:endParaRPr>
          </a:p>
          <a:p>
            <a:pPr algn="ctr"/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We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 met Sir </a:t>
            </a:r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Terry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Pratchett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 at a fair in 1999.</a:t>
            </a:r>
          </a:p>
          <a:p>
            <a:pPr marL="0" indent="0" algn="ctr">
              <a:buNone/>
            </a:pPr>
            <a:r>
              <a:rPr lang="sk-SK" sz="2400" i="1" dirty="0">
                <a:latin typeface="Georgia" panose="02040502050405020303" pitchFamily="18" charset="0"/>
              </a:rPr>
              <a:t>(title </a:t>
            </a:r>
            <a:r>
              <a:rPr lang="sk-SK" sz="2400" i="1" dirty="0" err="1">
                <a:latin typeface="Georgia" panose="02040502050405020303" pitchFamily="18" charset="0"/>
              </a:rPr>
              <a:t>before</a:t>
            </a:r>
            <a:r>
              <a:rPr lang="sk-SK" sz="2400" i="1" dirty="0">
                <a:latin typeface="Georgia" panose="02040502050405020303" pitchFamily="18" charset="0"/>
              </a:rPr>
              <a:t> a </a:t>
            </a:r>
            <a:r>
              <a:rPr lang="sk-SK" sz="2400" i="1" dirty="0" err="1">
                <a:latin typeface="Georgia" panose="02040502050405020303" pitchFamily="18" charset="0"/>
              </a:rPr>
              <a:t>name</a:t>
            </a:r>
            <a:r>
              <a:rPr lang="sk-SK" sz="2400" i="1" dirty="0">
                <a:latin typeface="Georgia" panose="02040502050405020303" pitchFamily="18" charset="0"/>
              </a:rPr>
              <a:t>)</a:t>
            </a:r>
          </a:p>
          <a:p>
            <a:pPr marL="0" indent="0" algn="ctr">
              <a:buNone/>
            </a:pPr>
            <a:endParaRPr lang="sk-SK" sz="2400" i="1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4E774F52-C06A-4E58-B8B6-5BC7FC8C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1332" y="1077685"/>
            <a:ext cx="6609807" cy="555171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sk-SK" sz="2800" b="1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           </a:t>
            </a:r>
          </a:p>
          <a:p>
            <a:pPr marL="0" indent="0" algn="l">
              <a:buNone/>
            </a:pPr>
            <a:r>
              <a:rPr lang="sk-SK" sz="2800" b="1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                   TIP</a:t>
            </a:r>
          </a:p>
          <a:p>
            <a:pPr algn="l"/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At the start of an email or letter, prefer to use the person’s name instead of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sir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or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ma’am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cap="all" dirty="0">
                <a:solidFill>
                  <a:srgbClr val="DB2800"/>
                </a:solidFill>
                <a:effectLst/>
                <a:latin typeface="Trebuchet MS" panose="020B0603020202020204" pitchFamily="34" charset="0"/>
              </a:rPr>
              <a:t>EXAMPLES</a:t>
            </a:r>
            <a:endParaRPr lang="sk-SK" sz="2400" b="1" i="0" cap="all" dirty="0">
              <a:solidFill>
                <a:srgbClr val="DB2800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Dear Dr. Jones 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Dear Ma’am</a:t>
            </a:r>
            <a:r>
              <a:rPr lang="sk-SK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                              </a:t>
            </a:r>
            <a:r>
              <a:rPr lang="en-US" sz="2400" b="0" i="0" dirty="0">
                <a:solidFill>
                  <a:srgbClr val="5C5C5C"/>
                </a:solidFill>
                <a:effectLst/>
                <a:latin typeface="Trebuchet MS" panose="020B0603020202020204" pitchFamily="34" charset="0"/>
              </a:rPr>
              <a:t>salutation at the start of an email to your thesis supervisor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Dear Minerva Dash 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Dear Madam</a:t>
            </a:r>
            <a:r>
              <a:rPr lang="sk-SK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                                </a:t>
            </a:r>
            <a:r>
              <a:rPr lang="en-US" sz="2400" b="0" i="0" dirty="0">
                <a:solidFill>
                  <a:srgbClr val="5C5C5C"/>
                </a:solidFill>
                <a:effectLst/>
                <a:latin typeface="Trebuchet MS" panose="020B0603020202020204" pitchFamily="34" charset="0"/>
              </a:rPr>
              <a:t>when writing to the editor of a literary magazine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Dear Mr. Remy 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Dear Sir</a:t>
            </a:r>
            <a:r>
              <a:rPr lang="sk-SK" sz="2400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                                                </a:t>
            </a:r>
            <a:r>
              <a:rPr lang="en-US" sz="2400" b="0" i="0" dirty="0">
                <a:solidFill>
                  <a:srgbClr val="5C5C5C"/>
                </a:solidFill>
                <a:effectLst/>
                <a:latin typeface="Trebuchet MS" panose="020B0603020202020204" pitchFamily="34" charset="0"/>
              </a:rPr>
              <a:t>when addressing the hiring manager in a job application</a:t>
            </a:r>
          </a:p>
          <a:p>
            <a:endParaRPr lang="sk-SK" dirty="0"/>
          </a:p>
        </p:txBody>
      </p:sp>
      <p:pic>
        <p:nvPicPr>
          <p:cNvPr id="6" name="Grafický objekt 5" descr="Žiarovka a ozubené koleso výplň plnou farbou">
            <a:extLst>
              <a:ext uri="{FF2B5EF4-FFF2-40B4-BE49-F238E27FC236}">
                <a16:creationId xmlns:a16="http://schemas.microsoft.com/office/drawing/2014/main" xmlns="" id="{F7A04B78-ACC7-4E2E-B6B1-634B6D1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57257" y="1020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2B6F85-2309-4342-B817-813025FB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08314"/>
          </a:xfrm>
        </p:spPr>
        <p:txBody>
          <a:bodyPr>
            <a:normAutofit/>
          </a:bodyPr>
          <a:lstStyle/>
          <a:p>
            <a:pPr algn="ctr"/>
            <a:r>
              <a:rPr lang="sk-SK" dirty="0" err="1">
                <a:latin typeface="Georgia" panose="02040502050405020303" pitchFamily="18" charset="0"/>
              </a:rPr>
              <a:t>capitalization</a:t>
            </a:r>
            <a:r>
              <a:rPr lang="sk-SK" dirty="0">
                <a:latin typeface="Georgia" panose="02040502050405020303" pitchFamily="18" charset="0"/>
              </a:rPr>
              <a:t/>
            </a:r>
            <a:br>
              <a:rPr lang="sk-SK" dirty="0">
                <a:latin typeface="Georgia" panose="02040502050405020303" pitchFamily="18" charset="0"/>
              </a:rPr>
            </a:b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Sir, </a:t>
            </a:r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ma´am</a:t>
            </a:r>
            <a:r>
              <a:rPr lang="sk-SK" sz="2400" dirty="0">
                <a:solidFill>
                  <a:srgbClr val="0070C0"/>
                </a:solidFill>
                <a:latin typeface="Georgia" panose="02040502050405020303" pitchFamily="18" charset="0"/>
              </a:rPr>
              <a:t>/madam, miss, </a:t>
            </a:r>
            <a:r>
              <a:rPr lang="sk-SK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dame</a:t>
            </a:r>
            <a:endParaRPr lang="sk-SK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EC3A42C-32A5-41BE-83CD-91A95EF4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387928"/>
            <a:ext cx="5563471" cy="5290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When not in a salutation or before a name, terms like sir and ma’am are generally lowercased, although they may also be capitalized, depending on the writer’s preference.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EXAMPLES</a:t>
            </a:r>
          </a:p>
          <a:p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Hello, sir, how are you?</a:t>
            </a:r>
          </a:p>
          <a:p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Sorry, sir, I’m afraid you don’t have a reservation.</a:t>
            </a:r>
          </a:p>
          <a:p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No, ma’am, breakfast isn’t included.</a:t>
            </a:r>
          </a:p>
          <a:p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Excuse me, miss, are you a student?</a:t>
            </a:r>
            <a:endParaRPr lang="sk-SK" sz="2400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3D0329D1-B5E3-4F7B-AE6D-0B39B5B46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4729" y="1387928"/>
            <a:ext cx="6102966" cy="5290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/>
              <a:t>           </a:t>
            </a:r>
            <a:r>
              <a:rPr lang="sk-SK" sz="4000" b="1" dirty="0">
                <a:solidFill>
                  <a:srgbClr val="FF0000"/>
                </a:solidFill>
              </a:rPr>
              <a:t>Note:</a:t>
            </a:r>
          </a:p>
          <a:p>
            <a:pPr marL="0" indent="0" algn="just">
              <a:buNone/>
            </a:pPr>
            <a:r>
              <a:rPr lang="en-US" sz="2400" i="1" dirty="0">
                <a:latin typeface="Georgia" panose="02040502050405020303" pitchFamily="18" charset="0"/>
              </a:rPr>
              <a:t>Whether to use forms of respectful address like sir and ma’am depends greatly on regional preferences. In some parts of the world, people may not appreciate a gendered form of address. In many countries, however, using sir or ma’am is still preferred in formal situations—for example, while speaking to a customer or a teacher. Note that ma’am is a contraction of madam and requires an apostrophe: </a:t>
            </a:r>
            <a:r>
              <a:rPr lang="en-US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ma’am, not </a:t>
            </a:r>
            <a:r>
              <a:rPr lang="en-US" sz="2400" i="1" dirty="0" err="1">
                <a:solidFill>
                  <a:srgbClr val="0070C0"/>
                </a:solidFill>
                <a:latin typeface="Georgia" panose="02040502050405020303" pitchFamily="18" charset="0"/>
              </a:rPr>
              <a:t>maam</a:t>
            </a:r>
            <a:r>
              <a:rPr lang="en-US" i="1" dirty="0">
                <a:solidFill>
                  <a:srgbClr val="0070C0"/>
                </a:solidFill>
                <a:latin typeface="Georgia" panose="02040502050405020303" pitchFamily="18" charset="0"/>
              </a:rPr>
              <a:t>.</a:t>
            </a:r>
            <a:endParaRPr lang="sk-SK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Grafický objekt 7" descr="Výkričník výplň plnou farbou">
            <a:extLst>
              <a:ext uri="{FF2B5EF4-FFF2-40B4-BE49-F238E27FC236}">
                <a16:creationId xmlns:a16="http://schemas.microsoft.com/office/drawing/2014/main" xmlns="" id="{B189E67D-F108-4037-B330-6871DC3E1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10074" y="12083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84A38C-ADA7-4906-9BFE-43F24A85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85900"/>
          </a:xfrm>
        </p:spPr>
        <p:txBody>
          <a:bodyPr/>
          <a:lstStyle/>
          <a:p>
            <a:pPr algn="ctr"/>
            <a:r>
              <a:rPr lang="sk-SK" dirty="0" err="1"/>
              <a:t>Capitalization</a:t>
            </a:r>
            <a:r>
              <a:rPr lang="sk-SK" dirty="0"/>
              <a:t/>
            </a:r>
            <a:br>
              <a:rPr lang="sk-SK" dirty="0"/>
            </a:br>
            <a:r>
              <a:rPr lang="sk-SK" sz="2800" dirty="0" err="1">
                <a:solidFill>
                  <a:srgbClr val="0070C0"/>
                </a:solidFill>
              </a:rPr>
              <a:t>Social</a:t>
            </a:r>
            <a:r>
              <a:rPr lang="sk-SK" sz="2800" dirty="0">
                <a:solidFill>
                  <a:srgbClr val="0070C0"/>
                </a:solidFill>
              </a:rPr>
              <a:t> and </a:t>
            </a:r>
            <a:r>
              <a:rPr lang="sk-SK" sz="2800" dirty="0" err="1">
                <a:solidFill>
                  <a:srgbClr val="0070C0"/>
                </a:solidFill>
              </a:rPr>
              <a:t>professional</a:t>
            </a:r>
            <a:r>
              <a:rPr lang="sk-SK" sz="2800" dirty="0">
                <a:solidFill>
                  <a:srgbClr val="0070C0"/>
                </a:solidFill>
              </a:rPr>
              <a:t> </a:t>
            </a:r>
            <a:r>
              <a:rPr lang="sk-SK" sz="2800" dirty="0" err="1">
                <a:solidFill>
                  <a:srgbClr val="0070C0"/>
                </a:solidFill>
              </a:rPr>
              <a:t>titles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8429004-0D5B-4B2F-BCCA-7262804F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5" y="1485899"/>
            <a:ext cx="7560129" cy="4996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Dr. or Mr./Ms./Mrs./Miss?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When addressing or speaking about a person, remember that professional and honorific titles take precedence over social titles. If a person has a professional title like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doctor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or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professor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 introduce or address them using this title instead of social titles like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Mr.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Mrs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 and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Ms.</a:t>
            </a:r>
            <a:endParaRPr lang="en-US" sz="2400" b="0" i="0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cap="all" dirty="0">
                <a:solidFill>
                  <a:srgbClr val="DB2800"/>
                </a:solidFill>
                <a:effectLst/>
                <a:latin typeface="Georgia" panose="02040502050405020303" pitchFamily="18" charset="0"/>
              </a:rPr>
              <a:t>EXAMPLES</a:t>
            </a:r>
            <a:r>
              <a:rPr lang="sk-SK" sz="2400" b="1" i="0" cap="all" dirty="0">
                <a:solidFill>
                  <a:srgbClr val="DB2800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Here is your book,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Dr.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2400" b="0" i="1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Mr.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0" i="1" dirty="0">
                <a:effectLst/>
                <a:latin typeface="Georgia" panose="02040502050405020303" pitchFamily="18" charset="0"/>
              </a:rPr>
              <a:t>Green.</a:t>
            </a:r>
          </a:p>
          <a:p>
            <a:pPr marL="0" indent="0" algn="ctr">
              <a:buNone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How are you,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0" i="1" u="none" strike="noStrike" dirty="0">
                <a:solidFill>
                  <a:srgbClr val="0070C0"/>
                </a:solidFill>
                <a:effectLst/>
                <a:latin typeface="Georgia" panose="02040502050405020303" pitchFamily="18" charset="0"/>
                <a:hlinkClick r:id="rId2" tooltip="EXTRA: Should a period be used after contractions like Mr and Dr?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Dr.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2400" b="0" i="1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Mrs.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Rao?</a:t>
            </a:r>
          </a:p>
          <a:p>
            <a:pPr marL="0" indent="0" algn="ctr">
              <a:buNone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Our guest speaker today is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Prof.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en-US" sz="2400" b="0" i="1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Ms.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Gomez.</a:t>
            </a:r>
          </a:p>
          <a:p>
            <a:pPr marL="0" indent="0" algn="ctr">
              <a:buNone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This pizza is for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Sir Anthony Hopkins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sz="2400" b="0" i="1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Mr. Hopkins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This is a biography of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Dame Judi Dench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sz="2400" b="0" i="1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Ms. Dench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259DC21D-8BA2-4ADF-9BD5-89E0E7CFCBEF}"/>
              </a:ext>
            </a:extLst>
          </p:cNvPr>
          <p:cNvSpPr txBox="1"/>
          <p:nvPr/>
        </p:nvSpPr>
        <p:spPr>
          <a:xfrm>
            <a:off x="7984671" y="1485899"/>
            <a:ext cx="4003550" cy="452431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Use </a:t>
            </a:r>
            <a:r>
              <a:rPr lang="en-US" b="0" i="0" u="none" strike="noStrike" dirty="0">
                <a:solidFill>
                  <a:srgbClr val="0558FF"/>
                </a:solidFill>
                <a:effectLst/>
                <a:latin typeface="Georgia" panose="02040502050405020303" pitchFamily="18" charset="0"/>
                <a:hlinkClick r:id="rId3"/>
              </a:rPr>
              <a:t>either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a person’s given name or their full name after the titles </a:t>
            </a:r>
            <a:r>
              <a:rPr lang="en-US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Sir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and </a:t>
            </a:r>
            <a:r>
              <a:rPr lang="en-US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Dame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 never just the surname.</a:t>
            </a:r>
            <a:endParaRPr lang="sk-SK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1" i="0" cap="all" dirty="0">
                <a:solidFill>
                  <a:srgbClr val="DB2800"/>
                </a:solidFill>
                <a:effectLst/>
                <a:latin typeface="Georgia" panose="02040502050405020303" pitchFamily="18" charset="0"/>
              </a:rPr>
              <a:t>EXAMPLES</a:t>
            </a:r>
            <a:r>
              <a:rPr lang="sk-SK" b="1" i="0" cap="all" dirty="0">
                <a:solidFill>
                  <a:srgbClr val="DB2800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k-SK" b="1" cap="all" dirty="0">
              <a:solidFill>
                <a:srgbClr val="DB280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I met </a:t>
            </a:r>
            <a:r>
              <a:rPr lang="en-US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Sir Sean Connery 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Sir Connery</a:t>
            </a:r>
            <a:r>
              <a:rPr lang="en-US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—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well, James Bond—at a coffee shop in London in ’91.</a:t>
            </a:r>
            <a:endParaRPr lang="sk-SK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Dame Agatha Christie 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/ </a:t>
            </a:r>
            <a:r>
              <a:rPr lang="en-US" b="0" i="0" strike="sngStrike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Dame Christie</a:t>
            </a:r>
            <a:r>
              <a:rPr lang="en-US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is one of the most popular writers in British publishing history.</a:t>
            </a:r>
            <a:endParaRPr lang="sk-SK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k-SK" dirty="0">
              <a:solidFill>
                <a:srgbClr val="171717"/>
              </a:solidFill>
              <a:latin typeface="Georgia" panose="02040502050405020303" pitchFamily="18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0E94AB-9085-409F-95B9-3B29D2FF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4300"/>
            <a:ext cx="10058400" cy="115932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/>
              <a:t>Capitalization</a:t>
            </a:r>
            <a:r>
              <a:rPr lang="sk-SK" dirty="0"/>
              <a:t/>
            </a:r>
            <a:br>
              <a:rPr lang="sk-SK" dirty="0"/>
            </a:br>
            <a:r>
              <a:rPr lang="sk-SK" sz="2800" dirty="0">
                <a:solidFill>
                  <a:srgbClr val="0070C0"/>
                </a:solidFill>
              </a:rPr>
              <a:t>civil, </a:t>
            </a:r>
            <a:r>
              <a:rPr lang="sk-SK" sz="2800" dirty="0" err="1">
                <a:solidFill>
                  <a:srgbClr val="0070C0"/>
                </a:solidFill>
              </a:rPr>
              <a:t>military</a:t>
            </a:r>
            <a:r>
              <a:rPr lang="sk-SK" sz="2800" dirty="0">
                <a:solidFill>
                  <a:srgbClr val="0070C0"/>
                </a:solidFill>
              </a:rPr>
              <a:t>, </a:t>
            </a:r>
            <a:r>
              <a:rPr lang="sk-SK" sz="2800" dirty="0" err="1">
                <a:solidFill>
                  <a:srgbClr val="0070C0"/>
                </a:solidFill>
              </a:rPr>
              <a:t>religious</a:t>
            </a:r>
            <a:r>
              <a:rPr lang="sk-SK" sz="2800" dirty="0">
                <a:solidFill>
                  <a:srgbClr val="0070C0"/>
                </a:solidFill>
              </a:rPr>
              <a:t> and </a:t>
            </a:r>
            <a:r>
              <a:rPr lang="sk-SK" sz="2800" dirty="0" err="1">
                <a:solidFill>
                  <a:srgbClr val="0070C0"/>
                </a:solidFill>
              </a:rPr>
              <a:t>royal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24D69E4-8C4C-40F6-ADA7-8BD337AD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616528"/>
            <a:ext cx="11772900" cy="5127171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For most official titles, including </a:t>
            </a:r>
            <a:r>
              <a:rPr lang="en-US" sz="2400" b="0" i="0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2"/>
              </a:rPr>
              <a:t>civil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2400" b="0" i="0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3"/>
              </a:rPr>
              <a:t>military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sz="2400" b="0" i="0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4"/>
              </a:rPr>
              <a:t>religious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 and </a:t>
            </a:r>
            <a:r>
              <a:rPr lang="en-US" sz="2400" b="0" i="0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5"/>
              </a:rPr>
              <a:t>royal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, the rule is to capitalize when used before or in place of a name, but to lowercase when used in general as a </a:t>
            </a:r>
            <a:r>
              <a:rPr lang="en-US" sz="2400" b="0" i="0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6"/>
              </a:rPr>
              <a:t>common noun</a:t>
            </a:r>
            <a:r>
              <a:rPr lang="en-US" sz="2400" b="0" i="0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cap="all" dirty="0">
                <a:solidFill>
                  <a:srgbClr val="DB2800"/>
                </a:solidFill>
                <a:effectLst/>
                <a:latin typeface="Trebuchet MS" panose="020B0603020202020204" pitchFamily="34" charset="0"/>
              </a:rPr>
              <a:t>EXAMPLES</a:t>
            </a:r>
            <a:endParaRPr lang="sk-SK" sz="2400" b="1" i="0" cap="all" dirty="0">
              <a:solidFill>
                <a:srgbClr val="DB2800"/>
              </a:solidFill>
              <a:effectLst/>
              <a:latin typeface="Trebuchet MS" panose="020B0603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Anita met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President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 Obama in 2013.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Many have criticized </a:t>
            </a:r>
            <a:r>
              <a:rPr lang="en-US" sz="2400" b="0" i="1" u="none" strike="noStrike" dirty="0">
                <a:solidFill>
                  <a:srgbClr val="0070C0"/>
                </a:solidFill>
                <a:effectLst/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Prime Minister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Johnson’s handling of the pandemic.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Today, I learned that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Queen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 Victoria had sponge cake for tea.</a:t>
            </a:r>
          </a:p>
          <a:p>
            <a:pPr algn="l"/>
            <a:r>
              <a:rPr lang="en-US" sz="3200" b="1" i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but</a:t>
            </a:r>
            <a:r>
              <a:rPr lang="sk-SK" sz="3200" b="1" i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:</a:t>
            </a:r>
            <a:endParaRPr lang="en-US" sz="3200" b="1" i="1" dirty="0">
              <a:solidFill>
                <a:srgbClr val="FF0000"/>
              </a:solidFill>
              <a:effectLst/>
              <a:latin typeface="Trebuchet MS" panose="020B0603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The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president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is the head of state.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u="none" strike="noStrike" dirty="0">
                <a:solidFill>
                  <a:srgbClr val="616161"/>
                </a:solidFill>
                <a:effectLst/>
                <a:latin typeface="Georgia" panose="02040502050405020303" pitchFamily="18" charset="0"/>
                <a:hlinkClick r:id="rId7" tooltip="EXTRA: Neither has or have?"/>
              </a:rPr>
              <a:t>Neither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the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prime minister 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nor the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president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has addressed the controversy.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She was a 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queen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 who lived in the nineteenth </a:t>
            </a:r>
            <a:r>
              <a:rPr lang="en-US" sz="2400" b="0" i="1" u="none" strike="noStrike" dirty="0">
                <a:solidFill>
                  <a:srgbClr val="1463FF"/>
                </a:solidFill>
                <a:effectLst/>
                <a:latin typeface="Georgia" panose="02040502050405020303" pitchFamily="18" charset="0"/>
                <a:hlinkClick r:id="rId8"/>
              </a:rPr>
              <a:t>century</a:t>
            </a:r>
            <a:r>
              <a:rPr lang="en-US" sz="2400" b="0" i="1" dirty="0">
                <a:solidFill>
                  <a:srgbClr val="171717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Typ dre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 dre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 dre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607</TotalTime>
  <Words>880</Words>
  <Application>Microsoft Office PowerPoint</Application>
  <PresentationFormat>Širokouhlá</PresentationFormat>
  <Paragraphs>167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Georgia</vt:lpstr>
      <vt:lpstr>Rockwell</vt:lpstr>
      <vt:lpstr>Rockwell Condensed</vt:lpstr>
      <vt:lpstr>Times New Roman</vt:lpstr>
      <vt:lpstr>Trebuchet MS</vt:lpstr>
      <vt:lpstr>Wingdings</vt:lpstr>
      <vt:lpstr>Typ dreva</vt:lpstr>
      <vt:lpstr>How to write titles in english</vt:lpstr>
      <vt:lpstr>Prezentácia programu PowerPoint</vt:lpstr>
      <vt:lpstr>Prezentácia programu PowerPoint</vt:lpstr>
      <vt:lpstr>Prezentácia programu PowerPoint</vt:lpstr>
      <vt:lpstr>Prezentácia programu PowerPoint</vt:lpstr>
      <vt:lpstr>Capitalization Sir, ma´am/madam, miss, dame</vt:lpstr>
      <vt:lpstr>capitalization Sir, ma´am/madam, miss, dame</vt:lpstr>
      <vt:lpstr>Capitalization Social and professional titles</vt:lpstr>
      <vt:lpstr>Capitalization civil, military, religious and royal</vt:lpstr>
      <vt:lpstr>Academic titles and degrees</vt:lpstr>
      <vt:lpstr>academic titles and degrees</vt:lpstr>
      <vt:lpstr>Clerical orders  tituly/pozície duchovných</vt:lpstr>
      <vt:lpstr>diplomats accredited to a foreign country diplomati akreditovaní v zahraničí</vt:lpstr>
      <vt:lpstr>military ranks  vojenské hodnosti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titles in english</dc:title>
  <dc:creator>Lucia Fröhlichová</dc:creator>
  <cp:lastModifiedBy>Student</cp:lastModifiedBy>
  <cp:revision>14</cp:revision>
  <dcterms:created xsi:type="dcterms:W3CDTF">2021-12-09T09:36:25Z</dcterms:created>
  <dcterms:modified xsi:type="dcterms:W3CDTF">2022-07-06T06:31:50Z</dcterms:modified>
</cp:coreProperties>
</file>