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m" ContentType="image/unknown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720263" cy="64801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DD65413-CC87-F4EF-D38C-943F7CA9049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6F1C51-9855-682F-58FA-6F0491E2E4A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3AE3AC-1246-4A2E-B961-F7374793DDF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F49FA8C-6F69-7277-5AC4-35E7D0DA764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D8A7494-B228-4108-9EAD-C4317A27B816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6989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DC99051-D59B-B9EE-A21B-F8DC0F05D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8340428-E688-813D-5E7E-B96BECC891E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882B6783-31A0-F097-EAE1-3F3D1143955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E484AE-A172-5610-FBB6-327A449ED4F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6D459F-9F6B-4890-56D4-72613EF3393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420E69-7233-5115-C63D-EE394C5646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388CE31-1253-4319-BE57-374188D35B7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44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AB3E4A-9680-E2C4-F564-EC519B09BC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9224CE1-6DEE-499B-B764-5B3DA81DA523}" type="slidenum">
              <a:t>1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C01A30C-5CB8-385B-4F9E-BE86DD4ADE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76C944-82AB-3A5F-3F0B-8B531FA478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77FE3D-47A9-6A9A-38DA-ADD631AE32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A99FD8-A054-482E-A214-6EFC113F8060}" type="slidenum">
              <a:t>10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C583291-BC1C-B385-F1B9-F92BC6E955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A0AFC2B-B04E-3B9C-21CF-68DD09DB73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2E3DE8-05BA-E2B2-D429-109AC46D05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E3451F-CA42-4011-97D6-4D78FFD30D0F}" type="slidenum">
              <a:t>11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18E56EA-3C6C-3E9E-1E01-D0D6BBAB07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A067354-2194-FDD4-E628-27620250E3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31C85B-7FC4-1C86-2A1F-F8F1B0438B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D19B73-5988-4857-B837-931231B86A31}" type="slidenum">
              <a:t>12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0D7A97-FF91-C8B7-8427-E54B9C0290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F99C5F-50C3-8E02-1C78-1D235B6830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6F3462-4C2D-B99E-13C5-FFE455D3C8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90BAF0A-9355-4BF6-BDBC-8DC34B079C19}" type="slidenum">
              <a:t>13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1EF9522-CDBD-2261-F03B-281F35885A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7B20687-FD61-1CAC-86DB-4B25B2DB47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334389-0D3F-CA68-2338-CF13B33A66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FBF76EA-D8B9-4E2A-8353-AC8A83D6721D}" type="slidenum">
              <a:t>14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844E79-4AAC-23D1-F39D-60BC013242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4A241E5-52BB-654B-1E85-A65B9A0031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91D68A-9853-78FB-0E60-C28650A20E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2B6133-F674-4493-BC56-94A71F193651}" type="slidenum">
              <a:t>15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4CB6B9D-B63A-74BF-C355-E67228A53A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F8831C4-087C-A10D-FA21-4BFB02308E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A7D21C-3CCF-4D42-52AB-448A15497E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E4350B-9FB5-4BBE-8A9C-AAAC5984904E}" type="slidenum">
              <a:t>16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7FFD0E0-7874-4D08-B2E1-B8820C3E82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538C1CE-DD87-CE06-3531-DE25D1E9D8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34DC9E-9B8D-EBDE-9876-1C2FF6F48C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91C674-2CC7-4498-A181-5069DE777ED5}" type="slidenum">
              <a:t>17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BC40E7F-CA79-F1CE-7EBF-A8D5608C62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848EB20-E09A-4588-A274-D1B52590D0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484885-D037-3C38-466B-8C7A14D55C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90C77A-99C5-415E-B230-1BF05F27EB10}" type="slidenum">
              <a:t>18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968363-AA80-8A6B-2990-9124937755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8D87310-8476-4BC7-21CC-1BDADB104D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938929-FBFF-5100-1BF7-0A70636868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E3C701E-1D77-4F15-A206-C20740557B80}" type="slidenum">
              <a:t>19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9E3F60F-F6C3-6A97-972C-5F22B2174E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0414B6A-4A71-F3D1-F283-6EB9670152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7E8962-E62B-4517-87A0-5D4E8940BD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80B4B0B-AFCA-4794-AD86-D480C9DB5CA5}" type="slidenum">
              <a:t>2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F6D2D1E-7372-6662-5BAE-04B874E905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5536F7B-31A5-36BD-1869-4F03C51A9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1448B0-6C90-2AB2-C2CE-5A60D001F7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AE1D48-C39E-4369-99DF-334176218E4D}" type="slidenum">
              <a:t>20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DCDC5CF-B7FF-6E69-D8E7-5448D25FC6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A907E5-931F-2329-2D73-EC5692E95D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D4A009-FA8A-94A5-8ED0-19C87AE2BA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33B65E-1458-4135-8097-803DD82B0EAE}" type="slidenum">
              <a:t>21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F0DD298-1697-39C9-F44E-A5EAC8C806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9A1F9AD-AD49-AC2C-B2FD-55244012CB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7C086C-9461-2F88-DC39-EB374D6BA5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6532C2-3F5C-4E3A-BE55-18332DC7221F}" type="slidenum">
              <a:t>22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84FF620-21F8-6C88-2962-FD3C4F86C4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E9CB77A-C816-6A1F-4E6B-E9FABF0B17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5C0187-3150-AAD1-C9DA-A6B595EF6BD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CF5AE2-24A3-44E1-90CC-674C7064BB7E}" type="slidenum">
              <a:t>23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D46F61A-6B7E-CA36-87AC-A4538DFFAE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7ECBD97-1A77-0CD2-9C22-DE865FA6C0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2F012C-AC66-807E-CC4F-D2FDBE2746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7B303C7-AA3F-4422-8414-EFB7558134CF}" type="slidenum">
              <a:t>24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42A23A-37F5-C801-13CE-5D71660FC2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31A9698-CEC8-F7C4-95D7-C8497D95B4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9EA65B-D6BF-5C41-F260-4A851D4C0C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FD4892-D095-4507-A87B-2F1A88567D43}" type="slidenum">
              <a:t>25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5DFF465-2968-D200-7422-9D12D0D20C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F571E7B-BBF6-0903-33F1-B25E5B5C9F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5C5781-6CF3-81E4-9DE8-109B376FE5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E5BF661-25EB-4502-B3B9-9D287A1CDAC2}" type="slidenum">
              <a:t>26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18F6F02-7CB5-792F-D991-F3DA251790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DE9342D-2FC5-C5AB-D1A6-1CA1A97DCD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AF5A69-49B6-45EB-360A-8E883141F2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5221D1-3C0C-4EE7-9D75-1636D64EA025}" type="slidenum">
              <a:t>27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136F4BB-BEB3-3B13-9163-508B099BDD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6B13FD6-30F4-29EC-FFB2-577302B28C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8358A2-6E3B-CDB3-8377-3946866782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77E22B-7D3F-4883-9E78-D8C7AB0A49ED}" type="slidenum">
              <a:t>3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CC95770-F527-269C-66F2-E62F4C488F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D3D7D2-F20F-D147-EF8E-F7012F8F8E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E3A17A-2B25-81F7-6EED-B6756575FF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A45C541-3D0F-4123-BF03-09AC9516E5F9}" type="slidenum">
              <a:t>4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52D33CB-5F62-F507-4F3D-5743E2A533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C26AF69-D8B2-2374-C2CA-3749DC9797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EC3307-06F6-7345-9F73-70B1AD0005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13A21B2-4FD8-4349-A822-46DD2E05F99D}" type="slidenum">
              <a:t>5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244FE9E-150E-7AAF-6350-E9D34A00B2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3344905-3869-BDBB-1380-AD543C8188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8D41A8-2576-378E-D8EE-17D6E84CC9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6DFE8E-A5CF-4B64-B903-D71D40941657}" type="slidenum">
              <a:t>6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CCE8FD7-F808-F86C-5F37-795A1C566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3FA72E1-5826-0B92-6C2A-D7D0DB530B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54439F-586D-87C6-C80E-DD8AE52C82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14D6F8-5837-4912-B1BB-0ED18E5A461D}" type="slidenum">
              <a:t>7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7A1799D-FF76-7982-F9BA-EFE979FEFF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2345E3-C94F-259E-5045-2896D93B8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6821F7-7DEB-B21E-C878-402C7D3CCE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E4D63E-476E-4424-A7EA-63E68614F182}" type="slidenum">
              <a:t>8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035F99-EEEB-DF44-737E-53FF774847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289E48B-358B-8088-CEC7-832BAA34C4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CD97D7-824A-1ACE-4E42-22A28D3CA1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C369F16-D915-4889-9128-33245F749C2A}" type="slidenum">
              <a:t>9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46A608E-8784-3172-2B02-8327861069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1ADC380-E0E2-34D0-7674-4B5B0ECC82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BEA48A-D36F-01F6-DDA7-DDD4C2B79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D29D55-147F-3112-3591-26A752504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774A07-C1A2-3F51-0638-3327C2E0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62D008-DB02-966F-A844-9C695479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662F14-3CE1-94F5-6FC7-BC42FA1C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4A3DF0-B6AC-4EB3-A6EF-6C00577815C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83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5F35A-D8FD-FD1A-06D6-AF125EBF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E2F770-9FA5-5511-AFE5-87F438DE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14DF3F-1953-8E20-4328-724AC938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1FAA73-EE41-EC8F-AF53-DBAFE623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742475-774B-3342-F0CB-F77A99DE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9A716-485F-492E-A712-ADAA991FF89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0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6C36DC-DC7E-C0DB-B27E-700C600FF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7DB305-C8D4-36AD-6017-317EF5180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A8C880-19EA-865E-9803-6DDC89F2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DE1D72-5A73-7954-BBA2-8F1E44E7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72E9B6-20A9-4FF9-9C0F-948AB8F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43748-B7CE-4D0C-9F0B-430121429E2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20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A1353-5608-6068-BFCE-B9D231E01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932137-257E-C45F-5D17-CA3DFA375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87975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01159-1CB8-7F2A-D30A-9CB34C10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A9FFE0-2AEE-F711-304C-6B0AA2AD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377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942A22-DA68-412E-EA7A-29A722A7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916C7B-7210-7169-8B73-54358D078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57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63AE1A-CE2B-7FB6-696C-828398CB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DADC7-8209-2C22-F08F-6D9C10018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8D9B6A-A594-B0CE-1882-DD8D3FB4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5113" cy="40814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4919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65CF2-C66F-4883-49CA-727E826E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79D1A1-0F7D-D254-5491-BDD688AC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A38444-71E8-1F71-E77B-F82F36518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23CAD4-F3EF-FD99-5996-3E183E570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B74B87-B7B8-05BF-4B2B-1399B860B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88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5DC87-DA85-F84A-5526-EF0F7033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15894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4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5A609F-DED9-EB6A-45FA-D2DCC3EF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ED28C8-DC2D-EA03-7475-5EB3176F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374046-AEA4-B882-38F8-170F667B7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372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68389-7D8A-45A0-7F27-5702F474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44FE3-8376-0819-F478-45E87F9BA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AAF97A-8150-95A5-71D4-9CFFD6A4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2D036C-7EEB-958D-DC92-753BD34D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85F628-A0F6-299A-665E-92BAD220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395983-29BB-43E3-A550-BF5D6C724DB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512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DFCC3-4F3A-5377-1A8D-6B6D136C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3B5A01-48C0-89ED-26F1-DABBC0635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45B2B1-82D1-6CFD-25DD-D68D35D9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0785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54514-C19C-BA2D-1591-A5FE00C0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90FE2F-2B0D-2D4C-2CB5-DF732EAAC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8233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76F8177-C60A-C04B-43FF-BE2B5FBBC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40550" y="476250"/>
            <a:ext cx="2074863" cy="54070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4506C7-0601-2850-255B-F7FC7A7BC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3775" cy="54070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045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8E348-C8F1-3C9D-045E-00E56F7C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7788B1-6C31-5E72-5560-9E3D0711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6CA11A-8953-92D6-DFC6-AA2A2912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022B07-3FCD-8541-4124-13A27315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3AD190-B6C1-FDC7-DAED-D229C1B1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C1D6F5-FD6C-4089-B6AC-B6AE8023759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3F896E-BB2C-B9BC-663C-F5FECA34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C56A1D-7597-81C0-92BA-CD5DDA8B1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3F5454-0487-0FFB-0C12-D9282D90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959517-B4AB-36B3-4FA3-5DA79D71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7EFD9F-A9AF-6660-B06B-D2CB71B0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389FF8-A2E9-BE39-2303-7A754E1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FCF226-805C-45AA-9C8D-8110F6FF302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73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C99D2-AA10-8FF2-4571-A79D041A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D278AC-C8D2-8705-704A-0631D160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2B71A8-5F30-2857-F9FB-16B7ADF29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49F7134-BF29-35C4-CDBF-4C96B2B6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7678737-BC67-FC35-9D51-52E3C3FF8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CE1FE7B-0427-6496-BE85-CFE2904A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437E04-5531-CE81-CAF0-96C9D83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ACC621F-DF1D-86B4-5E0A-10B0C683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AC0CF-902C-4FCD-BAEC-F79E80C6D37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5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B20CF-8921-14AD-98FB-4083D30B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BDCC9E-40CE-F1BA-C6A8-055B5053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69F84DE-E27C-6ED6-A860-6470DDB1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B75105-B950-C160-BC36-82F6D356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6CEE09-B8C9-4A3B-8D8E-F6B8298C069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2EEF2C8-D553-6D6C-4A3C-CB797C13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AEB0660-AEBE-BC58-D1C6-71F19077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C4A36-2984-F051-331F-120E6D72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3CC76B-B5DD-491D-B994-2F3B73488E5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9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FE364-5F15-0436-3019-5DAFB267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975C69-4835-4C59-2782-71076477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41B71C-465F-8B4C-0C65-8B0DCA86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4AC063-18FF-8D9A-BD23-EE8B5C78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39E60F-0834-E138-6A1A-D82BB6F7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2E4F89-9812-58A4-F5F3-54AA9DA4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98EA00-821B-42A0-8C8B-21E2E1562A0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7DD7C4-3749-009B-B8AC-BA617BDE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DB4D7F-DF14-782F-3244-DB60363D0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33CD56-811B-5A74-1828-7031E1E6C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C0B079-D4A9-734A-C249-483ED83D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3858FB-41BD-A7D0-F8BD-9BCDF79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632626-F930-846B-F07A-79BCC46E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DE959A-6990-492A-A5CD-1E37BBA3B71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6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D8B60EC-10CA-2E7B-9278-46D0FBE5E0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E42C63-55BC-D3FF-DF97-A5CEB6AB9A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478BFB-4E2D-376D-88AC-9608DFC8A41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0E309B-ED51-483A-1F53-25EE8A79E9D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BA91BF-51B2-BAED-7FBF-846C7AE78F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848F6BB-AB3E-4997-902D-A7E02246ADDA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l-PL" sz="377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13"/>
        </a:spcAft>
        <a:tabLst/>
        <a:defRPr lang="pl-PL" sz="274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462215A-3EAC-6480-A6E7-296484D1A1D9}"/>
              </a:ext>
            </a:extLst>
          </p:cNvPr>
          <p:cNvSpPr/>
          <p:nvPr/>
        </p:nvSpPr>
        <p:spPr>
          <a:xfrm>
            <a:off x="390600" y="1623240"/>
            <a:ext cx="9329040" cy="485640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18B3FD34-CCBD-0A53-6729-3A986ABB1D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240" y="475560"/>
            <a:ext cx="8300520" cy="108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6C192C-9C20-21A7-8A80-5A7B3B9F4E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240" y="1801080"/>
            <a:ext cx="8300520" cy="40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09877C2-37B1-D408-2F94-D97BED473FD8}"/>
              </a:ext>
            </a:extLst>
          </p:cNvPr>
          <p:cNvSpPr/>
          <p:nvPr/>
        </p:nvSpPr>
        <p:spPr>
          <a:xfrm>
            <a:off x="360" y="36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8578240-5FAE-BD3C-3A87-7915A1BA1342}"/>
              </a:ext>
            </a:extLst>
          </p:cNvPr>
          <p:cNvSpPr/>
          <p:nvPr/>
        </p:nvSpPr>
        <p:spPr>
          <a:xfrm>
            <a:off x="360" y="2040839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B36B5E6-1C15-FD32-3C0A-66286C9FF221}"/>
              </a:ext>
            </a:extLst>
          </p:cNvPr>
          <p:cNvSpPr/>
          <p:nvPr/>
        </p:nvSpPr>
        <p:spPr>
          <a:xfrm>
            <a:off x="360" y="100116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l-PL" sz="377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pl-PL" sz="274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svm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audio" Target="..\..\..\Program%20Files%20(x86)\OpenOffice%204\share\gallery\sounds\apert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4F172-E917-28F8-8E93-414C08D6D8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 i="1">
                <a:solidFill>
                  <a:srgbClr val="FF3333"/>
                </a:solidFill>
              </a:rPr>
              <a:t>MOJA SZKOŁA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4817CFC-370C-EA35-7B9A-1EC1CC12A1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240" y="1440000"/>
            <a:ext cx="8300520" cy="1944000"/>
          </a:xfrm>
        </p:spPr>
        <p:txBody>
          <a:bodyPr anchor="ctr">
            <a:spAutoFit/>
          </a:bodyPr>
          <a:lstStyle/>
          <a:p>
            <a:pPr lvl="0" indent="-216000" algn="ctr"/>
            <a:endParaRPr lang="pl-PL" sz="2060"/>
          </a:p>
          <a:p>
            <a:pPr lvl="0" indent="-216000" algn="ctr"/>
            <a:r>
              <a:rPr lang="pl-PL" sz="2060" b="1"/>
              <a:t>SZKOŁA PODSTAWOWA</a:t>
            </a:r>
          </a:p>
          <a:p>
            <a:pPr lvl="0" indent="-216000" algn="ctr"/>
            <a:r>
              <a:rPr lang="pl-PL" sz="2060" b="1"/>
              <a:t>im. Oddziału Partyzanckiego AK „Doliniacy”</a:t>
            </a:r>
          </a:p>
          <a:p>
            <a:pPr lvl="0" indent="-216000" algn="ctr"/>
            <a:r>
              <a:rPr lang="pl-PL" sz="2060" b="1"/>
              <a:t>W LIBISZOWIE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A18100-F876-7B1F-486A-AE00096465B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05240" y="3110039"/>
            <a:ext cx="4248000" cy="28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A8E6C37-6E51-AF8E-4D74-CF96DCD316FF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144000" y="-71640"/>
            <a:ext cx="720000" cy="71964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E2303-5732-D7CF-7465-780C8036B9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164520"/>
            <a:ext cx="8300520" cy="53532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0FC802-D556-3756-BB8B-06B0A19A7B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9D1993-D7A9-413E-97F1-60289997F2B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3480" y="1080000"/>
            <a:ext cx="8300520" cy="5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20F0CD0-2E9D-C65B-2955-3D3C237349E9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7807F-7874-3E4B-4932-24E3E03BE1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9480" y="141840"/>
            <a:ext cx="8300520" cy="722159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07DF3D-31E9-8825-6E76-EF4738B8E9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000" y="793080"/>
            <a:ext cx="8300520" cy="2731680"/>
          </a:xfrm>
        </p:spPr>
        <p:txBody>
          <a:bodyPr/>
          <a:lstStyle/>
          <a:p>
            <a:pPr lvl="0"/>
            <a:r>
              <a:rPr lang="pl-PL" dirty="0"/>
              <a:t>Uważam, że wybór Adolfa Pilcha na Patrona mojej szkoły jest bardzo trafny.</a:t>
            </a:r>
          </a:p>
          <a:p>
            <a:pPr lvl="0"/>
            <a:endParaRPr lang="pl-PL" dirty="0"/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To ciekawa postać historyczna, która powinna być wzorem odwagi i męstwa dla dzieci i młodzieży.</a:t>
            </a:r>
          </a:p>
          <a:p>
            <a:pPr lv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220220-67AC-3959-96B4-A0DDDB40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6000" y="3044520"/>
            <a:ext cx="2664000" cy="28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A24760D-7011-57A1-57DE-DB5D307EAAFE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A8B52-E5D8-236D-15AF-AA7F561C7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/>
              <a:t>Cele i zadania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894C7E-EC28-896B-C1F9-ADA77C501A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2520000"/>
            <a:ext cx="8300520" cy="3363120"/>
          </a:xfrm>
        </p:spPr>
        <p:txBody>
          <a:bodyPr>
            <a:spAutoFit/>
          </a:bodyPr>
          <a:lstStyle/>
          <a:p>
            <a:pPr lvl="0" algn="ctr"/>
            <a:r>
              <a:rPr lang="pl-PL" sz="3200" dirty="0"/>
              <a:t>Szkoła realizuje cele i zadania wynikające</a:t>
            </a:r>
          </a:p>
          <a:p>
            <a:pPr lvl="0" algn="ctr"/>
            <a:r>
              <a:rPr lang="pl-PL" sz="3200" dirty="0"/>
              <a:t>z przepisów prawa oraz uwzględniające szkolny zestaw  programów nauczania</a:t>
            </a:r>
          </a:p>
          <a:p>
            <a:pPr lvl="0" algn="ctr"/>
            <a:r>
              <a:rPr lang="pl-PL" sz="3200" dirty="0"/>
              <a:t>oraz program wychowawczo-profilaktyczny szkoły.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CAC184-DD67-ECA1-B722-9CE33D330915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14760" y="-71280"/>
            <a:ext cx="849600" cy="935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7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D047D-303F-DF35-D28D-48E66290DE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/>
              <a:t>Czas trwania nauki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113DB4-62AE-58B3-F5DF-7592BDAF87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 dirty="0"/>
              <a:t>Czas trwania nauki w szkole wynosi 8 lat.</a:t>
            </a:r>
          </a:p>
          <a:p>
            <a:pPr lvl="0"/>
            <a:r>
              <a:rPr lang="pl-PL" dirty="0"/>
              <a:t>W szkole działają oddziały przedszkolne dla dzieci od 4 lat.</a:t>
            </a:r>
          </a:p>
          <a:p>
            <a:pPr lvl="0"/>
            <a:r>
              <a:rPr lang="pl-PL" dirty="0"/>
              <a:t>W szkole w Libiszowie uczy się ok. 200 dzieci.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A61B32-1C66-261A-AF5C-B4A1023D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84000" y="3489120"/>
            <a:ext cx="5616000" cy="284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832F615-8FBE-F2AD-E5A1-D2DCD3A933D7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14760" y="-71280"/>
            <a:ext cx="849600" cy="935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E7FE8-159D-AAD0-007E-4E53E98DDF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4000" y="57384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Organy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8F7042-615E-34C7-0F0D-AFA07156BD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2000" y="1655999"/>
            <a:ext cx="8300520" cy="2520000"/>
          </a:xfrm>
        </p:spPr>
        <p:txBody>
          <a:bodyPr>
            <a:spAutoFit/>
          </a:bodyPr>
          <a:lstStyle/>
          <a:p>
            <a:pPr lvl="0"/>
            <a:r>
              <a:rPr lang="pl-PL" dirty="0"/>
              <a:t>Organami szkoły są:</a:t>
            </a:r>
          </a:p>
          <a:p>
            <a:pPr lvl="0"/>
            <a:r>
              <a:rPr lang="pl-PL" dirty="0"/>
              <a:t> </a:t>
            </a:r>
          </a:p>
          <a:p>
            <a:pPr lvl="0"/>
            <a:r>
              <a:rPr lang="pl-PL" dirty="0"/>
              <a:t>1) dyrektor szkoły,</a:t>
            </a:r>
          </a:p>
          <a:p>
            <a:pPr lvl="0"/>
            <a:r>
              <a:rPr lang="pl-PL" dirty="0"/>
              <a:t>2) rada pedagogiczna,</a:t>
            </a:r>
          </a:p>
          <a:p>
            <a:pPr lvl="0"/>
            <a:r>
              <a:rPr lang="pl-PL" dirty="0"/>
              <a:t>3) samorząd uczniowski,</a:t>
            </a:r>
          </a:p>
          <a:p>
            <a:pPr lvl="0"/>
            <a:r>
              <a:rPr lang="pl-PL" dirty="0"/>
              <a:t>4) rada rodziców.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FE1203-683E-B975-500C-890088F9FD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4000" y="4392000"/>
            <a:ext cx="3168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7A8F7E-9667-5869-4645-D1F8E57BA32F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72000" y="-71280"/>
            <a:ext cx="79236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8B27E-0BE7-4FD2-9BCD-16C1E617D9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/>
              <a:t>Dyrektor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02C44D-FE44-DD62-D4ED-48B7D1774B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 dirty="0"/>
              <a:t>Dyrektor szkoły kieruje szkołą, jest jej przedstawicielem na zewnątrz, jest przełożonym służbowym wszystkich pracowników</a:t>
            </a:r>
          </a:p>
          <a:p>
            <a:pPr lvl="0"/>
            <a:r>
              <a:rPr lang="pl-PL" dirty="0"/>
              <a:t>szkoły i przewodniczącym</a:t>
            </a:r>
          </a:p>
          <a:p>
            <a:pPr lvl="0"/>
            <a:r>
              <a:rPr lang="pl-PL" dirty="0"/>
              <a:t>rady pedagogicznej.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Obecnie Dyrektorem szkoły jest</a:t>
            </a:r>
          </a:p>
          <a:p>
            <a:pPr lvl="0"/>
            <a:r>
              <a:rPr lang="pl-PL" b="1" dirty="0"/>
              <a:t>Pani Helena Kuśmierczyk.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8C9814-EC35-2BEA-DD09-FB13BCEE28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12000" y="2736000"/>
            <a:ext cx="1512000" cy="3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29AAD1C-2729-BE96-1AAC-F7E172F22AD0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14760" y="-71280"/>
            <a:ext cx="84960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DF3A3-6FF5-6A02-E378-1692B3ACCA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4000" y="14400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Pozostałe organy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92B315-CBF6-4D73-AEB5-C476737D49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480" y="2015999"/>
            <a:ext cx="8300520" cy="3384000"/>
          </a:xfrm>
        </p:spPr>
        <p:txBody>
          <a:bodyPr>
            <a:spAutoFit/>
          </a:bodyPr>
          <a:lstStyle/>
          <a:p>
            <a:pPr lvl="0"/>
            <a:r>
              <a:rPr lang="pl-PL" dirty="0"/>
              <a:t>Radę pedagogiczną tworzą dyrektor i wszyscy nauczyciele zatrudnieni w szkole.</a:t>
            </a:r>
          </a:p>
          <a:p>
            <a:pPr lvl="0"/>
            <a:r>
              <a:rPr lang="pl-PL" dirty="0"/>
              <a:t>Samorząd uczniowski tworzą wszyscy uczniowie szkoły. Organem samorządu jest rada samorządu uczniowskiego.</a:t>
            </a:r>
          </a:p>
          <a:p>
            <a:pPr lvl="0"/>
            <a:r>
              <a:rPr lang="pl-PL" dirty="0"/>
              <a:t>W szkole działa też rada rodziców stanowiąca reprezentację rodziców uczniów.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051C95-A979-CECF-6F2C-80080043828A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28000" y="-71280"/>
            <a:ext cx="936360" cy="791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0524CB2-C020-614A-B3D0-C9E0487228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080"/>
            <a:ext cx="8300520" cy="1870919"/>
          </a:xfrm>
        </p:spPr>
        <p:txBody>
          <a:bodyPr>
            <a:spAutoFit/>
          </a:bodyPr>
          <a:lstStyle/>
          <a:p>
            <a:pPr lvl="0"/>
            <a:r>
              <a:rPr lang="pl-PL" dirty="0"/>
              <a:t>Szkołę prowadzi </a:t>
            </a:r>
            <a:r>
              <a:rPr lang="pl-PL" b="1" dirty="0"/>
              <a:t>Gmina Opoczno.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Organem sprawującym nadzór pedagogiczny jest </a:t>
            </a:r>
            <a:r>
              <a:rPr lang="pl-PL" b="1" dirty="0"/>
              <a:t>Łódzki Kurator Oświaty.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D5A9F6-0CF8-7DBC-548C-3F79DE3D1C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Nadzór nad szkołą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E8AFA4-6B15-4C52-D911-80D9B5EA13F4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14760" y="-71280"/>
            <a:ext cx="84960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6000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63C1A6-C775-2FF6-0E37-AE03DCE328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288000"/>
            <a:ext cx="8300520" cy="648000"/>
          </a:xfrm>
        </p:spPr>
        <p:txBody>
          <a:bodyPr>
            <a:spAutoFit/>
          </a:bodyPr>
          <a:lstStyle/>
          <a:p>
            <a:pPr lvl="0"/>
            <a:r>
              <a:rPr lang="pl-PL"/>
              <a:t>Wyposażenie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964E3A-9823-7A35-84D6-EA4933E021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080000"/>
            <a:ext cx="7776000" cy="4314600"/>
          </a:xfrm>
        </p:spPr>
        <p:txBody>
          <a:bodyPr>
            <a:spAutoFit/>
          </a:bodyPr>
          <a:lstStyle/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r>
              <a:rPr lang="pl-PL" sz="2000" dirty="0"/>
              <a:t>W szkole znajdują się dobrze wyposażone </a:t>
            </a:r>
            <a:r>
              <a:rPr lang="pl-PL" sz="2000" b="1" dirty="0"/>
              <a:t>sale dydaktyczne, biblioteka, stołówka i sala gimnastyczna.</a:t>
            </a:r>
          </a:p>
          <a:p>
            <a:pPr lvl="0"/>
            <a:endParaRPr lang="pl-PL" sz="2000" dirty="0"/>
          </a:p>
          <a:p>
            <a:pPr lvl="0"/>
            <a:r>
              <a:rPr lang="pl-PL" sz="2000" dirty="0"/>
              <a:t>Na terenie szkoły znajduje się </a:t>
            </a:r>
            <a:r>
              <a:rPr lang="pl-PL" sz="2000" b="1" dirty="0"/>
              <a:t>boisko sportowe i ogródek dydaktyczny.</a:t>
            </a:r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r>
              <a:rPr lang="pl-PL" sz="2000" dirty="0">
                <a:solidFill>
                  <a:srgbClr val="FF3333"/>
                </a:solidFill>
              </a:rPr>
              <a:t>J</a:t>
            </a:r>
            <a:r>
              <a:rPr lang="pl-PL" sz="2000" b="1" dirty="0">
                <a:solidFill>
                  <a:srgbClr val="FF3333"/>
                </a:solidFill>
              </a:rPr>
              <a:t>est tu naprawdę wszystko</a:t>
            </a:r>
          </a:p>
          <a:p>
            <a:pPr lvl="0"/>
            <a:r>
              <a:rPr lang="pl-PL" sz="2000" b="1" dirty="0">
                <a:solidFill>
                  <a:srgbClr val="FF3333"/>
                </a:solidFill>
              </a:rPr>
              <a:t>co powinna posiadać szkoła,</a:t>
            </a:r>
          </a:p>
          <a:p>
            <a:pPr lvl="0"/>
            <a:r>
              <a:rPr lang="pl-PL" sz="2000" b="1" dirty="0">
                <a:solidFill>
                  <a:srgbClr val="FF3333"/>
                </a:solidFill>
              </a:rPr>
              <a:t>żeby się uczyć i miło spędzać czas. </a:t>
            </a:r>
            <a:r>
              <a:rPr lang="pl-PL" sz="2000" dirty="0">
                <a:solidFill>
                  <a:srgbClr val="FF3333"/>
                </a:solidFill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87552A-0695-82CA-BF52-A1361914725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000" y="3258360"/>
            <a:ext cx="3038040" cy="228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D6FE6AF-FDC9-44AF-1166-FFF11DDE8C7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948520" y="-71280"/>
            <a:ext cx="915840" cy="1007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accel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3C919-4E3D-76C0-1FB2-5CF4EBA82C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288000"/>
            <a:ext cx="8300520" cy="936000"/>
          </a:xfrm>
        </p:spPr>
        <p:txBody>
          <a:bodyPr>
            <a:spAutoFit/>
          </a:bodyPr>
          <a:lstStyle/>
          <a:p>
            <a:pPr lvl="0"/>
            <a:r>
              <a:rPr lang="pl-PL"/>
              <a:t>Internet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9F9EF7-360E-498E-4826-EE8D2D0F85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1101960"/>
            <a:ext cx="8300520" cy="2731680"/>
          </a:xfrm>
        </p:spPr>
        <p:txBody>
          <a:bodyPr>
            <a:spAutoFit/>
          </a:bodyPr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Szkoła zapewnia uczniom podczas zajęć edukacyjnych dostęp do Internetu.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Podczas lekcji informatyki mogę się wiele nauczyć, żeby w przyszłości było mi łatwiej odnaleźć się w wirtualnym świecie.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3D51D9-7CB7-5A61-5E4F-7116DBA1128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15960" y="3816000"/>
            <a:ext cx="3200040" cy="2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F7B2BE6-6BC3-BF2F-34A9-2D72A5BFA373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14760" y="-71280"/>
            <a:ext cx="84960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A78AAB35-FD78-74C2-B8EE-62C1F9CED0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00" y="740879"/>
            <a:ext cx="8300520" cy="4515120"/>
          </a:xfrm>
        </p:spPr>
        <p:txBody>
          <a:bodyPr anchor="ctr">
            <a:spAutoFit/>
          </a:bodyPr>
          <a:lstStyle/>
          <a:p>
            <a:pPr lvl="0" algn="ctr"/>
            <a:endParaRPr lang="pl-PL" sz="2400"/>
          </a:p>
          <a:p>
            <a:pPr lvl="0" algn="ctr"/>
            <a:r>
              <a:rPr lang="pl-PL" sz="2800"/>
              <a:t>Szkoła Podstawowa w Libiszowie</a:t>
            </a:r>
          </a:p>
          <a:p>
            <a:pPr lvl="0" algn="ctr"/>
            <a:r>
              <a:rPr lang="pl-PL" sz="2800"/>
              <a:t>jest </a:t>
            </a:r>
            <a:r>
              <a:rPr lang="pl-PL" sz="2800" b="1"/>
              <a:t>publiczną</a:t>
            </a:r>
            <a:r>
              <a:rPr lang="pl-PL" sz="2800"/>
              <a:t> </a:t>
            </a:r>
            <a:r>
              <a:rPr lang="pl-PL" sz="2800" b="1"/>
              <a:t>szkołą podstawową.</a:t>
            </a:r>
          </a:p>
          <a:p>
            <a:pPr lvl="0" algn="ctr"/>
            <a:r>
              <a:rPr lang="pl-PL" sz="2800"/>
              <a:t>Siedzibą szkoły jest budynek w Libiszowie</a:t>
            </a:r>
          </a:p>
          <a:p>
            <a:pPr lvl="0" algn="ctr"/>
            <a:r>
              <a:rPr lang="pl-PL" sz="2800"/>
              <a:t>pod </a:t>
            </a:r>
            <a:r>
              <a:rPr lang="pl-PL" sz="2800" b="1"/>
              <a:t>nr 64.</a:t>
            </a:r>
          </a:p>
          <a:p>
            <a:pPr lvl="0" algn="ctr"/>
            <a:r>
              <a:rPr lang="pl-PL" sz="2800"/>
              <a:t>Szkoła nosi imię </a:t>
            </a:r>
            <a:r>
              <a:rPr lang="pl-PL" sz="2800" b="1"/>
              <a:t>Oddziału Partyzanckiego</a:t>
            </a:r>
          </a:p>
          <a:p>
            <a:pPr lvl="0" algn="ctr"/>
            <a:r>
              <a:rPr lang="pl-PL" sz="2800" b="1"/>
              <a:t>AK „Doliniacy”</a:t>
            </a:r>
            <a:r>
              <a:rPr lang="pl-PL" sz="2800"/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D69490-0E90-C107-D51E-B9C6F42F0451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20520" y="-71280"/>
            <a:ext cx="843840" cy="81215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30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AC2E4A-9ABF-5E3F-133E-6803591264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285840"/>
            <a:ext cx="8300520" cy="866159"/>
          </a:xfrm>
        </p:spPr>
        <p:txBody>
          <a:bodyPr>
            <a:spAutoFit/>
          </a:bodyPr>
          <a:lstStyle/>
          <a:p>
            <a:pPr lvl="0"/>
            <a:r>
              <a:rPr lang="pl-PL"/>
              <a:t>Biblioteka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AE134D-8131-111E-7E4D-4A929683F6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000" y="1007999"/>
            <a:ext cx="8300520" cy="2376000"/>
          </a:xfrm>
        </p:spPr>
        <p:txBody>
          <a:bodyPr>
            <a:spAutoFit/>
          </a:bodyPr>
          <a:lstStyle/>
          <a:p>
            <a:pPr lvl="0"/>
            <a:r>
              <a:rPr lang="pl-PL" dirty="0"/>
              <a:t>Biblioteka szkolna jest ośrodkiem edukacji czytelniczej, informacyjnej i medialnej uczniów oraz ośrodkiem informacji dla uczniów, nauczycieli i rodziców.</a:t>
            </a:r>
          </a:p>
          <a:p>
            <a:pPr lvl="0"/>
            <a:r>
              <a:rPr lang="pl-PL" dirty="0">
                <a:solidFill>
                  <a:srgbClr val="FF3333"/>
                </a:solidFill>
              </a:rPr>
              <a:t>Lubię czytać książki i każdemu polecam tę formę spędzania czasu wolnego.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3CA3FC-E96B-21D1-E58D-1CCCE9AFFC0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12000" y="3491999"/>
            <a:ext cx="6552000" cy="29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49EF47-8EE4-BCD2-CDFE-FD2FA14D0293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0000" y="0"/>
            <a:ext cx="1224000" cy="1152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B475F-B84A-081D-EE90-570AAE8524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72000"/>
            <a:ext cx="8300520" cy="720000"/>
          </a:xfrm>
        </p:spPr>
        <p:txBody>
          <a:bodyPr>
            <a:spAutoFit/>
          </a:bodyPr>
          <a:lstStyle/>
          <a:p>
            <a:pPr lvl="0"/>
            <a:r>
              <a:rPr lang="pl-PL"/>
              <a:t>Świetlica szkolna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8A1F84-C778-2530-3D41-9B7C985DC8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5480" y="1368000"/>
            <a:ext cx="8300520" cy="2294280"/>
          </a:xfrm>
        </p:spPr>
        <p:txBody>
          <a:bodyPr>
            <a:spAutoFit/>
          </a:bodyPr>
          <a:lstStyle/>
          <a:p>
            <a:pPr lvl="0"/>
            <a:r>
              <a:rPr lang="pl-PL" sz="2000" dirty="0"/>
              <a:t>W szkole działa świetlica. Do świetlicy przyjmowane są dzieci,</a:t>
            </a:r>
          </a:p>
          <a:p>
            <a:pPr lvl="0"/>
            <a:r>
              <a:rPr lang="pl-PL" sz="2000" dirty="0"/>
              <a:t>które muszą przebywać dłużnej w szkole ze względu na czas</a:t>
            </a:r>
          </a:p>
          <a:p>
            <a:pPr lvl="0"/>
            <a:r>
              <a:rPr lang="pl-PL" sz="2000" dirty="0"/>
              <a:t>pracy rodziców, organizację dojazdu do szkoły lub inne okoliczności wymagające zapewnienia uczniowi opieki w szkole.</a:t>
            </a:r>
          </a:p>
          <a:p>
            <a:pPr lvl="0"/>
            <a:endParaRPr lang="pl-PL" sz="2000" dirty="0"/>
          </a:p>
          <a:p>
            <a:pPr lvl="0"/>
            <a:r>
              <a:rPr lang="pl-PL" sz="2000" b="1" dirty="0" err="1">
                <a:solidFill>
                  <a:srgbClr val="FF3333"/>
                </a:solidFill>
              </a:rPr>
              <a:t>Lubie</a:t>
            </a:r>
            <a:r>
              <a:rPr lang="pl-PL" sz="2000" b="1" dirty="0">
                <a:solidFill>
                  <a:srgbClr val="FF3333"/>
                </a:solidFill>
              </a:rPr>
              <a:t> spędzać czas na świetlicy, ponieważ mogę pograć w gry z chłopakami i powygłupiać się. Mogę też odrobić</a:t>
            </a:r>
          </a:p>
          <a:p>
            <a:pPr lvl="0"/>
            <a:r>
              <a:rPr lang="pl-PL" sz="2000" b="1" dirty="0">
                <a:solidFill>
                  <a:srgbClr val="FF3333"/>
                </a:solidFill>
              </a:rPr>
              <a:t>prace domowe, żeby w domu mieć więcej czasu wolnego.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21C237-298C-B436-1F71-3390CE3E4E1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52000" y="3960000"/>
            <a:ext cx="72000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F1F081C-3986-7639-8150-AEEB7C70F51A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14760" y="-71280"/>
            <a:ext cx="849600" cy="1007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B705A-2D92-16AC-41E0-F42F4291A7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123120"/>
            <a:ext cx="8300520" cy="1070280"/>
          </a:xfrm>
        </p:spPr>
        <p:txBody>
          <a:bodyPr>
            <a:spAutoFit/>
          </a:bodyPr>
          <a:lstStyle/>
          <a:p>
            <a:pPr lvl="0"/>
            <a:r>
              <a:rPr lang="pl-PL"/>
              <a:t>Dożywianie dzieci</a:t>
            </a:r>
            <a:br>
              <a:rPr lang="pl-PL"/>
            </a:b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E9EF8D-00F1-D71C-0135-E7B6BEE29E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000" y="936000"/>
            <a:ext cx="8300520" cy="2232000"/>
          </a:xfrm>
        </p:spPr>
        <p:txBody>
          <a:bodyPr/>
          <a:lstStyle/>
          <a:p>
            <a:pPr lvl="0"/>
            <a:r>
              <a:rPr lang="pl-PL" dirty="0"/>
              <a:t>Szkoła prowadzi dożywianie dzieci w formie ciepłych obiadków.</a:t>
            </a:r>
          </a:p>
          <a:p>
            <a:pPr lvl="0"/>
            <a:r>
              <a:rPr lang="pl-PL" dirty="0"/>
              <a:t> 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Tu żadne dziecko nie jest głodne, a obiadki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są naprawdę pyszne.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2683DE-1A74-AC29-53C2-D0BB7FAB3DA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28000" y="3311999"/>
            <a:ext cx="6048000" cy="27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CE6230D-1B25-96BA-CB4B-6D0A363D5184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948520" y="-71280"/>
            <a:ext cx="915840" cy="1007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0EE14-C054-9FEA-34AA-C6AFAA1068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7200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Pomoc dzieciom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18C3A4-B34D-F223-F9C0-500C198593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6000" y="936000"/>
            <a:ext cx="8084520" cy="2346120"/>
          </a:xfrm>
        </p:spPr>
        <p:txBody>
          <a:bodyPr>
            <a:spAutoFit/>
          </a:bodyPr>
          <a:lstStyle/>
          <a:p>
            <a:pPr lvl="0"/>
            <a:r>
              <a:rPr lang="pl-PL" dirty="0"/>
              <a:t>Szkoła współpracuje z Poradnią Pedagogiczno-Psychologiczną w Opocznie oraz innymi placówkami wspierającymi prace szkoły.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Jeśli któreś dziecko ma problemy z nauką albo też inne problemy to na pewno otrzyma pomoc.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8EF201-29F7-1FEA-6553-9AB0C01B402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7080" y="3456000"/>
            <a:ext cx="3742920" cy="2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EF74950-471E-6043-4AB5-1051AB06AB42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948520" y="0"/>
            <a:ext cx="864000" cy="936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77803-87D8-B1E6-3472-E1357A339E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480" y="213840"/>
            <a:ext cx="8300520" cy="722159"/>
          </a:xfrm>
        </p:spPr>
        <p:txBody>
          <a:bodyPr/>
          <a:lstStyle/>
          <a:p>
            <a:pPr lvl="0"/>
            <a:r>
              <a:rPr lang="pl-PL"/>
              <a:t>Dojazd do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DE9AB6-4AC6-30BB-2A42-D2C6E5636B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865080"/>
            <a:ext cx="7632000" cy="4338720"/>
          </a:xfrm>
        </p:spPr>
        <p:txBody>
          <a:bodyPr>
            <a:spAutoFit/>
          </a:bodyPr>
          <a:lstStyle/>
          <a:p>
            <a:pPr lvl="0"/>
            <a:r>
              <a:rPr lang="pl-PL" dirty="0"/>
              <a:t>Uczniowie mają zapewnione dowożenie przez autobusy komunikacji miejskiej.</a:t>
            </a:r>
          </a:p>
          <a:p>
            <a:pPr lvl="0"/>
            <a:endParaRPr lang="pl-PL" b="1" dirty="0">
              <a:solidFill>
                <a:srgbClr val="FF3333"/>
              </a:solidFill>
            </a:endParaRP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W autobusie można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porozmawiać z kolegami,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opowiedzieć jak się spędziło weekend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albo umówić na wspólną zabawę.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Polecam każdemu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przejechać się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chociaż raz.</a:t>
            </a:r>
          </a:p>
          <a:p>
            <a:pPr lvl="0"/>
            <a:endParaRPr lang="pl-PL" b="1" dirty="0">
              <a:solidFill>
                <a:srgbClr val="FF3333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53ACC6-FEE2-0431-EE35-CC0909F7F4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000" y="3888000"/>
            <a:ext cx="367199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E40911-691A-1A4D-214D-93449FF9576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56000" y="360"/>
            <a:ext cx="935639" cy="93563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562AC0-C7AA-952B-D114-1FEFF8352A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pl-PL"/>
              <a:t>Efekty nauczania</a:t>
            </a:r>
            <a:br>
              <a:rPr lang="pl-PL"/>
            </a:b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8A180E-3D8F-529D-D0AC-9C0B2B57C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12000" y="1305000"/>
            <a:ext cx="6140520" cy="1971360"/>
          </a:xfrm>
        </p:spPr>
        <p:txBody>
          <a:bodyPr>
            <a:spAutoFit/>
          </a:bodyPr>
          <a:lstStyle/>
          <a:p>
            <a:pPr lvl="0" algn="ctr"/>
            <a:endParaRPr lang="pl-PL" b="1" dirty="0">
              <a:solidFill>
                <a:srgbClr val="FF3333"/>
              </a:solidFill>
            </a:endParaRPr>
          </a:p>
          <a:p>
            <a:pPr lvl="0" algn="ctr"/>
            <a:r>
              <a:rPr lang="pl-PL" b="1" dirty="0">
                <a:solidFill>
                  <a:srgbClr val="FF3333"/>
                </a:solidFill>
              </a:rPr>
              <a:t>Szkoła Podstawowa w Libiszowie</a:t>
            </a:r>
          </a:p>
          <a:p>
            <a:pPr lvl="0" algn="ctr"/>
            <a:r>
              <a:rPr lang="pl-PL" b="1" dirty="0">
                <a:solidFill>
                  <a:srgbClr val="FF3333"/>
                </a:solidFill>
              </a:rPr>
              <a:t>jest przyjazna dzieciom</a:t>
            </a:r>
          </a:p>
          <a:p>
            <a:pPr lvl="0" algn="ctr"/>
            <a:r>
              <a:rPr lang="pl-PL" b="1" dirty="0">
                <a:solidFill>
                  <a:srgbClr val="FF3333"/>
                </a:solidFill>
              </a:rPr>
              <a:t>i zapewnia sukcesy uczniów.</a:t>
            </a:r>
          </a:p>
          <a:p>
            <a:pPr lv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0FB30D-D3F9-E051-897B-19AF374704C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50600" y="3600000"/>
            <a:ext cx="3857400" cy="2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59A4A19-883D-29D6-4ADE-0DF7AC16280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14760" y="-71280"/>
            <a:ext cx="849600" cy="1079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434564-66F6-FD72-D2B9-73EBD1BAC6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28800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Podziękowanie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10D09-6A2C-2802-F6E5-C808DDBFA2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7999" y="1655999"/>
            <a:ext cx="7703999" cy="3671999"/>
          </a:xfrm>
        </p:spPr>
        <p:txBody>
          <a:bodyPr/>
          <a:lstStyle/>
          <a:p>
            <a:pPr lvl="0"/>
            <a:endParaRPr lang="pl-PL" dirty="0"/>
          </a:p>
          <a:p>
            <a:pPr lvl="0"/>
            <a:endParaRPr lang="pl-PL" sz="3200" b="1" dirty="0">
              <a:solidFill>
                <a:srgbClr val="FF3333"/>
              </a:solidFill>
            </a:endParaRPr>
          </a:p>
          <a:p>
            <a:pPr lvl="0"/>
            <a:r>
              <a:rPr lang="pl-PL" sz="3200" b="1" dirty="0">
                <a:solidFill>
                  <a:srgbClr val="FF3333"/>
                </a:solidFill>
              </a:rPr>
              <a:t>Dziękuję za uwagę!!!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Ps. Mam nadzieję, że miło</a:t>
            </a:r>
          </a:p>
          <a:p>
            <a:pPr lvl="0"/>
            <a:r>
              <a:rPr lang="pl-PL" dirty="0"/>
              <a:t>spędziliście czas i dowiedzieliście się trochę     o szkole do której uczęszczam.</a:t>
            </a:r>
          </a:p>
          <a:p>
            <a:pPr lv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826D45-A406-D797-956A-E85A617A0CB5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92520" y="0"/>
            <a:ext cx="771480" cy="864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2C1D00-87A6-7F0A-C0D0-34A0EE4715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43200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Autor prezentacji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974C4F-1B09-ACC6-DD0B-BD53A15986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2088000"/>
            <a:ext cx="8300520" cy="2836440"/>
          </a:xfrm>
        </p:spPr>
        <p:txBody>
          <a:bodyPr>
            <a:spAutoFit/>
          </a:bodyPr>
          <a:lstStyle/>
          <a:p>
            <a:pPr lvl="0" algn="ctr"/>
            <a:endParaRPr lang="pl-PL" b="1">
              <a:solidFill>
                <a:srgbClr val="FF3333"/>
              </a:solidFill>
            </a:endParaRPr>
          </a:p>
          <a:p>
            <a:pPr lvl="0" algn="ctr"/>
            <a:endParaRPr lang="pl-PL" b="1">
              <a:solidFill>
                <a:srgbClr val="FF3333"/>
              </a:solidFill>
            </a:endParaRPr>
          </a:p>
          <a:p>
            <a:pPr lvl="0" algn="ctr"/>
            <a:r>
              <a:rPr lang="pl-PL" sz="4800" b="1">
                <a:solidFill>
                  <a:srgbClr val="FF3333"/>
                </a:solidFill>
              </a:rPr>
              <a:t> Kuba K.</a:t>
            </a:r>
          </a:p>
          <a:p>
            <a:pPr lvl="0" algn="ctr"/>
            <a:endParaRPr lang="pl-PL" sz="4800" b="1">
              <a:solidFill>
                <a:srgbClr val="FF3333"/>
              </a:solidFill>
            </a:endParaRPr>
          </a:p>
          <a:p>
            <a:pPr lvl="0" algn="ctr"/>
            <a:r>
              <a:rPr lang="pl-PL" sz="4800" b="1">
                <a:solidFill>
                  <a:srgbClr val="FF3333"/>
                </a:solidFill>
              </a:rPr>
              <a:t>Uczeń klasy V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3B9B2B-9A1B-D949-FA6E-AD454EA8D0CC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-71280"/>
            <a:ext cx="72036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624FE-2CD0-002A-E970-2DB9D90AE3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475560"/>
            <a:ext cx="8300520" cy="748439"/>
          </a:xfrm>
        </p:spPr>
        <p:txBody>
          <a:bodyPr>
            <a:spAutoFit/>
          </a:bodyPr>
          <a:lstStyle/>
          <a:p>
            <a:pPr lvl="0"/>
            <a:r>
              <a:rPr lang="pl-PL"/>
              <a:t>Obwód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C84ED7-6E27-A532-77E4-D3D0657769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7480" y="1224360"/>
            <a:ext cx="8300520" cy="3095640"/>
          </a:xfrm>
        </p:spPr>
        <p:txBody>
          <a:bodyPr>
            <a:spAutoFit/>
          </a:bodyPr>
          <a:lstStyle/>
          <a:p>
            <a:pPr lvl="0"/>
            <a:r>
              <a:rPr lang="pl-PL" b="1" dirty="0"/>
              <a:t>Do obwodu szkoły należą miejscowości: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Libiszów,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Libiszów Kolonia,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Sobawiny,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Międzybórz,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Kruszewiec,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Kruszewiec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dirty="0"/>
              <a:t>Kolonia.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10FA90-840E-24DC-CAE2-B78F642CA8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56000" y="2592000"/>
            <a:ext cx="5727240" cy="3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C893C31-F184-CAFC-316D-D030AF3E7CED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14760" y="-71280"/>
            <a:ext cx="849600" cy="791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0AA3F8-DE19-92BC-7DDC-7A59730E40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257040"/>
            <a:ext cx="8300520" cy="1070280"/>
          </a:xfrm>
        </p:spPr>
        <p:txBody>
          <a:bodyPr>
            <a:spAutoFit/>
          </a:bodyPr>
          <a:lstStyle/>
          <a:p>
            <a:pPr lvl="0"/>
            <a:r>
              <a:rPr lang="pl-PL"/>
              <a:t>Powstanie szkoły</a:t>
            </a:r>
            <a:br>
              <a:rPr lang="pl-PL"/>
            </a:b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1C4D25-314B-3F9A-999E-10A8E024F0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1368000"/>
            <a:ext cx="8300520" cy="2088000"/>
          </a:xfrm>
        </p:spPr>
        <p:txBody>
          <a:bodyPr/>
          <a:lstStyle/>
          <a:p>
            <a:pPr lvl="0" algn="ctr"/>
            <a:endParaRPr lang="pl-PL"/>
          </a:p>
          <a:p>
            <a:pPr lvl="0" algn="ctr"/>
            <a:r>
              <a:rPr lang="pl-PL"/>
              <a:t>Pierwsza wzmianka o istnieniu szkoły pochodzi</a:t>
            </a:r>
          </a:p>
          <a:p>
            <a:pPr lvl="0" algn="ctr"/>
            <a:r>
              <a:rPr lang="pl-PL"/>
              <a:t>z </a:t>
            </a:r>
            <a:r>
              <a:rPr lang="pl-PL" b="1"/>
              <a:t>1881 roku.</a:t>
            </a:r>
          </a:p>
          <a:p>
            <a:pPr lvl="0" algn="ctr"/>
            <a:r>
              <a:rPr lang="pl-PL" b="1"/>
              <a:t>Szkoła w Libiszowie to miejsce z historią</a:t>
            </a:r>
          </a:p>
          <a:p>
            <a:pPr lvl="0" algn="ctr"/>
            <a:r>
              <a:rPr lang="pl-PL" b="1"/>
              <a:t>i tradycją!!!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49EB46-5582-82FA-7934-71495F4AC05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66399" y="3960000"/>
            <a:ext cx="3801600" cy="24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012D8AC-16B9-C758-5E49-CA958831C9FE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13B34-1A1C-CF68-ADFD-93C7049ADE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213840"/>
            <a:ext cx="8300520" cy="866159"/>
          </a:xfrm>
        </p:spPr>
        <p:txBody>
          <a:bodyPr/>
          <a:lstStyle/>
          <a:p>
            <a:pPr lvl="0"/>
            <a:r>
              <a:rPr lang="pl-PL"/>
              <a:t>PATRON SZKOŁY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51C23-542D-1300-5E09-57C51929B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655999"/>
            <a:ext cx="8300520" cy="3795120"/>
          </a:xfrm>
        </p:spPr>
        <p:txBody>
          <a:bodyPr/>
          <a:lstStyle/>
          <a:p>
            <a:pPr lvl="0"/>
            <a:endParaRPr lang="pl-PL" dirty="0"/>
          </a:p>
          <a:p>
            <a:pPr lvl="0"/>
            <a:r>
              <a:rPr lang="pl-PL" dirty="0"/>
              <a:t>Od 2015r. Szkoła Podstawowa w Libiszowie ma swojego patrona, którym jest </a:t>
            </a:r>
            <a:r>
              <a:rPr lang="pl-PL" b="1" dirty="0">
                <a:solidFill>
                  <a:srgbClr val="FF3333"/>
                </a:solidFill>
              </a:rPr>
              <a:t>Oddział Partyzancki Armii Krajowej „</a:t>
            </a:r>
            <a:r>
              <a:rPr lang="pl-PL" b="1" dirty="0" err="1">
                <a:solidFill>
                  <a:srgbClr val="FF3333"/>
                </a:solidFill>
              </a:rPr>
              <a:t>Doliniacy</a:t>
            </a:r>
            <a:r>
              <a:rPr lang="pl-PL" b="1" dirty="0">
                <a:solidFill>
                  <a:srgbClr val="FF3333"/>
                </a:solidFill>
              </a:rPr>
              <a:t>” Adolfa Pilcha „Góry”, „Doliny”.</a:t>
            </a:r>
          </a:p>
          <a:p>
            <a:pPr lvl="0"/>
            <a:r>
              <a:rPr lang="pl-PL" b="1" dirty="0">
                <a:solidFill>
                  <a:srgbClr val="FF3333"/>
                </a:solidFill>
              </a:rPr>
              <a:t> </a:t>
            </a:r>
          </a:p>
          <a:p>
            <a:pPr lvl="0"/>
            <a:r>
              <a:rPr lang="pl-PL" dirty="0"/>
              <a:t>Co roku w szkole organizowana jest tradycyjna Wigilia partyzancka połączona z występami artystycznymi uczniów.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2FB08D-433A-7249-333C-C2A191767C8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EE8E6-E516-6BED-56C3-960D3DDC42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200" y="115200"/>
            <a:ext cx="8300520" cy="892800"/>
          </a:xfrm>
        </p:spPr>
        <p:txBody>
          <a:bodyPr/>
          <a:lstStyle/>
          <a:p>
            <a:pPr lvl="0"/>
            <a:r>
              <a:rPr lang="pl-PL"/>
              <a:t>Odsłonięcie tablicy pamiątkowej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B4AE1-37E9-47AA-AB7D-4D76BF23E6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A580870-E403-E992-7807-7DC8770E5D4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0" y="1683000"/>
            <a:ext cx="6120000" cy="40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DA7FDAF-F78D-A8B6-7082-60F86E25B132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700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FA607-DB2C-F1BC-5934-DBF64DE0BE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2000" y="213840"/>
            <a:ext cx="6566760" cy="650160"/>
          </a:xfrm>
        </p:spPr>
        <p:txBody>
          <a:bodyPr/>
          <a:lstStyle/>
          <a:p>
            <a:pPr lvl="0"/>
            <a:r>
              <a:rPr lang="pl-PL"/>
              <a:t>Dlaczego taki Patron???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BB4B7B-B19E-0628-1CD3-624A159474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4000" y="1729080"/>
            <a:ext cx="8300520" cy="3382920"/>
          </a:xfrm>
        </p:spPr>
        <p:txBody>
          <a:bodyPr/>
          <a:lstStyle/>
          <a:p>
            <a:pPr lvl="0"/>
            <a:r>
              <a:rPr lang="pl-PL" sz="3200" b="1" i="1"/>
              <a:t>„To bardzo dobra nazwa dla naszej placówki i całej społeczności szkolnej.”</a:t>
            </a:r>
            <a:r>
              <a:rPr lang="pl-PL" sz="3200"/>
              <a:t>– uważa Pani Helena Kuśmierczyk, dyrektor szkoły. - </a:t>
            </a:r>
            <a:r>
              <a:rPr lang="pl-PL" sz="3200" b="1" i="1"/>
              <a:t>„Chcemy w ten sposób kształtować w młodych ludziach patriotyzm, szacunek do osób, które walczyły o wolność kraju.”</a:t>
            </a:r>
            <a:r>
              <a:rPr lang="pl-PL" sz="3200"/>
              <a:t> - dodaje.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070A78-D627-376C-FE33-CA4CED0984A0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20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01E290-3C4C-5F25-6211-C0606ECA67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3480" y="288000"/>
            <a:ext cx="8300520" cy="936000"/>
          </a:xfrm>
        </p:spPr>
        <p:txBody>
          <a:bodyPr/>
          <a:lstStyle/>
          <a:p>
            <a:pPr lvl="0"/>
            <a:r>
              <a:rPr lang="pl-PL">
                <a:solidFill>
                  <a:srgbClr val="FF3333"/>
                </a:solidFill>
              </a:rPr>
              <a:t>Adolf Pilch „Góra”, „Dolina”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419766-E266-E2F4-AE56-F53CA22C92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1480" y="2015999"/>
            <a:ext cx="8300520" cy="3096000"/>
          </a:xfrm>
        </p:spPr>
        <p:txBody>
          <a:bodyPr/>
          <a:lstStyle/>
          <a:p>
            <a:pPr lvl="0" algn="ctr"/>
            <a:r>
              <a:rPr lang="pl-PL" sz="3200" b="1"/>
              <a:t>Adolf Pilch</a:t>
            </a:r>
          </a:p>
          <a:p>
            <a:pPr lvl="0" algn="ctr"/>
            <a:r>
              <a:rPr lang="pl-PL" sz="3200" b="1"/>
              <a:t>ps. „Góra”, „Dolina”</a:t>
            </a:r>
          </a:p>
          <a:p>
            <a:pPr lvl="0" algn="ctr"/>
            <a:r>
              <a:rPr lang="pl-PL" sz="3200" b="1"/>
              <a:t>urodził się 22 maja 1914r. w Wiśle,</a:t>
            </a:r>
          </a:p>
          <a:p>
            <a:pPr lvl="0" algn="ctr"/>
            <a:r>
              <a:rPr lang="pl-PL" sz="3200" b="1"/>
              <a:t>zmarł 26 stycznia 2000 w Londynie.</a:t>
            </a:r>
          </a:p>
          <a:p>
            <a:pPr lvl="0" algn="ctr"/>
            <a:r>
              <a:rPr lang="pl-PL" sz="3200" b="1"/>
              <a:t>To jeden z dowódców Armii Krajowej.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D0A6E6-5C3F-6DBD-4FE0-766F6A741A8A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19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B2DF3-9847-E128-EDDF-3A262911F9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DEBB88-2497-C0A9-C836-EAC8191C6E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E8C596-F4C4-D348-2643-5E4AE038CC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0"/>
            <a:ext cx="5184000" cy="6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74B5BE8-B947-01B7-59D8-42D32CE9B829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020520" y="-71280"/>
            <a:ext cx="843840" cy="86327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Click="0" advTm="6000">
    <p:circle/>
  </p:transition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cool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Niestandardowy</PresentationFormat>
  <Paragraphs>166</Paragraphs>
  <Slides>27</Slides>
  <Notes>27</Notes>
  <HiddenSlides>1</HiddenSlides>
  <MMClips>27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Albany</vt:lpstr>
      <vt:lpstr>Arial</vt:lpstr>
      <vt:lpstr>Calibri</vt:lpstr>
      <vt:lpstr>StarSymbol</vt:lpstr>
      <vt:lpstr>Times New Roman</vt:lpstr>
      <vt:lpstr>Domyślnie</vt:lpstr>
      <vt:lpstr>lyt-cool</vt:lpstr>
      <vt:lpstr>MOJA SZKOŁA</vt:lpstr>
      <vt:lpstr>Prezentacja programu PowerPoint</vt:lpstr>
      <vt:lpstr>Obwód szkoły</vt:lpstr>
      <vt:lpstr>Powstanie szkoły </vt:lpstr>
      <vt:lpstr>PATRON SZKOŁY</vt:lpstr>
      <vt:lpstr>Odsłonięcie tablicy pamiątkowej</vt:lpstr>
      <vt:lpstr>Dlaczego taki Patron???</vt:lpstr>
      <vt:lpstr>Adolf Pilch „Góra”, „Dolina”</vt:lpstr>
      <vt:lpstr>Prezentacja programu PowerPoint</vt:lpstr>
      <vt:lpstr>Prezentacja programu PowerPoint</vt:lpstr>
      <vt:lpstr>Prezentacja programu PowerPoint</vt:lpstr>
      <vt:lpstr>Cele i zadania szkoły</vt:lpstr>
      <vt:lpstr>Czas trwania nauki</vt:lpstr>
      <vt:lpstr>Organy szkoły</vt:lpstr>
      <vt:lpstr>Dyrektor szkoły</vt:lpstr>
      <vt:lpstr>Pozostałe organy szkoły</vt:lpstr>
      <vt:lpstr>Nadzór nad szkołą</vt:lpstr>
      <vt:lpstr>Wyposażenie szkoły</vt:lpstr>
      <vt:lpstr>Internet</vt:lpstr>
      <vt:lpstr>Biblioteka</vt:lpstr>
      <vt:lpstr>Świetlica szkolna</vt:lpstr>
      <vt:lpstr>Dożywianie dzieci </vt:lpstr>
      <vt:lpstr>Pomoc dzieciom</vt:lpstr>
      <vt:lpstr>Dojazd do szkoły</vt:lpstr>
      <vt:lpstr>Efekty nauczania </vt:lpstr>
      <vt:lpstr>Podziękowanie</vt:lpstr>
      <vt:lpstr>Autor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SZKOŁA</dc:title>
  <dc:creator>Bogumiła Kędziora</dc:creator>
  <cp:lastModifiedBy>Agnieszka Kowalczyk</cp:lastModifiedBy>
  <cp:revision>35</cp:revision>
  <dcterms:created xsi:type="dcterms:W3CDTF">2022-12-10T17:23:45Z</dcterms:created>
  <dcterms:modified xsi:type="dcterms:W3CDTF">2022-12-16T08:02:32Z</dcterms:modified>
</cp:coreProperties>
</file>