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9" r:id="rId3"/>
    <p:sldId id="258" r:id="rId4"/>
    <p:sldId id="260" r:id="rId5"/>
    <p:sldId id="273" r:id="rId6"/>
    <p:sldId id="274" r:id="rId7"/>
    <p:sldId id="275" r:id="rId8"/>
    <p:sldId id="261" r:id="rId9"/>
    <p:sldId id="263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10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3185A-2A53-4D8C-8F32-C845F2F70CBF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 rtlCol="0"/>
        <a:lstStyle/>
        <a:p>
          <a:pPr rtl="0"/>
          <a:endParaRPr lang="en-US"/>
        </a:p>
      </dgm:t>
    </dgm:pt>
    <dgm:pt modelId="{758CBA3A-9936-4C67-965C-A8DD3074879B}">
      <dgm:prSet phldrT="[Text]"/>
      <dgm:spPr>
        <a:solidFill>
          <a:schemeClr val="tx1">
            <a:lumMod val="20000"/>
            <a:lumOff val="80000"/>
          </a:schemeClr>
        </a:solidFill>
      </dgm:spPr>
      <dgm:t>
        <a:bodyPr rtlCol="0"/>
        <a:lstStyle/>
        <a:p>
          <a:pPr rtl="0"/>
          <a:r>
            <a:rPr lang="pl-PL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lata</a:t>
          </a:r>
          <a:endParaRPr lang="pl-PL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39812E31-9C15-4A6C-B8B9-78CE6FB555B1}" type="parTrans" cxnId="{F717B596-7122-4C3F-9238-14763508386B}">
      <dgm:prSet/>
      <dgm:spPr/>
      <dgm:t>
        <a:bodyPr rtlCol="0"/>
        <a:lstStyle/>
        <a:p>
          <a:pPr rtl="0"/>
          <a:endParaRPr lang="pl-PL" noProof="0" dirty="0"/>
        </a:p>
      </dgm:t>
    </dgm:pt>
    <dgm:pt modelId="{290E9CBE-1634-47AD-B973-508944073D35}" type="sibTrans" cxnId="{F717B596-7122-4C3F-9238-14763508386B}">
      <dgm:prSet/>
      <dgm:spPr/>
      <dgm:t>
        <a:bodyPr rtlCol="0"/>
        <a:lstStyle/>
        <a:p>
          <a:pPr rtl="0"/>
          <a:endParaRPr lang="pl-PL" noProof="0" dirty="0"/>
        </a:p>
      </dgm:t>
    </dgm:pt>
    <dgm:pt modelId="{E90264E4-81CE-47E1-80E3-2624D8E5DFEE}">
      <dgm:prSet phldrT="[Text]"/>
      <dgm:spPr>
        <a:solidFill>
          <a:schemeClr val="tx1">
            <a:alpha val="90000"/>
          </a:schemeClr>
        </a:solidFill>
      </dgm:spPr>
      <dgm:t>
        <a:bodyPr rtlCol="0"/>
        <a:lstStyle/>
        <a:p>
          <a:pPr rtl="0"/>
          <a:r>
            <a:rPr lang="pl-PL" noProof="0" dirty="0" smtClean="0">
              <a:solidFill>
                <a:schemeClr val="tx1">
                  <a:lumMod val="20000"/>
                  <a:lumOff val="80000"/>
                </a:schemeClr>
              </a:solidFill>
            </a:rPr>
            <a:t>Szkoła branżowa I stopnia</a:t>
          </a:r>
          <a:endParaRPr lang="pl-PL" noProof="0" dirty="0">
            <a:solidFill>
              <a:schemeClr val="tx1">
                <a:lumMod val="20000"/>
                <a:lumOff val="8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Task 1 and task 2 under group A"/>
        </a:ext>
      </dgm:extLst>
    </dgm:pt>
    <dgm:pt modelId="{79881485-DDC4-4A70-AA7E-393B9FD5747B}" type="parTrans" cxnId="{F3B89C52-602F-49F7-B10E-F3B64BCDF706}">
      <dgm:prSet/>
      <dgm:spPr/>
      <dgm:t>
        <a:bodyPr rtlCol="0"/>
        <a:lstStyle/>
        <a:p>
          <a:pPr rtl="0"/>
          <a:endParaRPr lang="pl-PL" noProof="0" dirty="0"/>
        </a:p>
      </dgm:t>
    </dgm:pt>
    <dgm:pt modelId="{F41EE2E3-AB57-4E33-8FAD-2DCFFB467FDC}" type="sibTrans" cxnId="{F3B89C52-602F-49F7-B10E-F3B64BCDF706}">
      <dgm:prSet/>
      <dgm:spPr/>
      <dgm:t>
        <a:bodyPr rtlCol="0"/>
        <a:lstStyle/>
        <a:p>
          <a:pPr rtl="0"/>
          <a:endParaRPr lang="pl-PL" noProof="0" dirty="0"/>
        </a:p>
      </dgm:t>
    </dgm:pt>
    <dgm:pt modelId="{15031D9C-993C-4715-A26F-56D8831933EB}">
      <dgm:prSet phldrT="[Text]"/>
      <dgm:spPr>
        <a:solidFill>
          <a:schemeClr val="tx1">
            <a:lumMod val="20000"/>
            <a:lumOff val="80000"/>
          </a:schemeClr>
        </a:solidFill>
      </dgm:spPr>
      <dgm:t>
        <a:bodyPr rtlCol="0"/>
        <a:lstStyle/>
        <a:p>
          <a:pPr rtl="0"/>
          <a:r>
            <a:rPr lang="pl-PL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lat</a:t>
          </a:r>
          <a:endParaRPr lang="pl-PL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 title="Group B"/>
        </a:ext>
      </dgm:extLst>
    </dgm:pt>
    <dgm:pt modelId="{77530735-8AD3-469C-AEC2-B5B17A08AF65}" type="parTrans" cxnId="{C8C2ADA0-316E-46E3-A4D5-49BD4A9A4B0B}">
      <dgm:prSet/>
      <dgm:spPr/>
      <dgm:t>
        <a:bodyPr rtlCol="0"/>
        <a:lstStyle/>
        <a:p>
          <a:pPr rtl="0"/>
          <a:endParaRPr lang="pl-PL" noProof="0" dirty="0"/>
        </a:p>
      </dgm:t>
    </dgm:pt>
    <dgm:pt modelId="{FB1D36D5-798A-40AA-91C3-3F3E5AF1A86F}" type="sibTrans" cxnId="{C8C2ADA0-316E-46E3-A4D5-49BD4A9A4B0B}">
      <dgm:prSet/>
      <dgm:spPr/>
      <dgm:t>
        <a:bodyPr rtlCol="0"/>
        <a:lstStyle/>
        <a:p>
          <a:pPr rtl="0"/>
          <a:endParaRPr lang="pl-PL" noProof="0" dirty="0"/>
        </a:p>
      </dgm:t>
    </dgm:pt>
    <dgm:pt modelId="{07B93839-AE15-473C-B47B-27FA5DBEE4E9}">
      <dgm:prSet phldrT="[Text]"/>
      <dgm:spPr>
        <a:solidFill>
          <a:schemeClr val="tx1">
            <a:alpha val="90000"/>
          </a:schemeClr>
        </a:solidFill>
      </dgm:spPr>
      <dgm:t>
        <a:bodyPr rtlCol="0"/>
        <a:lstStyle/>
        <a:p>
          <a:pPr rtl="0"/>
          <a:r>
            <a:rPr lang="pl-PL" noProof="0" dirty="0" smtClean="0">
              <a:solidFill>
                <a:schemeClr val="tx1">
                  <a:lumMod val="20000"/>
                  <a:lumOff val="80000"/>
                </a:schemeClr>
              </a:solidFill>
            </a:rPr>
            <a:t>Technikum </a:t>
          </a:r>
          <a:endParaRPr lang="pl-PL" noProof="0" dirty="0">
            <a:solidFill>
              <a:schemeClr val="tx1">
                <a:lumMod val="20000"/>
                <a:lumOff val="8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Task 1 and task 2 under group B"/>
        </a:ext>
      </dgm:extLst>
    </dgm:pt>
    <dgm:pt modelId="{2BEFC288-C4D1-45AF-B679-7A41333941DE}" type="parTrans" cxnId="{4D38D698-DC6D-4926-9520-43A255B536D4}">
      <dgm:prSet/>
      <dgm:spPr/>
      <dgm:t>
        <a:bodyPr rtlCol="0"/>
        <a:lstStyle/>
        <a:p>
          <a:pPr rtl="0"/>
          <a:endParaRPr lang="pl-PL" noProof="0" dirty="0"/>
        </a:p>
      </dgm:t>
    </dgm:pt>
    <dgm:pt modelId="{0468DBFC-CB2D-4B3A-AAE7-09352D12344E}" type="sibTrans" cxnId="{4D38D698-DC6D-4926-9520-43A255B536D4}">
      <dgm:prSet/>
      <dgm:spPr/>
      <dgm:t>
        <a:bodyPr rtlCol="0"/>
        <a:lstStyle/>
        <a:p>
          <a:pPr rtl="0"/>
          <a:endParaRPr lang="pl-PL" noProof="0" dirty="0"/>
        </a:p>
      </dgm:t>
    </dgm:pt>
    <dgm:pt modelId="{2936D842-720E-4365-AD39-F6EAEC441633}">
      <dgm:prSet phldrT="[Text]"/>
      <dgm:spPr>
        <a:solidFill>
          <a:schemeClr val="tx1">
            <a:lumMod val="20000"/>
            <a:lumOff val="80000"/>
          </a:schemeClr>
        </a:solidFill>
      </dgm:spPr>
      <dgm:t>
        <a:bodyPr rtlCol="0"/>
        <a:lstStyle/>
        <a:p>
          <a:pPr rtl="0"/>
          <a:r>
            <a:rPr lang="pl-PL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lata</a:t>
          </a:r>
          <a:endParaRPr lang="pl-PL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 title="Group C"/>
        </a:ext>
      </dgm:extLst>
    </dgm:pt>
    <dgm:pt modelId="{13139645-28B0-41D9-8ED9-DA67D736E51B}" type="parTrans" cxnId="{3A8ECB28-E23B-45B6-8C84-8AF5114507DE}">
      <dgm:prSet/>
      <dgm:spPr/>
      <dgm:t>
        <a:bodyPr rtlCol="0"/>
        <a:lstStyle/>
        <a:p>
          <a:pPr rtl="0"/>
          <a:endParaRPr lang="pl-PL" noProof="0" dirty="0"/>
        </a:p>
      </dgm:t>
    </dgm:pt>
    <dgm:pt modelId="{96C19FF6-672B-4588-9D93-2A932D4ACF8D}" type="sibTrans" cxnId="{3A8ECB28-E23B-45B6-8C84-8AF5114507DE}">
      <dgm:prSet/>
      <dgm:spPr/>
      <dgm:t>
        <a:bodyPr rtlCol="0"/>
        <a:lstStyle/>
        <a:p>
          <a:pPr rtl="0"/>
          <a:endParaRPr lang="pl-PL" noProof="0" dirty="0"/>
        </a:p>
      </dgm:t>
    </dgm:pt>
    <dgm:pt modelId="{A05E8D05-15E6-4BEC-B725-D745A48258D3}">
      <dgm:prSet phldrT="[Text]"/>
      <dgm:spPr>
        <a:solidFill>
          <a:schemeClr val="tx1">
            <a:alpha val="90000"/>
          </a:schemeClr>
        </a:solidFill>
      </dgm:spPr>
      <dgm:t>
        <a:bodyPr rtlCol="0"/>
        <a:lstStyle/>
        <a:p>
          <a:pPr rtl="0"/>
          <a:r>
            <a:rPr lang="pl-PL" noProof="0" dirty="0" smtClean="0">
              <a:solidFill>
                <a:schemeClr val="tx1">
                  <a:lumMod val="20000"/>
                  <a:lumOff val="80000"/>
                </a:schemeClr>
              </a:solidFill>
            </a:rPr>
            <a:t>Liceum ogólnokształcące</a:t>
          </a:r>
          <a:endParaRPr lang="pl-PL" noProof="0" dirty="0">
            <a:solidFill>
              <a:schemeClr val="tx1">
                <a:lumMod val="20000"/>
                <a:lumOff val="8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Task 1 and task 2 under group C"/>
        </a:ext>
      </dgm:extLst>
    </dgm:pt>
    <dgm:pt modelId="{29C49A6E-36B2-41D1-83D5-6B58713D5DAF}" type="parTrans" cxnId="{EFE22C42-C667-4B7A-8208-6758BAEC1445}">
      <dgm:prSet/>
      <dgm:spPr/>
      <dgm:t>
        <a:bodyPr rtlCol="0"/>
        <a:lstStyle/>
        <a:p>
          <a:pPr rtl="0"/>
          <a:endParaRPr lang="pl-PL" noProof="0" dirty="0"/>
        </a:p>
      </dgm:t>
    </dgm:pt>
    <dgm:pt modelId="{EA09E308-F440-47C6-8C86-B63BABC170D9}" type="sibTrans" cxnId="{EFE22C42-C667-4B7A-8208-6758BAEC1445}">
      <dgm:prSet/>
      <dgm:spPr/>
      <dgm:t>
        <a:bodyPr rtlCol="0"/>
        <a:lstStyle/>
        <a:p>
          <a:pPr rtl="0"/>
          <a:endParaRPr lang="pl-PL" noProof="0" dirty="0"/>
        </a:p>
      </dgm:t>
    </dgm:pt>
    <dgm:pt modelId="{E80E23AD-ECAE-46D2-92A5-71CA9074EED7}" type="pres">
      <dgm:prSet presAssocID="{3183185A-2A53-4D8C-8F32-C845F2F70C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3DDCCD6-3F31-4095-8E42-5BBFC31B83BE}" type="pres">
      <dgm:prSet presAssocID="{758CBA3A-9936-4C67-965C-A8DD3074879B}" presName="composite" presStyleCnt="0"/>
      <dgm:spPr/>
    </dgm:pt>
    <dgm:pt modelId="{C0AF5CB7-6C4F-49BC-8738-E4DE0AC00B72}" type="pres">
      <dgm:prSet presAssocID="{758CBA3A-9936-4C67-965C-A8DD3074879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09DE89-66C0-478D-8170-8F0BC920F1EB}" type="pres">
      <dgm:prSet presAssocID="{758CBA3A-9936-4C67-965C-A8DD3074879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E78D13-8FB5-4AEC-B5C0-881B683FCF22}" type="pres">
      <dgm:prSet presAssocID="{290E9CBE-1634-47AD-B973-508944073D35}" presName="sp" presStyleCnt="0"/>
      <dgm:spPr/>
    </dgm:pt>
    <dgm:pt modelId="{E529DD28-A6C8-4185-BA28-3A73741EACF4}" type="pres">
      <dgm:prSet presAssocID="{15031D9C-993C-4715-A26F-56D8831933EB}" presName="composite" presStyleCnt="0"/>
      <dgm:spPr/>
    </dgm:pt>
    <dgm:pt modelId="{29EA1718-F619-46D8-B505-CF1DDA71B8BF}" type="pres">
      <dgm:prSet presAssocID="{15031D9C-993C-4715-A26F-56D8831933E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6267EA-EF01-411B-8D37-95F44BBB68D3}" type="pres">
      <dgm:prSet presAssocID="{15031D9C-993C-4715-A26F-56D8831933EB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CED8E1-297A-4834-9FC1-39D8E59A67B1}" type="pres">
      <dgm:prSet presAssocID="{FB1D36D5-798A-40AA-91C3-3F3E5AF1A86F}" presName="sp" presStyleCnt="0"/>
      <dgm:spPr/>
    </dgm:pt>
    <dgm:pt modelId="{95036E43-6C97-4BF5-8CB3-7871077B6900}" type="pres">
      <dgm:prSet presAssocID="{2936D842-720E-4365-AD39-F6EAEC441633}" presName="composite" presStyleCnt="0"/>
      <dgm:spPr/>
    </dgm:pt>
    <dgm:pt modelId="{E7C44091-B50A-4CB0-98F0-E70A01DD36F4}" type="pres">
      <dgm:prSet presAssocID="{2936D842-720E-4365-AD39-F6EAEC44163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EF0610-07B4-40C7-AD99-F2285099C2E4}" type="pres">
      <dgm:prSet presAssocID="{2936D842-720E-4365-AD39-F6EAEC441633}" presName="descendantText" presStyleLbl="alignAcc1" presStyleIdx="2" presStyleCnt="3" custScaleX="994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684350B-06FE-48D5-B3C1-163A56F1155A}" type="presOf" srcId="{07B93839-AE15-473C-B47B-27FA5DBEE4E9}" destId="{C96267EA-EF01-411B-8D37-95F44BBB68D3}" srcOrd="0" destOrd="0" presId="urn:microsoft.com/office/officeart/2005/8/layout/chevron2"/>
    <dgm:cxn modelId="{EFE22C42-C667-4B7A-8208-6758BAEC1445}" srcId="{2936D842-720E-4365-AD39-F6EAEC441633}" destId="{A05E8D05-15E6-4BEC-B725-D745A48258D3}" srcOrd="0" destOrd="0" parTransId="{29C49A6E-36B2-41D1-83D5-6B58713D5DAF}" sibTransId="{EA09E308-F440-47C6-8C86-B63BABC170D9}"/>
    <dgm:cxn modelId="{B3B75767-F5F8-4491-90D5-5742EB2BC878}" type="presOf" srcId="{E90264E4-81CE-47E1-80E3-2624D8E5DFEE}" destId="{0E09DE89-66C0-478D-8170-8F0BC920F1EB}" srcOrd="0" destOrd="0" presId="urn:microsoft.com/office/officeart/2005/8/layout/chevron2"/>
    <dgm:cxn modelId="{F717B596-7122-4C3F-9238-14763508386B}" srcId="{3183185A-2A53-4D8C-8F32-C845F2F70CBF}" destId="{758CBA3A-9936-4C67-965C-A8DD3074879B}" srcOrd="0" destOrd="0" parTransId="{39812E31-9C15-4A6C-B8B9-78CE6FB555B1}" sibTransId="{290E9CBE-1634-47AD-B973-508944073D35}"/>
    <dgm:cxn modelId="{71B43602-5819-468F-A340-DA5A96BA033E}" type="presOf" srcId="{758CBA3A-9936-4C67-965C-A8DD3074879B}" destId="{C0AF5CB7-6C4F-49BC-8738-E4DE0AC00B72}" srcOrd="0" destOrd="0" presId="urn:microsoft.com/office/officeart/2005/8/layout/chevron2"/>
    <dgm:cxn modelId="{4333FB74-FEDF-4697-9A39-612F6D8B9AB6}" type="presOf" srcId="{2936D842-720E-4365-AD39-F6EAEC441633}" destId="{E7C44091-B50A-4CB0-98F0-E70A01DD36F4}" srcOrd="0" destOrd="0" presId="urn:microsoft.com/office/officeart/2005/8/layout/chevron2"/>
    <dgm:cxn modelId="{B16F9628-8397-4FE5-BC4D-5FC1A248AC83}" type="presOf" srcId="{15031D9C-993C-4715-A26F-56D8831933EB}" destId="{29EA1718-F619-46D8-B505-CF1DDA71B8BF}" srcOrd="0" destOrd="0" presId="urn:microsoft.com/office/officeart/2005/8/layout/chevron2"/>
    <dgm:cxn modelId="{CC2F2B2A-04B7-4809-A4A4-4104809974E6}" type="presOf" srcId="{A05E8D05-15E6-4BEC-B725-D745A48258D3}" destId="{68EF0610-07B4-40C7-AD99-F2285099C2E4}" srcOrd="0" destOrd="0" presId="urn:microsoft.com/office/officeart/2005/8/layout/chevron2"/>
    <dgm:cxn modelId="{5F92077A-D266-43D8-B1E4-282FB69A0EF5}" type="presOf" srcId="{3183185A-2A53-4D8C-8F32-C845F2F70CBF}" destId="{E80E23AD-ECAE-46D2-92A5-71CA9074EED7}" srcOrd="0" destOrd="0" presId="urn:microsoft.com/office/officeart/2005/8/layout/chevron2"/>
    <dgm:cxn modelId="{4D38D698-DC6D-4926-9520-43A255B536D4}" srcId="{15031D9C-993C-4715-A26F-56D8831933EB}" destId="{07B93839-AE15-473C-B47B-27FA5DBEE4E9}" srcOrd="0" destOrd="0" parTransId="{2BEFC288-C4D1-45AF-B679-7A41333941DE}" sibTransId="{0468DBFC-CB2D-4B3A-AAE7-09352D12344E}"/>
    <dgm:cxn modelId="{C8C2ADA0-316E-46E3-A4D5-49BD4A9A4B0B}" srcId="{3183185A-2A53-4D8C-8F32-C845F2F70CBF}" destId="{15031D9C-993C-4715-A26F-56D8831933EB}" srcOrd="1" destOrd="0" parTransId="{77530735-8AD3-469C-AEC2-B5B17A08AF65}" sibTransId="{FB1D36D5-798A-40AA-91C3-3F3E5AF1A86F}"/>
    <dgm:cxn modelId="{F3B89C52-602F-49F7-B10E-F3B64BCDF706}" srcId="{758CBA3A-9936-4C67-965C-A8DD3074879B}" destId="{E90264E4-81CE-47E1-80E3-2624D8E5DFEE}" srcOrd="0" destOrd="0" parTransId="{79881485-DDC4-4A70-AA7E-393B9FD5747B}" sibTransId="{F41EE2E3-AB57-4E33-8FAD-2DCFFB467FDC}"/>
    <dgm:cxn modelId="{3A8ECB28-E23B-45B6-8C84-8AF5114507DE}" srcId="{3183185A-2A53-4D8C-8F32-C845F2F70CBF}" destId="{2936D842-720E-4365-AD39-F6EAEC441633}" srcOrd="2" destOrd="0" parTransId="{13139645-28B0-41D9-8ED9-DA67D736E51B}" sibTransId="{96C19FF6-672B-4588-9D93-2A932D4ACF8D}"/>
    <dgm:cxn modelId="{135E7873-A46E-4154-8EE3-52AAA60564FD}" type="presParOf" srcId="{E80E23AD-ECAE-46D2-92A5-71CA9074EED7}" destId="{63DDCCD6-3F31-4095-8E42-5BBFC31B83BE}" srcOrd="0" destOrd="0" presId="urn:microsoft.com/office/officeart/2005/8/layout/chevron2"/>
    <dgm:cxn modelId="{A9FAD751-EA16-40A5-97AE-3F69AE5C1837}" type="presParOf" srcId="{63DDCCD6-3F31-4095-8E42-5BBFC31B83BE}" destId="{C0AF5CB7-6C4F-49BC-8738-E4DE0AC00B72}" srcOrd="0" destOrd="0" presId="urn:microsoft.com/office/officeart/2005/8/layout/chevron2"/>
    <dgm:cxn modelId="{D4F1CFD9-FAA1-4448-ABAA-E3FEFCB6CAF1}" type="presParOf" srcId="{63DDCCD6-3F31-4095-8E42-5BBFC31B83BE}" destId="{0E09DE89-66C0-478D-8170-8F0BC920F1EB}" srcOrd="1" destOrd="0" presId="urn:microsoft.com/office/officeart/2005/8/layout/chevron2"/>
    <dgm:cxn modelId="{2E2E534E-4D39-4D42-98E3-8E839879F75B}" type="presParOf" srcId="{E80E23AD-ECAE-46D2-92A5-71CA9074EED7}" destId="{52E78D13-8FB5-4AEC-B5C0-881B683FCF22}" srcOrd="1" destOrd="0" presId="urn:microsoft.com/office/officeart/2005/8/layout/chevron2"/>
    <dgm:cxn modelId="{E68FD358-61E9-4B14-947B-E013AD32E758}" type="presParOf" srcId="{E80E23AD-ECAE-46D2-92A5-71CA9074EED7}" destId="{E529DD28-A6C8-4185-BA28-3A73741EACF4}" srcOrd="2" destOrd="0" presId="urn:microsoft.com/office/officeart/2005/8/layout/chevron2"/>
    <dgm:cxn modelId="{ADDEDC8D-E08F-431C-8144-0F1630B4A0CB}" type="presParOf" srcId="{E529DD28-A6C8-4185-BA28-3A73741EACF4}" destId="{29EA1718-F619-46D8-B505-CF1DDA71B8BF}" srcOrd="0" destOrd="0" presId="urn:microsoft.com/office/officeart/2005/8/layout/chevron2"/>
    <dgm:cxn modelId="{D8DF5C2A-E654-4638-8D6A-DD69C6F02065}" type="presParOf" srcId="{E529DD28-A6C8-4185-BA28-3A73741EACF4}" destId="{C96267EA-EF01-411B-8D37-95F44BBB68D3}" srcOrd="1" destOrd="0" presId="urn:microsoft.com/office/officeart/2005/8/layout/chevron2"/>
    <dgm:cxn modelId="{8CA69AEF-3F6A-4CF3-AA93-E24960786D06}" type="presParOf" srcId="{E80E23AD-ECAE-46D2-92A5-71CA9074EED7}" destId="{4CCED8E1-297A-4834-9FC1-39D8E59A67B1}" srcOrd="3" destOrd="0" presId="urn:microsoft.com/office/officeart/2005/8/layout/chevron2"/>
    <dgm:cxn modelId="{23553970-4502-4F21-A038-1A6EF7082C03}" type="presParOf" srcId="{E80E23AD-ECAE-46D2-92A5-71CA9074EED7}" destId="{95036E43-6C97-4BF5-8CB3-7871077B6900}" srcOrd="4" destOrd="0" presId="urn:microsoft.com/office/officeart/2005/8/layout/chevron2"/>
    <dgm:cxn modelId="{2BCE6584-740F-4DE0-9BB4-2B4E6DC85A9E}" type="presParOf" srcId="{95036E43-6C97-4BF5-8CB3-7871077B6900}" destId="{E7C44091-B50A-4CB0-98F0-E70A01DD36F4}" srcOrd="0" destOrd="0" presId="urn:microsoft.com/office/officeart/2005/8/layout/chevron2"/>
    <dgm:cxn modelId="{EEBB7F6E-84DC-4C03-95AA-EA05A012B25A}" type="presParOf" srcId="{95036E43-6C97-4BF5-8CB3-7871077B6900}" destId="{68EF0610-07B4-40C7-AD99-F2285099C2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3AA60-79E9-4542-A56F-11A4419D233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D25A677-CB55-4E67-A1C1-077B1BB8778C}">
      <dgm:prSet phldrT="[Tekst]"/>
      <dgm:spPr/>
      <dgm:t>
        <a:bodyPr/>
        <a:lstStyle/>
        <a:p>
          <a:r>
            <a:rPr lang="pl-PL" dirty="0" smtClean="0"/>
            <a:t>matematyczno-fizyczny </a:t>
          </a:r>
          <a:br>
            <a:rPr lang="pl-PL" dirty="0" smtClean="0"/>
          </a:br>
          <a:r>
            <a:rPr lang="pl-PL" dirty="0" smtClean="0"/>
            <a:t>(15 osób)</a:t>
          </a:r>
          <a:endParaRPr lang="pl-PL" dirty="0"/>
        </a:p>
      </dgm:t>
    </dgm:pt>
    <dgm:pt modelId="{2DCA82B2-4E94-4E9D-B26B-33466DD036ED}" type="parTrans" cxnId="{D615200B-86A7-47CC-B275-CD423F8C165A}">
      <dgm:prSet/>
      <dgm:spPr/>
      <dgm:t>
        <a:bodyPr/>
        <a:lstStyle/>
        <a:p>
          <a:endParaRPr lang="pl-PL"/>
        </a:p>
      </dgm:t>
    </dgm:pt>
    <dgm:pt modelId="{AE87FAE4-FF54-4B32-96BC-D3169F671965}" type="sibTrans" cxnId="{D615200B-86A7-47CC-B275-CD423F8C165A}">
      <dgm:prSet/>
      <dgm:spPr/>
      <dgm:t>
        <a:bodyPr/>
        <a:lstStyle/>
        <a:p>
          <a:endParaRPr lang="pl-PL"/>
        </a:p>
      </dgm:t>
    </dgm:pt>
    <dgm:pt modelId="{C0DAE6A2-BE05-405C-9AA8-EA8F1B855562}">
      <dgm:prSet phldrT="[Tekst]"/>
      <dgm:spPr/>
      <dgm:t>
        <a:bodyPr/>
        <a:lstStyle/>
        <a:p>
          <a:r>
            <a:rPr lang="pl-PL" dirty="0" smtClean="0"/>
            <a:t>biologiczno-chemiczny </a:t>
          </a:r>
          <a:br>
            <a:rPr lang="pl-PL" dirty="0" smtClean="0"/>
          </a:br>
          <a:r>
            <a:rPr lang="pl-PL" dirty="0" smtClean="0"/>
            <a:t>(15 osób)</a:t>
          </a:r>
          <a:endParaRPr lang="pl-PL" dirty="0"/>
        </a:p>
      </dgm:t>
    </dgm:pt>
    <dgm:pt modelId="{6E2D9705-0820-424B-A972-9878C35B6108}" type="parTrans" cxnId="{371FB2AA-6506-45C8-BE60-E6CE2C58FAE2}">
      <dgm:prSet/>
      <dgm:spPr/>
      <dgm:t>
        <a:bodyPr/>
        <a:lstStyle/>
        <a:p>
          <a:endParaRPr lang="pl-PL"/>
        </a:p>
      </dgm:t>
    </dgm:pt>
    <dgm:pt modelId="{0259A031-CD98-4827-B0CF-4368B979298B}" type="sibTrans" cxnId="{371FB2AA-6506-45C8-BE60-E6CE2C58FAE2}">
      <dgm:prSet/>
      <dgm:spPr/>
      <dgm:t>
        <a:bodyPr/>
        <a:lstStyle/>
        <a:p>
          <a:endParaRPr lang="pl-PL"/>
        </a:p>
      </dgm:t>
    </dgm:pt>
    <dgm:pt modelId="{961A6238-E19B-4E5E-893A-4FCA4F033751}" type="pres">
      <dgm:prSet presAssocID="{0AD3AA60-79E9-4542-A56F-11A4419D23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CD320A6-57E4-4638-B6F2-28D4F671BF4D}" type="pres">
      <dgm:prSet presAssocID="{CD25A677-CB55-4E67-A1C1-077B1BB8778C}" presName="parentLin" presStyleCnt="0"/>
      <dgm:spPr/>
    </dgm:pt>
    <dgm:pt modelId="{F95DF172-17A4-459E-8D75-5E162F1AAE5D}" type="pres">
      <dgm:prSet presAssocID="{CD25A677-CB55-4E67-A1C1-077B1BB8778C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642F80AD-C573-4194-B626-DC1E56843052}" type="pres">
      <dgm:prSet presAssocID="{CD25A677-CB55-4E67-A1C1-077B1BB8778C}" presName="parentText" presStyleLbl="node1" presStyleIdx="0" presStyleCnt="2" custScaleX="11859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814760-4A20-430C-B55C-3CB220458BD6}" type="pres">
      <dgm:prSet presAssocID="{CD25A677-CB55-4E67-A1C1-077B1BB8778C}" presName="negativeSpace" presStyleCnt="0"/>
      <dgm:spPr/>
    </dgm:pt>
    <dgm:pt modelId="{74917F93-D6F6-4B58-9DC6-70DFD6D92B93}" type="pres">
      <dgm:prSet presAssocID="{CD25A677-CB55-4E67-A1C1-077B1BB8778C}" presName="childText" presStyleLbl="conFgAcc1" presStyleIdx="0" presStyleCnt="2">
        <dgm:presLayoutVars>
          <dgm:bulletEnabled val="1"/>
        </dgm:presLayoutVars>
      </dgm:prSet>
      <dgm:spPr/>
    </dgm:pt>
    <dgm:pt modelId="{02BBB8F1-3810-46A4-A4CC-8B5AA95A73E6}" type="pres">
      <dgm:prSet presAssocID="{AE87FAE4-FF54-4B32-96BC-D3169F671965}" presName="spaceBetweenRectangles" presStyleCnt="0"/>
      <dgm:spPr/>
    </dgm:pt>
    <dgm:pt modelId="{BB9B95A1-ACC5-4A7D-A0A1-9ECFDE71D86C}" type="pres">
      <dgm:prSet presAssocID="{C0DAE6A2-BE05-405C-9AA8-EA8F1B855562}" presName="parentLin" presStyleCnt="0"/>
      <dgm:spPr/>
    </dgm:pt>
    <dgm:pt modelId="{BB8834D6-C599-4CCB-9915-EBC721F245AF}" type="pres">
      <dgm:prSet presAssocID="{C0DAE6A2-BE05-405C-9AA8-EA8F1B855562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066BB413-FA91-44BF-A3CE-658789F427AA}" type="pres">
      <dgm:prSet presAssocID="{C0DAE6A2-BE05-405C-9AA8-EA8F1B855562}" presName="parentText" presStyleLbl="node1" presStyleIdx="1" presStyleCnt="2" custScaleX="12041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01ADE2-2EA0-4087-B7E6-DEBDC5D7B550}" type="pres">
      <dgm:prSet presAssocID="{C0DAE6A2-BE05-405C-9AA8-EA8F1B855562}" presName="negativeSpace" presStyleCnt="0"/>
      <dgm:spPr/>
    </dgm:pt>
    <dgm:pt modelId="{C7DA88FD-82C9-465A-955C-36FDD61210E0}" type="pres">
      <dgm:prSet presAssocID="{C0DAE6A2-BE05-405C-9AA8-EA8F1B855562}" presName="childText" presStyleLbl="conFgAcc1" presStyleIdx="1" presStyleCnt="2" custLinFactY="193069" custLinFactNeighborX="-827" custLinFactNeighborY="200000">
        <dgm:presLayoutVars>
          <dgm:bulletEnabled val="1"/>
        </dgm:presLayoutVars>
      </dgm:prSet>
      <dgm:spPr/>
    </dgm:pt>
  </dgm:ptLst>
  <dgm:cxnLst>
    <dgm:cxn modelId="{D615200B-86A7-47CC-B275-CD423F8C165A}" srcId="{0AD3AA60-79E9-4542-A56F-11A4419D2330}" destId="{CD25A677-CB55-4E67-A1C1-077B1BB8778C}" srcOrd="0" destOrd="0" parTransId="{2DCA82B2-4E94-4E9D-B26B-33466DD036ED}" sibTransId="{AE87FAE4-FF54-4B32-96BC-D3169F671965}"/>
    <dgm:cxn modelId="{D5106AFC-5D32-41C4-AA0B-EB811916677A}" type="presOf" srcId="{CD25A677-CB55-4E67-A1C1-077B1BB8778C}" destId="{F95DF172-17A4-459E-8D75-5E162F1AAE5D}" srcOrd="0" destOrd="0" presId="urn:microsoft.com/office/officeart/2005/8/layout/list1"/>
    <dgm:cxn modelId="{E2428FC2-0CAA-4F88-BE2B-59C905BABD81}" type="presOf" srcId="{C0DAE6A2-BE05-405C-9AA8-EA8F1B855562}" destId="{066BB413-FA91-44BF-A3CE-658789F427AA}" srcOrd="1" destOrd="0" presId="urn:microsoft.com/office/officeart/2005/8/layout/list1"/>
    <dgm:cxn modelId="{CC21A4DA-8DC1-4EF3-802A-189986442610}" type="presOf" srcId="{0AD3AA60-79E9-4542-A56F-11A4419D2330}" destId="{961A6238-E19B-4E5E-893A-4FCA4F033751}" srcOrd="0" destOrd="0" presId="urn:microsoft.com/office/officeart/2005/8/layout/list1"/>
    <dgm:cxn modelId="{371FB2AA-6506-45C8-BE60-E6CE2C58FAE2}" srcId="{0AD3AA60-79E9-4542-A56F-11A4419D2330}" destId="{C0DAE6A2-BE05-405C-9AA8-EA8F1B855562}" srcOrd="1" destOrd="0" parTransId="{6E2D9705-0820-424B-A972-9878C35B6108}" sibTransId="{0259A031-CD98-4827-B0CF-4368B979298B}"/>
    <dgm:cxn modelId="{4C4DC733-53B7-4531-BF53-FFA69B352EE7}" type="presOf" srcId="{CD25A677-CB55-4E67-A1C1-077B1BB8778C}" destId="{642F80AD-C573-4194-B626-DC1E56843052}" srcOrd="1" destOrd="0" presId="urn:microsoft.com/office/officeart/2005/8/layout/list1"/>
    <dgm:cxn modelId="{4C28FE2A-5807-4E41-BB2E-B1AF9A6E4D06}" type="presOf" srcId="{C0DAE6A2-BE05-405C-9AA8-EA8F1B855562}" destId="{BB8834D6-C599-4CCB-9915-EBC721F245AF}" srcOrd="0" destOrd="0" presId="urn:microsoft.com/office/officeart/2005/8/layout/list1"/>
    <dgm:cxn modelId="{52320812-9D5A-4D7C-841C-71F1652100F6}" type="presParOf" srcId="{961A6238-E19B-4E5E-893A-4FCA4F033751}" destId="{ECD320A6-57E4-4638-B6F2-28D4F671BF4D}" srcOrd="0" destOrd="0" presId="urn:microsoft.com/office/officeart/2005/8/layout/list1"/>
    <dgm:cxn modelId="{14C019E4-E640-4C5E-AB62-606AB066613C}" type="presParOf" srcId="{ECD320A6-57E4-4638-B6F2-28D4F671BF4D}" destId="{F95DF172-17A4-459E-8D75-5E162F1AAE5D}" srcOrd="0" destOrd="0" presId="urn:microsoft.com/office/officeart/2005/8/layout/list1"/>
    <dgm:cxn modelId="{8D8A7787-F411-4E78-9F07-7FEA83AF3F1C}" type="presParOf" srcId="{ECD320A6-57E4-4638-B6F2-28D4F671BF4D}" destId="{642F80AD-C573-4194-B626-DC1E56843052}" srcOrd="1" destOrd="0" presId="urn:microsoft.com/office/officeart/2005/8/layout/list1"/>
    <dgm:cxn modelId="{4C8AA323-B1EC-4D65-AF52-F303B69567E6}" type="presParOf" srcId="{961A6238-E19B-4E5E-893A-4FCA4F033751}" destId="{6E814760-4A20-430C-B55C-3CB220458BD6}" srcOrd="1" destOrd="0" presId="urn:microsoft.com/office/officeart/2005/8/layout/list1"/>
    <dgm:cxn modelId="{9520B518-F4DF-435D-B8DD-60859E7DDCD9}" type="presParOf" srcId="{961A6238-E19B-4E5E-893A-4FCA4F033751}" destId="{74917F93-D6F6-4B58-9DC6-70DFD6D92B93}" srcOrd="2" destOrd="0" presId="urn:microsoft.com/office/officeart/2005/8/layout/list1"/>
    <dgm:cxn modelId="{EF8E7572-DA42-4945-A0F8-79626358473D}" type="presParOf" srcId="{961A6238-E19B-4E5E-893A-4FCA4F033751}" destId="{02BBB8F1-3810-46A4-A4CC-8B5AA95A73E6}" srcOrd="3" destOrd="0" presId="urn:microsoft.com/office/officeart/2005/8/layout/list1"/>
    <dgm:cxn modelId="{3F43F71B-CBB4-431E-A6B8-B54B5206EB80}" type="presParOf" srcId="{961A6238-E19B-4E5E-893A-4FCA4F033751}" destId="{BB9B95A1-ACC5-4A7D-A0A1-9ECFDE71D86C}" srcOrd="4" destOrd="0" presId="urn:microsoft.com/office/officeart/2005/8/layout/list1"/>
    <dgm:cxn modelId="{62D651AA-167F-4AF8-B8FF-412B26145B96}" type="presParOf" srcId="{BB9B95A1-ACC5-4A7D-A0A1-9ECFDE71D86C}" destId="{BB8834D6-C599-4CCB-9915-EBC721F245AF}" srcOrd="0" destOrd="0" presId="urn:microsoft.com/office/officeart/2005/8/layout/list1"/>
    <dgm:cxn modelId="{43FACD5D-2873-4E7E-81F1-D2D50A57B3D3}" type="presParOf" srcId="{BB9B95A1-ACC5-4A7D-A0A1-9ECFDE71D86C}" destId="{066BB413-FA91-44BF-A3CE-658789F427AA}" srcOrd="1" destOrd="0" presId="urn:microsoft.com/office/officeart/2005/8/layout/list1"/>
    <dgm:cxn modelId="{DA756987-3A48-4680-B65D-7849A7D4210A}" type="presParOf" srcId="{961A6238-E19B-4E5E-893A-4FCA4F033751}" destId="{4A01ADE2-2EA0-4087-B7E6-DEBDC5D7B550}" srcOrd="5" destOrd="0" presId="urn:microsoft.com/office/officeart/2005/8/layout/list1"/>
    <dgm:cxn modelId="{BD9F2CC0-CF6E-4E6F-8AC2-DAEB4CEA2A9C}" type="presParOf" srcId="{961A6238-E19B-4E5E-893A-4FCA4F033751}" destId="{C7DA88FD-82C9-465A-955C-36FDD61210E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D3AA60-79E9-4542-A56F-11A4419D233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D25A677-CB55-4E67-A1C1-077B1BB8778C}">
      <dgm:prSet phldrT="[Tekst]"/>
      <dgm:spPr/>
      <dgm:t>
        <a:bodyPr/>
        <a:lstStyle/>
        <a:p>
          <a:r>
            <a:rPr lang="pl-PL" dirty="0" smtClean="0"/>
            <a:t>biologiczno-polonistyczny (15 osób)</a:t>
          </a:r>
          <a:endParaRPr lang="pl-PL" dirty="0"/>
        </a:p>
      </dgm:t>
    </dgm:pt>
    <dgm:pt modelId="{2DCA82B2-4E94-4E9D-B26B-33466DD036ED}" type="parTrans" cxnId="{D615200B-86A7-47CC-B275-CD423F8C165A}">
      <dgm:prSet/>
      <dgm:spPr/>
      <dgm:t>
        <a:bodyPr/>
        <a:lstStyle/>
        <a:p>
          <a:endParaRPr lang="pl-PL"/>
        </a:p>
      </dgm:t>
    </dgm:pt>
    <dgm:pt modelId="{AE87FAE4-FF54-4B32-96BC-D3169F671965}" type="sibTrans" cxnId="{D615200B-86A7-47CC-B275-CD423F8C165A}">
      <dgm:prSet/>
      <dgm:spPr/>
      <dgm:t>
        <a:bodyPr/>
        <a:lstStyle/>
        <a:p>
          <a:endParaRPr lang="pl-PL"/>
        </a:p>
      </dgm:t>
    </dgm:pt>
    <dgm:pt modelId="{961A6238-E19B-4E5E-893A-4FCA4F033751}" type="pres">
      <dgm:prSet presAssocID="{0AD3AA60-79E9-4542-A56F-11A4419D23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CD320A6-57E4-4638-B6F2-28D4F671BF4D}" type="pres">
      <dgm:prSet presAssocID="{CD25A677-CB55-4E67-A1C1-077B1BB8778C}" presName="parentLin" presStyleCnt="0"/>
      <dgm:spPr/>
    </dgm:pt>
    <dgm:pt modelId="{F95DF172-17A4-459E-8D75-5E162F1AAE5D}" type="pres">
      <dgm:prSet presAssocID="{CD25A677-CB55-4E67-A1C1-077B1BB8778C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642F80AD-C573-4194-B626-DC1E56843052}" type="pres">
      <dgm:prSet presAssocID="{CD25A677-CB55-4E67-A1C1-077B1BB8778C}" presName="parentText" presStyleLbl="node1" presStyleIdx="0" presStyleCnt="1" custScaleX="12126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814760-4A20-430C-B55C-3CB220458BD6}" type="pres">
      <dgm:prSet presAssocID="{CD25A677-CB55-4E67-A1C1-077B1BB8778C}" presName="negativeSpace" presStyleCnt="0"/>
      <dgm:spPr/>
    </dgm:pt>
    <dgm:pt modelId="{74917F93-D6F6-4B58-9DC6-70DFD6D92B93}" type="pres">
      <dgm:prSet presAssocID="{CD25A677-CB55-4E67-A1C1-077B1BB8778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615200B-86A7-47CC-B275-CD423F8C165A}" srcId="{0AD3AA60-79E9-4542-A56F-11A4419D2330}" destId="{CD25A677-CB55-4E67-A1C1-077B1BB8778C}" srcOrd="0" destOrd="0" parTransId="{2DCA82B2-4E94-4E9D-B26B-33466DD036ED}" sibTransId="{AE87FAE4-FF54-4B32-96BC-D3169F671965}"/>
    <dgm:cxn modelId="{CC21A4DA-8DC1-4EF3-802A-189986442610}" type="presOf" srcId="{0AD3AA60-79E9-4542-A56F-11A4419D2330}" destId="{961A6238-E19B-4E5E-893A-4FCA4F033751}" srcOrd="0" destOrd="0" presId="urn:microsoft.com/office/officeart/2005/8/layout/list1"/>
    <dgm:cxn modelId="{D5106AFC-5D32-41C4-AA0B-EB811916677A}" type="presOf" srcId="{CD25A677-CB55-4E67-A1C1-077B1BB8778C}" destId="{F95DF172-17A4-459E-8D75-5E162F1AAE5D}" srcOrd="0" destOrd="0" presId="urn:microsoft.com/office/officeart/2005/8/layout/list1"/>
    <dgm:cxn modelId="{4C4DC733-53B7-4531-BF53-FFA69B352EE7}" type="presOf" srcId="{CD25A677-CB55-4E67-A1C1-077B1BB8778C}" destId="{642F80AD-C573-4194-B626-DC1E56843052}" srcOrd="1" destOrd="0" presId="urn:microsoft.com/office/officeart/2005/8/layout/list1"/>
    <dgm:cxn modelId="{52320812-9D5A-4D7C-841C-71F1652100F6}" type="presParOf" srcId="{961A6238-E19B-4E5E-893A-4FCA4F033751}" destId="{ECD320A6-57E4-4638-B6F2-28D4F671BF4D}" srcOrd="0" destOrd="0" presId="urn:microsoft.com/office/officeart/2005/8/layout/list1"/>
    <dgm:cxn modelId="{14C019E4-E640-4C5E-AB62-606AB066613C}" type="presParOf" srcId="{ECD320A6-57E4-4638-B6F2-28D4F671BF4D}" destId="{F95DF172-17A4-459E-8D75-5E162F1AAE5D}" srcOrd="0" destOrd="0" presId="urn:microsoft.com/office/officeart/2005/8/layout/list1"/>
    <dgm:cxn modelId="{8D8A7787-F411-4E78-9F07-7FEA83AF3F1C}" type="presParOf" srcId="{ECD320A6-57E4-4638-B6F2-28D4F671BF4D}" destId="{642F80AD-C573-4194-B626-DC1E56843052}" srcOrd="1" destOrd="0" presId="urn:microsoft.com/office/officeart/2005/8/layout/list1"/>
    <dgm:cxn modelId="{4C8AA323-B1EC-4D65-AF52-F303B69567E6}" type="presParOf" srcId="{961A6238-E19B-4E5E-893A-4FCA4F033751}" destId="{6E814760-4A20-430C-B55C-3CB220458BD6}" srcOrd="1" destOrd="0" presId="urn:microsoft.com/office/officeart/2005/8/layout/list1"/>
    <dgm:cxn modelId="{9520B518-F4DF-435D-B8DD-60859E7DDCD9}" type="presParOf" srcId="{961A6238-E19B-4E5E-893A-4FCA4F033751}" destId="{74917F93-D6F6-4B58-9DC6-70DFD6D92B9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D3AA60-79E9-4542-A56F-11A4419D233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D25A677-CB55-4E67-A1C1-077B1BB8778C}">
      <dgm:prSet phldrT="[Tekst]"/>
      <dgm:spPr/>
      <dgm:t>
        <a:bodyPr/>
        <a:lstStyle/>
        <a:p>
          <a:r>
            <a:rPr lang="pl-PL" dirty="0" smtClean="0"/>
            <a:t>matematyczno-geograficzny (15 osób)</a:t>
          </a:r>
          <a:endParaRPr lang="pl-PL" dirty="0"/>
        </a:p>
      </dgm:t>
    </dgm:pt>
    <dgm:pt modelId="{2DCA82B2-4E94-4E9D-B26B-33466DD036ED}" type="parTrans" cxnId="{D615200B-86A7-47CC-B275-CD423F8C165A}">
      <dgm:prSet/>
      <dgm:spPr/>
      <dgm:t>
        <a:bodyPr/>
        <a:lstStyle/>
        <a:p>
          <a:endParaRPr lang="pl-PL"/>
        </a:p>
      </dgm:t>
    </dgm:pt>
    <dgm:pt modelId="{AE87FAE4-FF54-4B32-96BC-D3169F671965}" type="sibTrans" cxnId="{D615200B-86A7-47CC-B275-CD423F8C165A}">
      <dgm:prSet/>
      <dgm:spPr/>
      <dgm:t>
        <a:bodyPr/>
        <a:lstStyle/>
        <a:p>
          <a:endParaRPr lang="pl-PL"/>
        </a:p>
      </dgm:t>
    </dgm:pt>
    <dgm:pt modelId="{961A6238-E19B-4E5E-893A-4FCA4F033751}" type="pres">
      <dgm:prSet presAssocID="{0AD3AA60-79E9-4542-A56F-11A4419D23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CD320A6-57E4-4638-B6F2-28D4F671BF4D}" type="pres">
      <dgm:prSet presAssocID="{CD25A677-CB55-4E67-A1C1-077B1BB8778C}" presName="parentLin" presStyleCnt="0"/>
      <dgm:spPr/>
    </dgm:pt>
    <dgm:pt modelId="{F95DF172-17A4-459E-8D75-5E162F1AAE5D}" type="pres">
      <dgm:prSet presAssocID="{CD25A677-CB55-4E67-A1C1-077B1BB8778C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642F80AD-C573-4194-B626-DC1E56843052}" type="pres">
      <dgm:prSet presAssocID="{CD25A677-CB55-4E67-A1C1-077B1BB8778C}" presName="parentText" presStyleLbl="node1" presStyleIdx="0" presStyleCnt="1" custScaleX="11944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814760-4A20-430C-B55C-3CB220458BD6}" type="pres">
      <dgm:prSet presAssocID="{CD25A677-CB55-4E67-A1C1-077B1BB8778C}" presName="negativeSpace" presStyleCnt="0"/>
      <dgm:spPr/>
    </dgm:pt>
    <dgm:pt modelId="{74917F93-D6F6-4B58-9DC6-70DFD6D92B93}" type="pres">
      <dgm:prSet presAssocID="{CD25A677-CB55-4E67-A1C1-077B1BB8778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615200B-86A7-47CC-B275-CD423F8C165A}" srcId="{0AD3AA60-79E9-4542-A56F-11A4419D2330}" destId="{CD25A677-CB55-4E67-A1C1-077B1BB8778C}" srcOrd="0" destOrd="0" parTransId="{2DCA82B2-4E94-4E9D-B26B-33466DD036ED}" sibTransId="{AE87FAE4-FF54-4B32-96BC-D3169F671965}"/>
    <dgm:cxn modelId="{CC21A4DA-8DC1-4EF3-802A-189986442610}" type="presOf" srcId="{0AD3AA60-79E9-4542-A56F-11A4419D2330}" destId="{961A6238-E19B-4E5E-893A-4FCA4F033751}" srcOrd="0" destOrd="0" presId="urn:microsoft.com/office/officeart/2005/8/layout/list1"/>
    <dgm:cxn modelId="{D5106AFC-5D32-41C4-AA0B-EB811916677A}" type="presOf" srcId="{CD25A677-CB55-4E67-A1C1-077B1BB8778C}" destId="{F95DF172-17A4-459E-8D75-5E162F1AAE5D}" srcOrd="0" destOrd="0" presId="urn:microsoft.com/office/officeart/2005/8/layout/list1"/>
    <dgm:cxn modelId="{4C4DC733-53B7-4531-BF53-FFA69B352EE7}" type="presOf" srcId="{CD25A677-CB55-4E67-A1C1-077B1BB8778C}" destId="{642F80AD-C573-4194-B626-DC1E56843052}" srcOrd="1" destOrd="0" presId="urn:microsoft.com/office/officeart/2005/8/layout/list1"/>
    <dgm:cxn modelId="{52320812-9D5A-4D7C-841C-71F1652100F6}" type="presParOf" srcId="{961A6238-E19B-4E5E-893A-4FCA4F033751}" destId="{ECD320A6-57E4-4638-B6F2-28D4F671BF4D}" srcOrd="0" destOrd="0" presId="urn:microsoft.com/office/officeart/2005/8/layout/list1"/>
    <dgm:cxn modelId="{14C019E4-E640-4C5E-AB62-606AB066613C}" type="presParOf" srcId="{ECD320A6-57E4-4638-B6F2-28D4F671BF4D}" destId="{F95DF172-17A4-459E-8D75-5E162F1AAE5D}" srcOrd="0" destOrd="0" presId="urn:microsoft.com/office/officeart/2005/8/layout/list1"/>
    <dgm:cxn modelId="{8D8A7787-F411-4E78-9F07-7FEA83AF3F1C}" type="presParOf" srcId="{ECD320A6-57E4-4638-B6F2-28D4F671BF4D}" destId="{642F80AD-C573-4194-B626-DC1E56843052}" srcOrd="1" destOrd="0" presId="urn:microsoft.com/office/officeart/2005/8/layout/list1"/>
    <dgm:cxn modelId="{4C8AA323-B1EC-4D65-AF52-F303B69567E6}" type="presParOf" srcId="{961A6238-E19B-4E5E-893A-4FCA4F033751}" destId="{6E814760-4A20-430C-B55C-3CB220458BD6}" srcOrd="1" destOrd="0" presId="urn:microsoft.com/office/officeart/2005/8/layout/list1"/>
    <dgm:cxn modelId="{9520B518-F4DF-435D-B8DD-60859E7DDCD9}" type="presParOf" srcId="{961A6238-E19B-4E5E-893A-4FCA4F033751}" destId="{74917F93-D6F6-4B58-9DC6-70DFD6D92B9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83185A-2A53-4D8C-8F32-C845F2F70CBF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 rtlCol="0"/>
        <a:lstStyle/>
        <a:p>
          <a:pPr rtl="0"/>
          <a:endParaRPr lang="en-US"/>
        </a:p>
      </dgm:t>
    </dgm:pt>
    <dgm:pt modelId="{758CBA3A-9936-4C67-965C-A8DD3074879B}">
      <dgm:prSet phldrT="[Text]"/>
      <dgm:spPr>
        <a:solidFill>
          <a:schemeClr val="tx1">
            <a:lumMod val="20000"/>
            <a:lumOff val="80000"/>
          </a:schemeClr>
        </a:solidFill>
      </dgm:spPr>
      <dgm:t>
        <a:bodyPr rtlCol="0"/>
        <a:lstStyle/>
        <a:p>
          <a:pPr rtl="0"/>
          <a:r>
            <a:rPr lang="pl-PL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pl-PL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39812E31-9C15-4A6C-B8B9-78CE6FB555B1}" type="parTrans" cxnId="{F717B596-7122-4C3F-9238-14763508386B}">
      <dgm:prSet/>
      <dgm:spPr/>
      <dgm:t>
        <a:bodyPr rtlCol="0"/>
        <a:lstStyle/>
        <a:p>
          <a:pPr rtl="0"/>
          <a:endParaRPr lang="pl-PL" noProof="0" dirty="0"/>
        </a:p>
      </dgm:t>
    </dgm:pt>
    <dgm:pt modelId="{290E9CBE-1634-47AD-B973-508944073D35}" type="sibTrans" cxnId="{F717B596-7122-4C3F-9238-14763508386B}">
      <dgm:prSet/>
      <dgm:spPr/>
      <dgm:t>
        <a:bodyPr rtlCol="0"/>
        <a:lstStyle/>
        <a:p>
          <a:pPr rtl="0"/>
          <a:endParaRPr lang="pl-PL" noProof="0" dirty="0"/>
        </a:p>
      </dgm:t>
    </dgm:pt>
    <dgm:pt modelId="{E90264E4-81CE-47E1-80E3-2624D8E5DFEE}">
      <dgm:prSet phldrT="[Text]"/>
      <dgm:spPr>
        <a:solidFill>
          <a:schemeClr val="tx1">
            <a:alpha val="90000"/>
          </a:schemeClr>
        </a:solidFill>
      </dgm:spPr>
      <dgm:t>
        <a:bodyPr rtlCol="0"/>
        <a:lstStyle/>
        <a:p>
          <a:pPr rtl="0"/>
          <a:r>
            <a:rPr lang="pl-PL" noProof="0" dirty="0" smtClean="0">
              <a:solidFill>
                <a:schemeClr val="tx1">
                  <a:lumMod val="20000"/>
                  <a:lumOff val="80000"/>
                </a:schemeClr>
              </a:solidFill>
            </a:rPr>
            <a:t>Procesy edukacyjne</a:t>
          </a:r>
          <a:endParaRPr lang="pl-PL" noProof="0" dirty="0">
            <a:solidFill>
              <a:schemeClr val="tx1">
                <a:lumMod val="20000"/>
                <a:lumOff val="8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Task 1 and task 2 under group A"/>
        </a:ext>
      </dgm:extLst>
    </dgm:pt>
    <dgm:pt modelId="{79881485-DDC4-4A70-AA7E-393B9FD5747B}" type="parTrans" cxnId="{F3B89C52-602F-49F7-B10E-F3B64BCDF706}">
      <dgm:prSet/>
      <dgm:spPr/>
      <dgm:t>
        <a:bodyPr rtlCol="0"/>
        <a:lstStyle/>
        <a:p>
          <a:pPr rtl="0"/>
          <a:endParaRPr lang="pl-PL" noProof="0" dirty="0"/>
        </a:p>
      </dgm:t>
    </dgm:pt>
    <dgm:pt modelId="{F41EE2E3-AB57-4E33-8FAD-2DCFFB467FDC}" type="sibTrans" cxnId="{F3B89C52-602F-49F7-B10E-F3B64BCDF706}">
      <dgm:prSet/>
      <dgm:spPr/>
      <dgm:t>
        <a:bodyPr rtlCol="0"/>
        <a:lstStyle/>
        <a:p>
          <a:pPr rtl="0"/>
          <a:endParaRPr lang="pl-PL" noProof="0" dirty="0"/>
        </a:p>
      </dgm:t>
    </dgm:pt>
    <dgm:pt modelId="{15031D9C-993C-4715-A26F-56D8831933EB}">
      <dgm:prSet phldrT="[Text]"/>
      <dgm:spPr>
        <a:solidFill>
          <a:schemeClr val="tx1">
            <a:lumMod val="20000"/>
            <a:lumOff val="80000"/>
          </a:schemeClr>
        </a:solidFill>
      </dgm:spPr>
      <dgm:t>
        <a:bodyPr rtlCol="0"/>
        <a:lstStyle/>
        <a:p>
          <a:pPr rtl="0"/>
          <a:r>
            <a:rPr lang="pl-PL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pl-PL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 title="Group B"/>
        </a:ext>
      </dgm:extLst>
    </dgm:pt>
    <dgm:pt modelId="{77530735-8AD3-469C-AEC2-B5B17A08AF65}" type="parTrans" cxnId="{C8C2ADA0-316E-46E3-A4D5-49BD4A9A4B0B}">
      <dgm:prSet/>
      <dgm:spPr/>
      <dgm:t>
        <a:bodyPr rtlCol="0"/>
        <a:lstStyle/>
        <a:p>
          <a:pPr rtl="0"/>
          <a:endParaRPr lang="pl-PL" noProof="0" dirty="0"/>
        </a:p>
      </dgm:t>
    </dgm:pt>
    <dgm:pt modelId="{FB1D36D5-798A-40AA-91C3-3F3E5AF1A86F}" type="sibTrans" cxnId="{C8C2ADA0-316E-46E3-A4D5-49BD4A9A4B0B}">
      <dgm:prSet/>
      <dgm:spPr/>
      <dgm:t>
        <a:bodyPr rtlCol="0"/>
        <a:lstStyle/>
        <a:p>
          <a:pPr rtl="0"/>
          <a:endParaRPr lang="pl-PL" noProof="0" dirty="0"/>
        </a:p>
      </dgm:t>
    </dgm:pt>
    <dgm:pt modelId="{07B93839-AE15-473C-B47B-27FA5DBEE4E9}">
      <dgm:prSet phldrT="[Text]"/>
      <dgm:spPr>
        <a:solidFill>
          <a:schemeClr val="tx1">
            <a:alpha val="90000"/>
          </a:schemeClr>
        </a:solidFill>
      </dgm:spPr>
      <dgm:t>
        <a:bodyPr rtlCol="0"/>
        <a:lstStyle/>
        <a:p>
          <a:pPr rtl="0"/>
          <a:r>
            <a:rPr lang="pl-PL" noProof="0" dirty="0" smtClean="0">
              <a:solidFill>
                <a:schemeClr val="tx1">
                  <a:lumMod val="20000"/>
                  <a:lumOff val="80000"/>
                </a:schemeClr>
              </a:solidFill>
            </a:rPr>
            <a:t>Opieka i wychowanie</a:t>
          </a:r>
          <a:endParaRPr lang="pl-PL" noProof="0" dirty="0">
            <a:solidFill>
              <a:schemeClr val="tx1">
                <a:lumMod val="20000"/>
                <a:lumOff val="8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Task 1 and task 2 under group B"/>
        </a:ext>
      </dgm:extLst>
    </dgm:pt>
    <dgm:pt modelId="{2BEFC288-C4D1-45AF-B679-7A41333941DE}" type="parTrans" cxnId="{4D38D698-DC6D-4926-9520-43A255B536D4}">
      <dgm:prSet/>
      <dgm:spPr/>
      <dgm:t>
        <a:bodyPr rtlCol="0"/>
        <a:lstStyle/>
        <a:p>
          <a:pPr rtl="0"/>
          <a:endParaRPr lang="pl-PL" noProof="0" dirty="0"/>
        </a:p>
      </dgm:t>
    </dgm:pt>
    <dgm:pt modelId="{0468DBFC-CB2D-4B3A-AAE7-09352D12344E}" type="sibTrans" cxnId="{4D38D698-DC6D-4926-9520-43A255B536D4}">
      <dgm:prSet/>
      <dgm:spPr/>
      <dgm:t>
        <a:bodyPr rtlCol="0"/>
        <a:lstStyle/>
        <a:p>
          <a:pPr rtl="0"/>
          <a:endParaRPr lang="pl-PL" noProof="0" dirty="0"/>
        </a:p>
      </dgm:t>
    </dgm:pt>
    <dgm:pt modelId="{2936D842-720E-4365-AD39-F6EAEC441633}">
      <dgm:prSet phldrT="[Text]"/>
      <dgm:spPr>
        <a:solidFill>
          <a:schemeClr val="tx1">
            <a:lumMod val="20000"/>
            <a:lumOff val="80000"/>
          </a:schemeClr>
        </a:solidFill>
      </dgm:spPr>
      <dgm:t>
        <a:bodyPr rtlCol="0"/>
        <a:lstStyle/>
        <a:p>
          <a:pPr rtl="0"/>
          <a:r>
            <a:rPr lang="pl-PL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pl-PL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 title="Group C"/>
        </a:ext>
      </dgm:extLst>
    </dgm:pt>
    <dgm:pt modelId="{13139645-28B0-41D9-8ED9-DA67D736E51B}" type="parTrans" cxnId="{3A8ECB28-E23B-45B6-8C84-8AF5114507DE}">
      <dgm:prSet/>
      <dgm:spPr/>
      <dgm:t>
        <a:bodyPr rtlCol="0"/>
        <a:lstStyle/>
        <a:p>
          <a:pPr rtl="0"/>
          <a:endParaRPr lang="pl-PL" noProof="0" dirty="0"/>
        </a:p>
      </dgm:t>
    </dgm:pt>
    <dgm:pt modelId="{96C19FF6-672B-4588-9D93-2A932D4ACF8D}" type="sibTrans" cxnId="{3A8ECB28-E23B-45B6-8C84-8AF5114507DE}">
      <dgm:prSet/>
      <dgm:spPr/>
      <dgm:t>
        <a:bodyPr rtlCol="0"/>
        <a:lstStyle/>
        <a:p>
          <a:pPr rtl="0"/>
          <a:endParaRPr lang="pl-PL" noProof="0" dirty="0"/>
        </a:p>
      </dgm:t>
    </dgm:pt>
    <dgm:pt modelId="{A05E8D05-15E6-4BEC-B725-D745A48258D3}">
      <dgm:prSet phldrT="[Text]"/>
      <dgm:spPr>
        <a:solidFill>
          <a:schemeClr val="tx1">
            <a:alpha val="90000"/>
          </a:schemeClr>
        </a:solidFill>
      </dgm:spPr>
      <dgm:t>
        <a:bodyPr rtlCol="0"/>
        <a:lstStyle/>
        <a:p>
          <a:pPr rtl="0"/>
          <a:r>
            <a:rPr lang="pl-PL" noProof="0" dirty="0" smtClean="0">
              <a:solidFill>
                <a:schemeClr val="tx1">
                  <a:lumMod val="20000"/>
                  <a:lumOff val="80000"/>
                </a:schemeClr>
              </a:solidFill>
            </a:rPr>
            <a:t>Współpraca ze środowiskiem</a:t>
          </a:r>
          <a:endParaRPr lang="pl-PL" noProof="0" dirty="0">
            <a:solidFill>
              <a:schemeClr val="tx1">
                <a:lumMod val="20000"/>
                <a:lumOff val="8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Task 1 and task 2 under group C"/>
        </a:ext>
      </dgm:extLst>
    </dgm:pt>
    <dgm:pt modelId="{29C49A6E-36B2-41D1-83D5-6B58713D5DAF}" type="parTrans" cxnId="{EFE22C42-C667-4B7A-8208-6758BAEC1445}">
      <dgm:prSet/>
      <dgm:spPr/>
      <dgm:t>
        <a:bodyPr rtlCol="0"/>
        <a:lstStyle/>
        <a:p>
          <a:pPr rtl="0"/>
          <a:endParaRPr lang="pl-PL" noProof="0" dirty="0"/>
        </a:p>
      </dgm:t>
    </dgm:pt>
    <dgm:pt modelId="{EA09E308-F440-47C6-8C86-B63BABC170D9}" type="sibTrans" cxnId="{EFE22C42-C667-4B7A-8208-6758BAEC1445}">
      <dgm:prSet/>
      <dgm:spPr/>
      <dgm:t>
        <a:bodyPr rtlCol="0"/>
        <a:lstStyle/>
        <a:p>
          <a:pPr rtl="0"/>
          <a:endParaRPr lang="pl-PL" noProof="0" dirty="0"/>
        </a:p>
      </dgm:t>
    </dgm:pt>
    <dgm:pt modelId="{E80E23AD-ECAE-46D2-92A5-71CA9074EED7}" type="pres">
      <dgm:prSet presAssocID="{3183185A-2A53-4D8C-8F32-C845F2F70C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3DDCCD6-3F31-4095-8E42-5BBFC31B83BE}" type="pres">
      <dgm:prSet presAssocID="{758CBA3A-9936-4C67-965C-A8DD3074879B}" presName="composite" presStyleCnt="0"/>
      <dgm:spPr/>
    </dgm:pt>
    <dgm:pt modelId="{C0AF5CB7-6C4F-49BC-8738-E4DE0AC00B72}" type="pres">
      <dgm:prSet presAssocID="{758CBA3A-9936-4C67-965C-A8DD3074879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09DE89-66C0-478D-8170-8F0BC920F1EB}" type="pres">
      <dgm:prSet presAssocID="{758CBA3A-9936-4C67-965C-A8DD3074879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E78D13-8FB5-4AEC-B5C0-881B683FCF22}" type="pres">
      <dgm:prSet presAssocID="{290E9CBE-1634-47AD-B973-508944073D35}" presName="sp" presStyleCnt="0"/>
      <dgm:spPr/>
    </dgm:pt>
    <dgm:pt modelId="{E529DD28-A6C8-4185-BA28-3A73741EACF4}" type="pres">
      <dgm:prSet presAssocID="{15031D9C-993C-4715-A26F-56D8831933EB}" presName="composite" presStyleCnt="0"/>
      <dgm:spPr/>
    </dgm:pt>
    <dgm:pt modelId="{29EA1718-F619-46D8-B505-CF1DDA71B8BF}" type="pres">
      <dgm:prSet presAssocID="{15031D9C-993C-4715-A26F-56D8831933E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6267EA-EF01-411B-8D37-95F44BBB68D3}" type="pres">
      <dgm:prSet presAssocID="{15031D9C-993C-4715-A26F-56D8831933EB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CED8E1-297A-4834-9FC1-39D8E59A67B1}" type="pres">
      <dgm:prSet presAssocID="{FB1D36D5-798A-40AA-91C3-3F3E5AF1A86F}" presName="sp" presStyleCnt="0"/>
      <dgm:spPr/>
    </dgm:pt>
    <dgm:pt modelId="{95036E43-6C97-4BF5-8CB3-7871077B6900}" type="pres">
      <dgm:prSet presAssocID="{2936D842-720E-4365-AD39-F6EAEC441633}" presName="composite" presStyleCnt="0"/>
      <dgm:spPr/>
    </dgm:pt>
    <dgm:pt modelId="{E7C44091-B50A-4CB0-98F0-E70A01DD36F4}" type="pres">
      <dgm:prSet presAssocID="{2936D842-720E-4365-AD39-F6EAEC44163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EF0610-07B4-40C7-AD99-F2285099C2E4}" type="pres">
      <dgm:prSet presAssocID="{2936D842-720E-4365-AD39-F6EAEC44163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684350B-06FE-48D5-B3C1-163A56F1155A}" type="presOf" srcId="{07B93839-AE15-473C-B47B-27FA5DBEE4E9}" destId="{C96267EA-EF01-411B-8D37-95F44BBB68D3}" srcOrd="0" destOrd="0" presId="urn:microsoft.com/office/officeart/2005/8/layout/chevron2"/>
    <dgm:cxn modelId="{EFE22C42-C667-4B7A-8208-6758BAEC1445}" srcId="{2936D842-720E-4365-AD39-F6EAEC441633}" destId="{A05E8D05-15E6-4BEC-B725-D745A48258D3}" srcOrd="0" destOrd="0" parTransId="{29C49A6E-36B2-41D1-83D5-6B58713D5DAF}" sibTransId="{EA09E308-F440-47C6-8C86-B63BABC170D9}"/>
    <dgm:cxn modelId="{B3B75767-F5F8-4491-90D5-5742EB2BC878}" type="presOf" srcId="{E90264E4-81CE-47E1-80E3-2624D8E5DFEE}" destId="{0E09DE89-66C0-478D-8170-8F0BC920F1EB}" srcOrd="0" destOrd="0" presId="urn:microsoft.com/office/officeart/2005/8/layout/chevron2"/>
    <dgm:cxn modelId="{F717B596-7122-4C3F-9238-14763508386B}" srcId="{3183185A-2A53-4D8C-8F32-C845F2F70CBF}" destId="{758CBA3A-9936-4C67-965C-A8DD3074879B}" srcOrd="0" destOrd="0" parTransId="{39812E31-9C15-4A6C-B8B9-78CE6FB555B1}" sibTransId="{290E9CBE-1634-47AD-B973-508944073D35}"/>
    <dgm:cxn modelId="{71B43602-5819-468F-A340-DA5A96BA033E}" type="presOf" srcId="{758CBA3A-9936-4C67-965C-A8DD3074879B}" destId="{C0AF5CB7-6C4F-49BC-8738-E4DE0AC00B72}" srcOrd="0" destOrd="0" presId="urn:microsoft.com/office/officeart/2005/8/layout/chevron2"/>
    <dgm:cxn modelId="{4333FB74-FEDF-4697-9A39-612F6D8B9AB6}" type="presOf" srcId="{2936D842-720E-4365-AD39-F6EAEC441633}" destId="{E7C44091-B50A-4CB0-98F0-E70A01DD36F4}" srcOrd="0" destOrd="0" presId="urn:microsoft.com/office/officeart/2005/8/layout/chevron2"/>
    <dgm:cxn modelId="{B16F9628-8397-4FE5-BC4D-5FC1A248AC83}" type="presOf" srcId="{15031D9C-993C-4715-A26F-56D8831933EB}" destId="{29EA1718-F619-46D8-B505-CF1DDA71B8BF}" srcOrd="0" destOrd="0" presId="urn:microsoft.com/office/officeart/2005/8/layout/chevron2"/>
    <dgm:cxn modelId="{CC2F2B2A-04B7-4809-A4A4-4104809974E6}" type="presOf" srcId="{A05E8D05-15E6-4BEC-B725-D745A48258D3}" destId="{68EF0610-07B4-40C7-AD99-F2285099C2E4}" srcOrd="0" destOrd="0" presId="urn:microsoft.com/office/officeart/2005/8/layout/chevron2"/>
    <dgm:cxn modelId="{5F92077A-D266-43D8-B1E4-282FB69A0EF5}" type="presOf" srcId="{3183185A-2A53-4D8C-8F32-C845F2F70CBF}" destId="{E80E23AD-ECAE-46D2-92A5-71CA9074EED7}" srcOrd="0" destOrd="0" presId="urn:microsoft.com/office/officeart/2005/8/layout/chevron2"/>
    <dgm:cxn modelId="{4D38D698-DC6D-4926-9520-43A255B536D4}" srcId="{15031D9C-993C-4715-A26F-56D8831933EB}" destId="{07B93839-AE15-473C-B47B-27FA5DBEE4E9}" srcOrd="0" destOrd="0" parTransId="{2BEFC288-C4D1-45AF-B679-7A41333941DE}" sibTransId="{0468DBFC-CB2D-4B3A-AAE7-09352D12344E}"/>
    <dgm:cxn modelId="{C8C2ADA0-316E-46E3-A4D5-49BD4A9A4B0B}" srcId="{3183185A-2A53-4D8C-8F32-C845F2F70CBF}" destId="{15031D9C-993C-4715-A26F-56D8831933EB}" srcOrd="1" destOrd="0" parTransId="{77530735-8AD3-469C-AEC2-B5B17A08AF65}" sibTransId="{FB1D36D5-798A-40AA-91C3-3F3E5AF1A86F}"/>
    <dgm:cxn modelId="{F3B89C52-602F-49F7-B10E-F3B64BCDF706}" srcId="{758CBA3A-9936-4C67-965C-A8DD3074879B}" destId="{E90264E4-81CE-47E1-80E3-2624D8E5DFEE}" srcOrd="0" destOrd="0" parTransId="{79881485-DDC4-4A70-AA7E-393B9FD5747B}" sibTransId="{F41EE2E3-AB57-4E33-8FAD-2DCFFB467FDC}"/>
    <dgm:cxn modelId="{3A8ECB28-E23B-45B6-8C84-8AF5114507DE}" srcId="{3183185A-2A53-4D8C-8F32-C845F2F70CBF}" destId="{2936D842-720E-4365-AD39-F6EAEC441633}" srcOrd="2" destOrd="0" parTransId="{13139645-28B0-41D9-8ED9-DA67D736E51B}" sibTransId="{96C19FF6-672B-4588-9D93-2A932D4ACF8D}"/>
    <dgm:cxn modelId="{135E7873-A46E-4154-8EE3-52AAA60564FD}" type="presParOf" srcId="{E80E23AD-ECAE-46D2-92A5-71CA9074EED7}" destId="{63DDCCD6-3F31-4095-8E42-5BBFC31B83BE}" srcOrd="0" destOrd="0" presId="urn:microsoft.com/office/officeart/2005/8/layout/chevron2"/>
    <dgm:cxn modelId="{A9FAD751-EA16-40A5-97AE-3F69AE5C1837}" type="presParOf" srcId="{63DDCCD6-3F31-4095-8E42-5BBFC31B83BE}" destId="{C0AF5CB7-6C4F-49BC-8738-E4DE0AC00B72}" srcOrd="0" destOrd="0" presId="urn:microsoft.com/office/officeart/2005/8/layout/chevron2"/>
    <dgm:cxn modelId="{D4F1CFD9-FAA1-4448-ABAA-E3FEFCB6CAF1}" type="presParOf" srcId="{63DDCCD6-3F31-4095-8E42-5BBFC31B83BE}" destId="{0E09DE89-66C0-478D-8170-8F0BC920F1EB}" srcOrd="1" destOrd="0" presId="urn:microsoft.com/office/officeart/2005/8/layout/chevron2"/>
    <dgm:cxn modelId="{2E2E534E-4D39-4D42-98E3-8E839879F75B}" type="presParOf" srcId="{E80E23AD-ECAE-46D2-92A5-71CA9074EED7}" destId="{52E78D13-8FB5-4AEC-B5C0-881B683FCF22}" srcOrd="1" destOrd="0" presId="urn:microsoft.com/office/officeart/2005/8/layout/chevron2"/>
    <dgm:cxn modelId="{E68FD358-61E9-4B14-947B-E013AD32E758}" type="presParOf" srcId="{E80E23AD-ECAE-46D2-92A5-71CA9074EED7}" destId="{E529DD28-A6C8-4185-BA28-3A73741EACF4}" srcOrd="2" destOrd="0" presId="urn:microsoft.com/office/officeart/2005/8/layout/chevron2"/>
    <dgm:cxn modelId="{ADDEDC8D-E08F-431C-8144-0F1630B4A0CB}" type="presParOf" srcId="{E529DD28-A6C8-4185-BA28-3A73741EACF4}" destId="{29EA1718-F619-46D8-B505-CF1DDA71B8BF}" srcOrd="0" destOrd="0" presId="urn:microsoft.com/office/officeart/2005/8/layout/chevron2"/>
    <dgm:cxn modelId="{D8DF5C2A-E654-4638-8D6A-DD69C6F02065}" type="presParOf" srcId="{E529DD28-A6C8-4185-BA28-3A73741EACF4}" destId="{C96267EA-EF01-411B-8D37-95F44BBB68D3}" srcOrd="1" destOrd="0" presId="urn:microsoft.com/office/officeart/2005/8/layout/chevron2"/>
    <dgm:cxn modelId="{8CA69AEF-3F6A-4CF3-AA93-E24960786D06}" type="presParOf" srcId="{E80E23AD-ECAE-46D2-92A5-71CA9074EED7}" destId="{4CCED8E1-297A-4834-9FC1-39D8E59A67B1}" srcOrd="3" destOrd="0" presId="urn:microsoft.com/office/officeart/2005/8/layout/chevron2"/>
    <dgm:cxn modelId="{23553970-4502-4F21-A038-1A6EF7082C03}" type="presParOf" srcId="{E80E23AD-ECAE-46D2-92A5-71CA9074EED7}" destId="{95036E43-6C97-4BF5-8CB3-7871077B6900}" srcOrd="4" destOrd="0" presId="urn:microsoft.com/office/officeart/2005/8/layout/chevron2"/>
    <dgm:cxn modelId="{2BCE6584-740F-4DE0-9BB4-2B4E6DC85A9E}" type="presParOf" srcId="{95036E43-6C97-4BF5-8CB3-7871077B6900}" destId="{E7C44091-B50A-4CB0-98F0-E70A01DD36F4}" srcOrd="0" destOrd="0" presId="urn:microsoft.com/office/officeart/2005/8/layout/chevron2"/>
    <dgm:cxn modelId="{EEBB7F6E-84DC-4C03-95AA-EA05A012B25A}" type="presParOf" srcId="{95036E43-6C97-4BF5-8CB3-7871077B6900}" destId="{68EF0610-07B4-40C7-AD99-F2285099C2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F5CB7-6C4F-49BC-8738-E4DE0AC00B72}">
      <dsp:nvSpPr>
        <dsp:cNvPr id="0" name=""/>
        <dsp:cNvSpPr/>
      </dsp:nvSpPr>
      <dsp:spPr>
        <a:xfrm rot="5400000">
          <a:off x="-146050" y="147315"/>
          <a:ext cx="973670" cy="681569"/>
        </a:xfrm>
        <a:prstGeom prst="chevron">
          <a:avLst/>
        </a:prstGeom>
        <a:solidFill>
          <a:schemeClr val="tx1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lata</a:t>
          </a:r>
          <a:endParaRPr lang="pl-PL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42050"/>
        <a:ext cx="681569" cy="292101"/>
      </dsp:txXfrm>
    </dsp:sp>
    <dsp:sp modelId="{0E09DE89-66C0-478D-8170-8F0BC920F1EB}">
      <dsp:nvSpPr>
        <dsp:cNvPr id="0" name=""/>
        <dsp:cNvSpPr/>
      </dsp:nvSpPr>
      <dsp:spPr>
        <a:xfrm rot="5400000">
          <a:off x="2471674" y="-1788840"/>
          <a:ext cx="632886" cy="4213096"/>
        </a:xfrm>
        <a:prstGeom prst="round2Same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rtlCol="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noProof="0" dirty="0" smtClean="0">
              <a:solidFill>
                <a:schemeClr val="tx1">
                  <a:lumMod val="20000"/>
                  <a:lumOff val="80000"/>
                </a:schemeClr>
              </a:solidFill>
            </a:rPr>
            <a:t>Szkoła branżowa I stopnia</a:t>
          </a:r>
          <a:endParaRPr lang="pl-PL" sz="2500" kern="1200" noProof="0" dirty="0">
            <a:solidFill>
              <a:schemeClr val="tx1">
                <a:lumMod val="20000"/>
                <a:lumOff val="80000"/>
              </a:schemeClr>
            </a:solidFill>
          </a:endParaRPr>
        </a:p>
      </dsp:txBody>
      <dsp:txXfrm rot="-5400000">
        <a:off x="681570" y="32159"/>
        <a:ext cx="4182201" cy="571096"/>
      </dsp:txXfrm>
    </dsp:sp>
    <dsp:sp modelId="{29EA1718-F619-46D8-B505-CF1DDA71B8BF}">
      <dsp:nvSpPr>
        <dsp:cNvPr id="0" name=""/>
        <dsp:cNvSpPr/>
      </dsp:nvSpPr>
      <dsp:spPr>
        <a:xfrm rot="5400000">
          <a:off x="-146050" y="916515"/>
          <a:ext cx="973670" cy="681569"/>
        </a:xfrm>
        <a:prstGeom prst="chevron">
          <a:avLst/>
        </a:prstGeom>
        <a:solidFill>
          <a:schemeClr val="tx1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lat</a:t>
          </a:r>
          <a:endParaRPr lang="pl-PL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111250"/>
        <a:ext cx="681569" cy="292101"/>
      </dsp:txXfrm>
    </dsp:sp>
    <dsp:sp modelId="{C96267EA-EF01-411B-8D37-95F44BBB68D3}">
      <dsp:nvSpPr>
        <dsp:cNvPr id="0" name=""/>
        <dsp:cNvSpPr/>
      </dsp:nvSpPr>
      <dsp:spPr>
        <a:xfrm rot="5400000">
          <a:off x="2471674" y="-1019640"/>
          <a:ext cx="632886" cy="4213096"/>
        </a:xfrm>
        <a:prstGeom prst="round2Same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rtlCol="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noProof="0" dirty="0" smtClean="0">
              <a:solidFill>
                <a:schemeClr val="tx1">
                  <a:lumMod val="20000"/>
                  <a:lumOff val="80000"/>
                </a:schemeClr>
              </a:solidFill>
            </a:rPr>
            <a:t>Technikum </a:t>
          </a:r>
          <a:endParaRPr lang="pl-PL" sz="2500" kern="1200" noProof="0" dirty="0">
            <a:solidFill>
              <a:schemeClr val="tx1">
                <a:lumMod val="20000"/>
                <a:lumOff val="80000"/>
              </a:schemeClr>
            </a:solidFill>
          </a:endParaRPr>
        </a:p>
      </dsp:txBody>
      <dsp:txXfrm rot="-5400000">
        <a:off x="681570" y="801359"/>
        <a:ext cx="4182201" cy="571096"/>
      </dsp:txXfrm>
    </dsp:sp>
    <dsp:sp modelId="{E7C44091-B50A-4CB0-98F0-E70A01DD36F4}">
      <dsp:nvSpPr>
        <dsp:cNvPr id="0" name=""/>
        <dsp:cNvSpPr/>
      </dsp:nvSpPr>
      <dsp:spPr>
        <a:xfrm rot="5400000">
          <a:off x="-146050" y="1685715"/>
          <a:ext cx="973670" cy="681569"/>
        </a:xfrm>
        <a:prstGeom prst="chevron">
          <a:avLst/>
        </a:prstGeom>
        <a:solidFill>
          <a:schemeClr val="tx1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lata</a:t>
          </a:r>
          <a:endParaRPr lang="pl-PL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880450"/>
        <a:ext cx="681569" cy="292101"/>
      </dsp:txXfrm>
    </dsp:sp>
    <dsp:sp modelId="{68EF0610-07B4-40C7-AD99-F2285099C2E4}">
      <dsp:nvSpPr>
        <dsp:cNvPr id="0" name=""/>
        <dsp:cNvSpPr/>
      </dsp:nvSpPr>
      <dsp:spPr>
        <a:xfrm rot="5400000">
          <a:off x="2471674" y="-238875"/>
          <a:ext cx="632886" cy="4189966"/>
        </a:xfrm>
        <a:prstGeom prst="round2Same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rtlCol="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noProof="0" dirty="0" smtClean="0">
              <a:solidFill>
                <a:schemeClr val="tx1">
                  <a:lumMod val="20000"/>
                  <a:lumOff val="80000"/>
                </a:schemeClr>
              </a:solidFill>
            </a:rPr>
            <a:t>Liceum ogólnokształcące</a:t>
          </a:r>
          <a:endParaRPr lang="pl-PL" sz="2500" kern="1200" noProof="0" dirty="0">
            <a:solidFill>
              <a:schemeClr val="tx1">
                <a:lumMod val="20000"/>
                <a:lumOff val="80000"/>
              </a:schemeClr>
            </a:solidFill>
          </a:endParaRPr>
        </a:p>
      </dsp:txBody>
      <dsp:txXfrm rot="-5400000">
        <a:off x="693135" y="1570559"/>
        <a:ext cx="4159071" cy="571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17F93-D6F6-4B58-9DC6-70DFD6D92B93}">
      <dsp:nvSpPr>
        <dsp:cNvPr id="0" name=""/>
        <dsp:cNvSpPr/>
      </dsp:nvSpPr>
      <dsp:spPr>
        <a:xfrm>
          <a:off x="0" y="348953"/>
          <a:ext cx="48148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F80AD-C573-4194-B626-DC1E56843052}">
      <dsp:nvSpPr>
        <dsp:cNvPr id="0" name=""/>
        <dsp:cNvSpPr/>
      </dsp:nvSpPr>
      <dsp:spPr>
        <a:xfrm>
          <a:off x="240744" y="9473"/>
          <a:ext cx="3997151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394" tIns="0" rIns="12739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matematyczno-fizyczny </a:t>
          </a:r>
          <a:br>
            <a:rPr lang="pl-PL" sz="2300" kern="1200" dirty="0" smtClean="0"/>
          </a:br>
          <a:r>
            <a:rPr lang="pl-PL" sz="2300" kern="1200" dirty="0" smtClean="0"/>
            <a:t>(15 osób)</a:t>
          </a:r>
          <a:endParaRPr lang="pl-PL" sz="2300" kern="1200" dirty="0"/>
        </a:p>
      </dsp:txBody>
      <dsp:txXfrm>
        <a:off x="273888" y="42617"/>
        <a:ext cx="3930863" cy="612672"/>
      </dsp:txXfrm>
    </dsp:sp>
    <dsp:sp modelId="{C7DA88FD-82C9-465A-955C-36FDD61210E0}">
      <dsp:nvSpPr>
        <dsp:cNvPr id="0" name=""/>
        <dsp:cNvSpPr/>
      </dsp:nvSpPr>
      <dsp:spPr>
        <a:xfrm>
          <a:off x="0" y="1401707"/>
          <a:ext cx="48148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BB413-FA91-44BF-A3CE-658789F427AA}">
      <dsp:nvSpPr>
        <dsp:cNvPr id="0" name=""/>
        <dsp:cNvSpPr/>
      </dsp:nvSpPr>
      <dsp:spPr>
        <a:xfrm>
          <a:off x="240744" y="1052753"/>
          <a:ext cx="4058594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394" tIns="0" rIns="12739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biologiczno-chemiczny </a:t>
          </a:r>
          <a:br>
            <a:rPr lang="pl-PL" sz="2300" kern="1200" dirty="0" smtClean="0"/>
          </a:br>
          <a:r>
            <a:rPr lang="pl-PL" sz="2300" kern="1200" dirty="0" smtClean="0"/>
            <a:t>(15 osób)</a:t>
          </a:r>
          <a:endParaRPr lang="pl-PL" sz="2300" kern="1200" dirty="0"/>
        </a:p>
      </dsp:txBody>
      <dsp:txXfrm>
        <a:off x="273888" y="1085897"/>
        <a:ext cx="3992306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17F93-D6F6-4B58-9DC6-70DFD6D92B93}">
      <dsp:nvSpPr>
        <dsp:cNvPr id="0" name=""/>
        <dsp:cNvSpPr/>
      </dsp:nvSpPr>
      <dsp:spPr>
        <a:xfrm>
          <a:off x="0" y="340467"/>
          <a:ext cx="48148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F80AD-C573-4194-B626-DC1E56843052}">
      <dsp:nvSpPr>
        <dsp:cNvPr id="0" name=""/>
        <dsp:cNvSpPr/>
      </dsp:nvSpPr>
      <dsp:spPr>
        <a:xfrm>
          <a:off x="240509" y="987"/>
          <a:ext cx="4083251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394" tIns="0" rIns="12739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biologiczno-polonistyczny (15 osób)</a:t>
          </a:r>
          <a:endParaRPr lang="pl-PL" sz="2300" kern="1200" dirty="0"/>
        </a:p>
      </dsp:txBody>
      <dsp:txXfrm>
        <a:off x="273653" y="34131"/>
        <a:ext cx="4016963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17F93-D6F6-4B58-9DC6-70DFD6D92B93}">
      <dsp:nvSpPr>
        <dsp:cNvPr id="0" name=""/>
        <dsp:cNvSpPr/>
      </dsp:nvSpPr>
      <dsp:spPr>
        <a:xfrm>
          <a:off x="0" y="332086"/>
          <a:ext cx="48148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F80AD-C573-4194-B626-DC1E56843052}">
      <dsp:nvSpPr>
        <dsp:cNvPr id="0" name=""/>
        <dsp:cNvSpPr/>
      </dsp:nvSpPr>
      <dsp:spPr>
        <a:xfrm>
          <a:off x="240509" y="7366"/>
          <a:ext cx="40217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394" tIns="0" rIns="12739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matematyczno-geograficzny (15 osób)</a:t>
          </a:r>
          <a:endParaRPr lang="pl-PL" sz="2200" kern="1200" dirty="0"/>
        </a:p>
      </dsp:txBody>
      <dsp:txXfrm>
        <a:off x="272212" y="39069"/>
        <a:ext cx="3958294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F5CB7-6C4F-49BC-8738-E4DE0AC00B72}">
      <dsp:nvSpPr>
        <dsp:cNvPr id="0" name=""/>
        <dsp:cNvSpPr/>
      </dsp:nvSpPr>
      <dsp:spPr>
        <a:xfrm rot="5400000">
          <a:off x="-222485" y="223806"/>
          <a:ext cx="1483234" cy="1038264"/>
        </a:xfrm>
        <a:prstGeom prst="chevron">
          <a:avLst/>
        </a:prstGeom>
        <a:solidFill>
          <a:schemeClr val="tx1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rtlCol="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pl-PL" sz="3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0" y="520453"/>
        <a:ext cx="1038264" cy="444970"/>
      </dsp:txXfrm>
    </dsp:sp>
    <dsp:sp modelId="{0E09DE89-66C0-478D-8170-8F0BC920F1EB}">
      <dsp:nvSpPr>
        <dsp:cNvPr id="0" name=""/>
        <dsp:cNvSpPr/>
      </dsp:nvSpPr>
      <dsp:spPr>
        <a:xfrm rot="5400000">
          <a:off x="2071337" y="-1031752"/>
          <a:ext cx="964102" cy="3030249"/>
        </a:xfrm>
        <a:prstGeom prst="round2Same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rtlCol="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noProof="0" dirty="0" smtClean="0">
              <a:solidFill>
                <a:schemeClr val="tx1">
                  <a:lumMod val="20000"/>
                  <a:lumOff val="80000"/>
                </a:schemeClr>
              </a:solidFill>
            </a:rPr>
            <a:t>Procesy edukacyjne</a:t>
          </a:r>
          <a:endParaRPr lang="pl-PL" sz="2400" kern="1200" noProof="0" dirty="0">
            <a:solidFill>
              <a:schemeClr val="tx1">
                <a:lumMod val="20000"/>
                <a:lumOff val="80000"/>
              </a:schemeClr>
            </a:solidFill>
          </a:endParaRPr>
        </a:p>
      </dsp:txBody>
      <dsp:txXfrm rot="-5400000">
        <a:off x="1038264" y="48385"/>
        <a:ext cx="2983185" cy="869974"/>
      </dsp:txXfrm>
    </dsp:sp>
    <dsp:sp modelId="{29EA1718-F619-46D8-B505-CF1DDA71B8BF}">
      <dsp:nvSpPr>
        <dsp:cNvPr id="0" name=""/>
        <dsp:cNvSpPr/>
      </dsp:nvSpPr>
      <dsp:spPr>
        <a:xfrm rot="5400000">
          <a:off x="-222485" y="1511391"/>
          <a:ext cx="1483234" cy="1038264"/>
        </a:xfrm>
        <a:prstGeom prst="chevron">
          <a:avLst/>
        </a:prstGeom>
        <a:solidFill>
          <a:schemeClr val="tx1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rtlCol="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pl-PL" sz="3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0" y="1808038"/>
        <a:ext cx="1038264" cy="444970"/>
      </dsp:txXfrm>
    </dsp:sp>
    <dsp:sp modelId="{C96267EA-EF01-411B-8D37-95F44BBB68D3}">
      <dsp:nvSpPr>
        <dsp:cNvPr id="0" name=""/>
        <dsp:cNvSpPr/>
      </dsp:nvSpPr>
      <dsp:spPr>
        <a:xfrm rot="5400000">
          <a:off x="2071337" y="255833"/>
          <a:ext cx="964102" cy="3030249"/>
        </a:xfrm>
        <a:prstGeom prst="round2Same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rtlCol="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noProof="0" dirty="0" smtClean="0">
              <a:solidFill>
                <a:schemeClr val="tx1">
                  <a:lumMod val="20000"/>
                  <a:lumOff val="80000"/>
                </a:schemeClr>
              </a:solidFill>
            </a:rPr>
            <a:t>Opieka i wychowanie</a:t>
          </a:r>
          <a:endParaRPr lang="pl-PL" sz="2400" kern="1200" noProof="0" dirty="0">
            <a:solidFill>
              <a:schemeClr val="tx1">
                <a:lumMod val="20000"/>
                <a:lumOff val="80000"/>
              </a:schemeClr>
            </a:solidFill>
          </a:endParaRPr>
        </a:p>
      </dsp:txBody>
      <dsp:txXfrm rot="-5400000">
        <a:off x="1038264" y="1335970"/>
        <a:ext cx="2983185" cy="869974"/>
      </dsp:txXfrm>
    </dsp:sp>
    <dsp:sp modelId="{E7C44091-B50A-4CB0-98F0-E70A01DD36F4}">
      <dsp:nvSpPr>
        <dsp:cNvPr id="0" name=""/>
        <dsp:cNvSpPr/>
      </dsp:nvSpPr>
      <dsp:spPr>
        <a:xfrm rot="5400000">
          <a:off x="-222485" y="2798977"/>
          <a:ext cx="1483234" cy="1038264"/>
        </a:xfrm>
        <a:prstGeom prst="chevron">
          <a:avLst/>
        </a:prstGeom>
        <a:solidFill>
          <a:schemeClr val="tx1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rtlCol="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pl-PL" sz="3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0" y="3095624"/>
        <a:ext cx="1038264" cy="444970"/>
      </dsp:txXfrm>
    </dsp:sp>
    <dsp:sp modelId="{68EF0610-07B4-40C7-AD99-F2285099C2E4}">
      <dsp:nvSpPr>
        <dsp:cNvPr id="0" name=""/>
        <dsp:cNvSpPr/>
      </dsp:nvSpPr>
      <dsp:spPr>
        <a:xfrm rot="5400000">
          <a:off x="2071337" y="1543418"/>
          <a:ext cx="964102" cy="3030249"/>
        </a:xfrm>
        <a:prstGeom prst="round2Same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rtlCol="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noProof="0" dirty="0" smtClean="0">
              <a:solidFill>
                <a:schemeClr val="tx1">
                  <a:lumMod val="20000"/>
                  <a:lumOff val="80000"/>
                </a:schemeClr>
              </a:solidFill>
            </a:rPr>
            <a:t>Współpraca ze środowiskiem</a:t>
          </a:r>
          <a:endParaRPr lang="pl-PL" sz="2400" kern="1200" noProof="0" dirty="0">
            <a:solidFill>
              <a:schemeClr val="tx1">
                <a:lumMod val="20000"/>
                <a:lumOff val="80000"/>
              </a:schemeClr>
            </a:solidFill>
          </a:endParaRPr>
        </a:p>
      </dsp:txBody>
      <dsp:txXfrm rot="-5400000">
        <a:off x="1038264" y="2623555"/>
        <a:ext cx="2983185" cy="869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1C4ED-F529-4802-AAF8-8DD37262B477}" type="datetimeFigureOut">
              <a:rPr lang="pl-PL" smtClean="0"/>
              <a:t>05.04.2024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2231E-78DB-4948-A11B-61562328BE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45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221E5-7225-48EB-A4EE-420E7BFCF70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465562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0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221E5-7225-48EB-A4EE-420E7BFCF70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465562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79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221E5-7225-48EB-A4EE-420E7BFCF70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465562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07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221E5-7225-48EB-A4EE-420E7BFCF70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465562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66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221E5-7225-48EB-A4EE-420E7BFCF70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465562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48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ltGray">
          <a:xfrm>
            <a:off x="11582401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sp>
        <p:nvSpPr>
          <p:cNvPr id="9" name="Prostokąt 8"/>
          <p:cNvSpPr/>
          <p:nvPr/>
        </p:nvSpPr>
        <p:spPr bwMode="gray">
          <a:xfrm>
            <a:off x="11277601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sp>
        <p:nvSpPr>
          <p:cNvPr id="10" name="Prostokąt 9"/>
          <p:cNvSpPr/>
          <p:nvPr/>
        </p:nvSpPr>
        <p:spPr bwMode="ltGray">
          <a:xfrm>
            <a:off x="1219201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sp>
        <p:nvSpPr>
          <p:cNvPr id="11" name="Prostokąt 10"/>
          <p:cNvSpPr/>
          <p:nvPr/>
        </p:nvSpPr>
        <p:spPr bwMode="gray">
          <a:xfrm>
            <a:off x="0" y="0"/>
            <a:ext cx="121920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sp>
        <p:nvSpPr>
          <p:cNvPr id="12" name="Prostokąt 11"/>
          <p:cNvSpPr/>
          <p:nvPr/>
        </p:nvSpPr>
        <p:spPr bwMode="ltGray">
          <a:xfrm>
            <a:off x="1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cxnSp>
        <p:nvCxnSpPr>
          <p:cNvPr id="13" name="Łącznik prosty 12"/>
          <p:cNvCxnSpPr/>
          <p:nvPr/>
        </p:nvCxnSpPr>
        <p:spPr bwMode="white">
          <a:xfrm>
            <a:off x="1157630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 bwMode="black">
          <a:xfrm>
            <a:off x="0" y="5643132"/>
            <a:ext cx="1216469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cxnSp>
        <p:nvCxnSpPr>
          <p:cNvPr id="15" name="Łącznik prosty 14"/>
          <p:cNvCxnSpPr/>
          <p:nvPr/>
        </p:nvCxnSpPr>
        <p:spPr bwMode="white">
          <a:xfrm>
            <a:off x="121920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 bwMode="white">
          <a:xfrm>
            <a:off x="1" y="5631204"/>
            <a:ext cx="18288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534" y="6032500"/>
            <a:ext cx="593344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sz="1800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29302" y="1600201"/>
            <a:ext cx="833120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29302" y="4344916"/>
            <a:ext cx="7518400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91712C-DFA3-4BBB-949A-441F8D94FB78}" type="datetime1">
              <a:rPr lang="pl-PL" smtClean="0"/>
              <a:pPr/>
              <a:t>05.04.2024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0669191" y="6356352"/>
            <a:ext cx="609600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877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5AF6E0-399A-47E1-A1DB-7B7324AFFA86}" type="datetime1">
              <a:rPr lang="pl-PL" smtClean="0"/>
              <a:pPr/>
              <a:t>05.04.2024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1378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black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pl-PL" sz="1800" noProof="0" dirty="0"/>
          </a:p>
        </p:txBody>
      </p:sp>
      <p:sp>
        <p:nvSpPr>
          <p:cNvPr id="8" name="Prostokąt 7"/>
          <p:cNvSpPr/>
          <p:nvPr/>
        </p:nvSpPr>
        <p:spPr bwMode="ltGray">
          <a:xfrm>
            <a:off x="617304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sp>
        <p:nvSpPr>
          <p:cNvPr id="9" name="Prostokąt 8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sp>
        <p:nvSpPr>
          <p:cNvPr id="10" name="Prostokąt 9"/>
          <p:cNvSpPr/>
          <p:nvPr/>
        </p:nvSpPr>
        <p:spPr bwMode="black">
          <a:xfrm>
            <a:off x="617304" y="736219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800" noProof="0" dirty="0"/>
          </a:p>
        </p:txBody>
      </p:sp>
      <p:cxnSp>
        <p:nvCxnSpPr>
          <p:cNvPr id="11" name="Łącznik prosty 10"/>
          <p:cNvCxnSpPr/>
          <p:nvPr/>
        </p:nvCxnSpPr>
        <p:spPr bwMode="white">
          <a:xfrm>
            <a:off x="617304" y="7362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 bwMode="white">
          <a:xfrm>
            <a:off x="617304" y="13458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336" y="898064"/>
            <a:ext cx="336023" cy="294174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sz="1800" noProof="0" dirty="0"/>
          </a:p>
        </p:txBody>
      </p:sp>
      <p:cxnSp>
        <p:nvCxnSpPr>
          <p:cNvPr id="14" name="Łącznik prosty 13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02112" y="685800"/>
            <a:ext cx="1787992" cy="5486400"/>
          </a:xfrm>
        </p:spPr>
        <p:txBody>
          <a:bodyPr vert="eaVert"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99030" y="685800"/>
            <a:ext cx="7850643" cy="5486400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07926C-DC73-443E-A62B-EE34064092FB}" type="datetime1">
              <a:rPr lang="pl-PL" smtClean="0"/>
              <a:pPr/>
              <a:t>05.04.2024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0802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FE2A44-E43C-4DB0-9333-8D36003B44E7}" type="datetime1">
              <a:rPr lang="pl-PL" smtClean="0"/>
              <a:pPr/>
              <a:t>05.04.2024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329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 bwMode="black">
          <a:xfrm>
            <a:off x="11582401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sp>
        <p:nvSpPr>
          <p:cNvPr id="20" name="Prostokąt 19"/>
          <p:cNvSpPr/>
          <p:nvPr/>
        </p:nvSpPr>
        <p:spPr bwMode="gray">
          <a:xfrm>
            <a:off x="11277601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sp>
        <p:nvSpPr>
          <p:cNvPr id="24" name="Prostokąt 23"/>
          <p:cNvSpPr/>
          <p:nvPr/>
        </p:nvSpPr>
        <p:spPr bwMode="gray">
          <a:xfrm>
            <a:off x="1216469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sp>
        <p:nvSpPr>
          <p:cNvPr id="21" name="Prostokąt 20"/>
          <p:cNvSpPr/>
          <p:nvPr/>
        </p:nvSpPr>
        <p:spPr bwMode="ltGray">
          <a:xfrm>
            <a:off x="1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cxnSp>
        <p:nvCxnSpPr>
          <p:cNvPr id="22" name="Łącznik prosty 21"/>
          <p:cNvCxnSpPr/>
          <p:nvPr/>
        </p:nvCxnSpPr>
        <p:spPr bwMode="white">
          <a:xfrm>
            <a:off x="1157630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 bwMode="black">
          <a:xfrm>
            <a:off x="0" y="5643132"/>
            <a:ext cx="1216469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534" y="6032500"/>
            <a:ext cx="593344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sz="1800" noProof="0" dirty="0"/>
          </a:p>
        </p:txBody>
      </p:sp>
      <p:cxnSp>
        <p:nvCxnSpPr>
          <p:cNvPr id="23" name="Łącznik prosty 22"/>
          <p:cNvCxnSpPr/>
          <p:nvPr/>
        </p:nvCxnSpPr>
        <p:spPr bwMode="white">
          <a:xfrm>
            <a:off x="1216469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/>
          <p:cNvSpPr/>
          <p:nvPr/>
        </p:nvSpPr>
        <p:spPr bwMode="black">
          <a:xfrm>
            <a:off x="11582401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sp>
        <p:nvSpPr>
          <p:cNvPr id="27" name="Prostokąt 26"/>
          <p:cNvSpPr/>
          <p:nvPr/>
        </p:nvSpPr>
        <p:spPr bwMode="gray">
          <a:xfrm>
            <a:off x="11277601" y="0"/>
            <a:ext cx="3048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sp>
        <p:nvSpPr>
          <p:cNvPr id="28" name="Prostokąt 27"/>
          <p:cNvSpPr/>
          <p:nvPr/>
        </p:nvSpPr>
        <p:spPr bwMode="gray">
          <a:xfrm>
            <a:off x="1219201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sp>
        <p:nvSpPr>
          <p:cNvPr id="29" name="Prostokąt 28"/>
          <p:cNvSpPr/>
          <p:nvPr/>
        </p:nvSpPr>
        <p:spPr>
          <a:xfrm>
            <a:off x="-2" y="0"/>
            <a:ext cx="121920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sp>
        <p:nvSpPr>
          <p:cNvPr id="30" name="Prostokąt 29"/>
          <p:cNvSpPr/>
          <p:nvPr/>
        </p:nvSpPr>
        <p:spPr bwMode="ltGray">
          <a:xfrm>
            <a:off x="1" y="0"/>
            <a:ext cx="12192000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cxnSp>
        <p:nvCxnSpPr>
          <p:cNvPr id="31" name="Łącznik prosty 30"/>
          <p:cNvCxnSpPr/>
          <p:nvPr/>
        </p:nvCxnSpPr>
        <p:spPr bwMode="white">
          <a:xfrm>
            <a:off x="11576308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 bwMode="black">
          <a:xfrm>
            <a:off x="0" y="0"/>
            <a:ext cx="1216469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cxnSp>
        <p:nvCxnSpPr>
          <p:cNvPr id="33" name="Łącznik prosty 32"/>
          <p:cNvCxnSpPr/>
          <p:nvPr/>
        </p:nvCxnSpPr>
        <p:spPr bwMode="white">
          <a:xfrm>
            <a:off x="1219202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9029" y="1600201"/>
            <a:ext cx="8285430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99030" y="4259997"/>
            <a:ext cx="7266515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3A63387-177D-4170-9A3F-154CB0D93663}" type="datetime1">
              <a:rPr lang="pl-PL" smtClean="0"/>
              <a:pPr/>
              <a:t>05.04.2024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0669350" y="6356352"/>
            <a:ext cx="609600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2162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93851" y="1600200"/>
            <a:ext cx="4815840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63360" y="1600200"/>
            <a:ext cx="4815840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FAE661-66FE-4314-8504-F784411951F4}" type="datetime1">
              <a:rPr lang="pl-PL" smtClean="0"/>
              <a:pPr/>
              <a:t>05.04.2024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39723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93851" y="1499616"/>
            <a:ext cx="4820143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93851" y="2514707"/>
            <a:ext cx="4815840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59057" y="1499616"/>
            <a:ext cx="4820143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59057" y="2514600"/>
            <a:ext cx="4820143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DE8A6F-0E38-430F-8DDD-319E6F7E6EAA}" type="datetime1">
              <a:rPr lang="pl-PL" smtClean="0"/>
              <a:pPr/>
              <a:t>05.04.2024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193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227057-05C3-4648-ABCB-F25BC875C77C}" type="datetime1">
              <a:rPr lang="pl-PL" smtClean="0"/>
              <a:pPr/>
              <a:t>05.04.2024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85317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 bwMode="ltGray">
          <a:xfrm>
            <a:off x="626403" y="0"/>
            <a:ext cx="30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pl-PL" sz="1800" noProof="0" dirty="0"/>
          </a:p>
        </p:txBody>
      </p:sp>
      <p:sp>
        <p:nvSpPr>
          <p:cNvPr id="6" name="Prostokąt 5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pl-PL" sz="1800" noProof="0" dirty="0"/>
          </a:p>
        </p:txBody>
      </p:sp>
      <p:cxnSp>
        <p:nvCxnSpPr>
          <p:cNvPr id="7" name="Łącznik prosty 6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 bwMode="gray">
          <a:xfrm>
            <a:off x="10972800" y="0"/>
            <a:ext cx="92286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pl-PL" sz="1800" noProof="0" dirty="0"/>
          </a:p>
        </p:txBody>
      </p:sp>
      <p:sp>
        <p:nvSpPr>
          <p:cNvPr id="9" name="Prostokąt 8"/>
          <p:cNvSpPr/>
          <p:nvPr/>
        </p:nvSpPr>
        <p:spPr bwMode="black">
          <a:xfrm>
            <a:off x="11895662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pl-PL" sz="1800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D6C040-6C40-4FE1-A91C-782E8F88FE59}" type="datetime1">
              <a:rPr lang="pl-PL" smtClean="0"/>
              <a:pPr/>
              <a:t>05.04.2024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1496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gray">
          <a:xfrm>
            <a:off x="621955" y="0"/>
            <a:ext cx="414879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pl-PL" sz="1800" noProof="0" dirty="0"/>
          </a:p>
        </p:txBody>
      </p:sp>
      <p:sp>
        <p:nvSpPr>
          <p:cNvPr id="9" name="Prostokąt 8"/>
          <p:cNvSpPr/>
          <p:nvPr/>
        </p:nvSpPr>
        <p:spPr bwMode="lt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pl-PL" sz="1800" noProof="0" dirty="0"/>
          </a:p>
        </p:txBody>
      </p:sp>
      <p:cxnSp>
        <p:nvCxnSpPr>
          <p:cNvPr id="10" name="Łącznik prosty 9"/>
          <p:cNvCxnSpPr/>
          <p:nvPr/>
        </p:nvCxnSpPr>
        <p:spPr bwMode="white">
          <a:xfrm>
            <a:off x="62195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 bwMode="gray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pl-PL" sz="1800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white">
          <a:xfrm>
            <a:off x="1074520" y="381000"/>
            <a:ext cx="3294280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181600" y="482600"/>
            <a:ext cx="6197600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 bwMode="white">
          <a:xfrm>
            <a:off x="1074520" y="1828800"/>
            <a:ext cx="3294280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F1E1EE-6F53-47AB-A934-DBB9363F4AE6}" type="datetime1">
              <a:rPr lang="pl-PL" smtClean="0"/>
              <a:pPr/>
              <a:t>05.04.2024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2626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pl-PL" sz="1800" noProof="0" dirty="0"/>
          </a:p>
        </p:txBody>
      </p:sp>
      <p:sp>
        <p:nvSpPr>
          <p:cNvPr id="8" name="Prostokąt 7"/>
          <p:cNvSpPr/>
          <p:nvPr/>
        </p:nvSpPr>
        <p:spPr bwMode="black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pl-PL" sz="1800" noProof="0" dirty="0"/>
          </a:p>
        </p:txBody>
      </p:sp>
      <p:sp>
        <p:nvSpPr>
          <p:cNvPr id="9" name="Prostokąt 8"/>
          <p:cNvSpPr/>
          <p:nvPr/>
        </p:nvSpPr>
        <p:spPr bwMode="ltGray">
          <a:xfrm>
            <a:off x="4876800" y="0"/>
            <a:ext cx="7018862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pl-PL" sz="1800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4520" y="381000"/>
            <a:ext cx="3294280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 bwMode="auto">
          <a:xfrm>
            <a:off x="5181600" y="482600"/>
            <a:ext cx="6197600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74520" y="1828800"/>
            <a:ext cx="3294280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F116C8-0054-4794-B06D-CBA61F961298}" type="datetime1">
              <a:rPr lang="pl-PL" smtClean="0"/>
              <a:pPr/>
              <a:t>05.04.2024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cxnSp>
        <p:nvCxnSpPr>
          <p:cNvPr id="10" name="Łącznik prosty 9"/>
          <p:cNvCxnSpPr/>
          <p:nvPr/>
        </p:nvCxnSpPr>
        <p:spPr bwMode="white">
          <a:xfrm>
            <a:off x="1188296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0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gray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pl-PL" sz="1800" noProof="0" dirty="0"/>
          </a:p>
        </p:txBody>
      </p:sp>
      <p:sp>
        <p:nvSpPr>
          <p:cNvPr id="8" name="Prostokąt 7"/>
          <p:cNvSpPr/>
          <p:nvPr/>
        </p:nvSpPr>
        <p:spPr bwMode="ltGray">
          <a:xfrm>
            <a:off x="617304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sp>
        <p:nvSpPr>
          <p:cNvPr id="9" name="Prostokąt 8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sz="1800" noProof="0" dirty="0"/>
          </a:p>
        </p:txBody>
      </p:sp>
      <p:sp>
        <p:nvSpPr>
          <p:cNvPr id="13" name="Prostokąt 12"/>
          <p:cNvSpPr/>
          <p:nvPr/>
        </p:nvSpPr>
        <p:spPr bwMode="black">
          <a:xfrm>
            <a:off x="617304" y="736219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800" noProof="0" dirty="0"/>
          </a:p>
        </p:txBody>
      </p:sp>
      <p:cxnSp>
        <p:nvCxnSpPr>
          <p:cNvPr id="14" name="Łącznik prosty 13"/>
          <p:cNvCxnSpPr/>
          <p:nvPr/>
        </p:nvCxnSpPr>
        <p:spPr bwMode="white">
          <a:xfrm>
            <a:off x="617304" y="7362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 bwMode="white">
          <a:xfrm>
            <a:off x="617304" y="13458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292" y="898103"/>
            <a:ext cx="336111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sz="1800" noProof="0" dirty="0"/>
          </a:p>
        </p:txBody>
      </p:sp>
      <p:cxnSp>
        <p:nvCxnSpPr>
          <p:cNvPr id="16" name="Łącznik prosty 15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93852" y="1600200"/>
            <a:ext cx="978534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5181600" y="6356352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513D91F-FF86-4B7D-8E15-3B9D5855F3A0}" type="datetime1">
              <a:rPr lang="pl-PL" smtClean="0"/>
              <a:pPr/>
              <a:t>05.04.2024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6597652" y="6356352"/>
            <a:ext cx="397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769601" y="635635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21416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2.png"/><Relationship Id="rId18" Type="http://schemas.microsoft.com/office/2007/relationships/diagramDrawing" Target="../diagrams/drawing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.png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4.xml"/><Relationship Id="rId10" Type="http://schemas.openxmlformats.org/officeDocument/2006/relationships/diagramColors" Target="../diagrams/colors3.xml"/><Relationship Id="rId19" Type="http://schemas.openxmlformats.org/officeDocument/2006/relationships/image" Target="../media/image4.png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1549" y="1116107"/>
            <a:ext cx="7398738" cy="2680127"/>
          </a:xfrm>
        </p:spPr>
        <p:txBody>
          <a:bodyPr rtlCol="0"/>
          <a:lstStyle/>
          <a:p>
            <a:pPr algn="ctr" rtl="0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spotkanie informacyjne dla rodziców ósmoklasistów</a:t>
            </a:r>
            <a:b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kwietnia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</a:t>
            </a:r>
            <a:b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30257" y="4344916"/>
            <a:ext cx="9282367" cy="1116085"/>
          </a:xfrm>
        </p:spPr>
        <p:txBody>
          <a:bodyPr rtlCol="0"/>
          <a:lstStyle/>
          <a:p>
            <a:pPr algn="ctr" rtl="0"/>
            <a:r>
              <a:rPr lang="pl-PL" i="1" dirty="0" smtClean="0"/>
              <a:t>Liceum Ogólnokształcące im. K. K. Baczyńskiego w Nowej Soli</a:t>
            </a:r>
            <a:endParaRPr lang="pl-PL" i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5783434"/>
            <a:ext cx="952381" cy="9523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063552" y="5640982"/>
            <a:ext cx="8974732" cy="12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991544" y="4767281"/>
            <a:ext cx="9145016" cy="762759"/>
          </a:xfrm>
        </p:spPr>
        <p:txBody>
          <a:bodyPr>
            <a:normAutofit/>
          </a:bodyPr>
          <a:lstStyle/>
          <a:p>
            <a:pPr algn="ctr"/>
            <a:r>
              <a:rPr lang="pl-PL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 PRZEZ CELE JAKO SKUTECZNY SPOSÓB MOTYWOWANIA ROZWOJU</a:t>
            </a:r>
          </a:p>
          <a:p>
            <a:pPr algn="ctr"/>
            <a:r>
              <a:rPr lang="pl-PL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 </a:t>
            </a:r>
            <a:r>
              <a:rPr lang="pl-PL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</a:t>
            </a:r>
          </a:p>
          <a:p>
            <a:pPr algn="ctr"/>
            <a:endParaRPr lang="pl-PL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5783434"/>
            <a:ext cx="952381" cy="95238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063552" y="5640982"/>
            <a:ext cx="8974732" cy="1237283"/>
          </a:xfrm>
          <a:prstGeom prst="rect">
            <a:avLst/>
          </a:prstGeom>
        </p:spPr>
      </p:pic>
      <p:sp>
        <p:nvSpPr>
          <p:cNvPr id="9" name="Symbol zastępczy tekstu 5"/>
          <p:cNvSpPr txBox="1">
            <a:spLocks/>
          </p:cNvSpPr>
          <p:nvPr/>
        </p:nvSpPr>
        <p:spPr>
          <a:xfrm>
            <a:off x="263352" y="188640"/>
            <a:ext cx="720080" cy="5400600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200" b="1" dirty="0">
                <a:solidFill>
                  <a:srgbClr val="465562">
                    <a:lumMod val="20000"/>
                    <a:lumOff val="80000"/>
                  </a:srgbClr>
                </a:solidFill>
              </a:rPr>
              <a:t>STRATEGIA ROZWOJU</a:t>
            </a:r>
          </a:p>
        </p:txBody>
      </p:sp>
      <p:sp>
        <p:nvSpPr>
          <p:cNvPr id="22" name="Symbol zastępczy tekstu 8"/>
          <p:cNvSpPr txBox="1">
            <a:spLocks/>
          </p:cNvSpPr>
          <p:nvPr/>
        </p:nvSpPr>
        <p:spPr>
          <a:xfrm>
            <a:off x="1075828" y="2420888"/>
            <a:ext cx="3293422" cy="3751312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>
              <a:solidFill>
                <a:srgbClr val="4655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1991544" y="129439"/>
            <a:ext cx="864096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dirty="0">
                <a:solidFill>
                  <a:srgbClr val="46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WIEDZA + UMIEJĘTNOŚCI = KOMPETENCJE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1775520" y="836713"/>
            <a:ext cx="8784976" cy="384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400" b="1" dirty="0">
                <a:solidFill>
                  <a:srgbClr val="46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KIERUNKI ROZWOJU SZKOŁY</a:t>
            </a:r>
          </a:p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l-PL" sz="1400" b="1" dirty="0">
              <a:solidFill>
                <a:srgbClr val="4655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Rozwijanie kompetencji proinnowacyjnych i przydatnych na rynku pracy poprzez doskonalenia kompetencji kluczowych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Wykorzystanie zdobytych podczas pandemii umiejętności z zakresu TIK do podniesienia jakości procesów edukacyjnych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Przygotowanie uczniów do świadomego wyboru dalszej ścieżki kształcenia na bazie ścisłej współpracy z uczelniami wyższymi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Modelowanie absolwenta liceum otwartego na kulturę i tradycje innych krajów poprzez udział w projektach Erasmus+ dzięki wykorzystaniu przyznanej szkole Akredytacji 2022-2027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Kształtowanie postaw wolontariackich i zaangażowanych społecznie w akcje lokalnych i większych organizacji pozarządowych jako sposób na wychowanie do wartości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Dbałość o budowanie przyjaznej przestrzeni szkolnej dającej poczucie szeroko rozumianego bezpieczeństwa 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pl-PL" sz="1400" dirty="0">
              <a:solidFill>
                <a:srgbClr val="465562"/>
              </a:solidFill>
            </a:endParaRPr>
          </a:p>
        </p:txBody>
      </p:sp>
      <p:sp>
        <p:nvSpPr>
          <p:cNvPr id="26" name="Symbol zastępczy tekstu 5"/>
          <p:cNvSpPr txBox="1">
            <a:spLocks/>
          </p:cNvSpPr>
          <p:nvPr/>
        </p:nvSpPr>
        <p:spPr>
          <a:xfrm>
            <a:off x="11208568" y="-13013"/>
            <a:ext cx="720080" cy="5653994"/>
          </a:xfrm>
          <a:prstGeom prst="rect">
            <a:avLst/>
          </a:prstGeom>
        </p:spPr>
        <p:txBody>
          <a:bodyPr vert="vert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200" b="1" dirty="0">
                <a:solidFill>
                  <a:srgbClr val="465562">
                    <a:lumMod val="20000"/>
                    <a:lumOff val="80000"/>
                  </a:srgbClr>
                </a:solidFill>
              </a:rPr>
              <a:t>KOMPETENCJE KLUCZOWE</a:t>
            </a:r>
          </a:p>
        </p:txBody>
      </p:sp>
    </p:spTree>
    <p:extLst>
      <p:ext uri="{BB962C8B-B14F-4D97-AF65-F5344CB8AC3E}">
        <p14:creationId xmlns:p14="http://schemas.microsoft.com/office/powerpoint/2010/main" val="3780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5783434"/>
            <a:ext cx="952381" cy="95238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063552" y="5640982"/>
            <a:ext cx="8974732" cy="1237283"/>
          </a:xfrm>
          <a:prstGeom prst="rect">
            <a:avLst/>
          </a:prstGeom>
        </p:spPr>
      </p:pic>
      <p:sp>
        <p:nvSpPr>
          <p:cNvPr id="9" name="Symbol zastępczy tekstu 5"/>
          <p:cNvSpPr txBox="1">
            <a:spLocks/>
          </p:cNvSpPr>
          <p:nvPr/>
        </p:nvSpPr>
        <p:spPr>
          <a:xfrm>
            <a:off x="263352" y="188640"/>
            <a:ext cx="720080" cy="5400600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200" b="1" dirty="0">
                <a:solidFill>
                  <a:srgbClr val="465562">
                    <a:lumMod val="20000"/>
                    <a:lumOff val="80000"/>
                  </a:srgbClr>
                </a:solidFill>
              </a:rPr>
              <a:t>STRATEGIA ROZWOJU</a:t>
            </a:r>
          </a:p>
        </p:txBody>
      </p:sp>
      <p:sp>
        <p:nvSpPr>
          <p:cNvPr id="22" name="Symbol zastępczy tekstu 8"/>
          <p:cNvSpPr txBox="1">
            <a:spLocks/>
          </p:cNvSpPr>
          <p:nvPr/>
        </p:nvSpPr>
        <p:spPr>
          <a:xfrm>
            <a:off x="1075828" y="2420888"/>
            <a:ext cx="3293422" cy="3751312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>
              <a:solidFill>
                <a:srgbClr val="4655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1772581" y="1683521"/>
            <a:ext cx="2933620" cy="400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ODPOWIEDZIALNOŚĆ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KREATYWNOŚĆ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WSPÓŁPRACA</a:t>
            </a:r>
          </a:p>
          <a:p>
            <a:pPr marL="742950" lvl="2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pl-PL" sz="1600" dirty="0">
                <a:solidFill>
                  <a:srgbClr val="465562"/>
                </a:solidFill>
              </a:rPr>
              <a:t>Krytyczne myślenie</a:t>
            </a:r>
          </a:p>
          <a:p>
            <a:pPr marL="742950" lvl="2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pl-PL" sz="1600" dirty="0">
                <a:solidFill>
                  <a:srgbClr val="465562"/>
                </a:solidFill>
              </a:rPr>
              <a:t>Inicjatywność</a:t>
            </a:r>
          </a:p>
          <a:p>
            <a:pPr marL="742950" lvl="2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pl-PL" sz="1600" dirty="0">
                <a:solidFill>
                  <a:srgbClr val="465562"/>
                </a:solidFill>
              </a:rPr>
              <a:t>Rozwiązywanie problemów</a:t>
            </a:r>
          </a:p>
          <a:p>
            <a:pPr marL="742950" lvl="2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pl-PL" sz="1600" dirty="0">
                <a:solidFill>
                  <a:srgbClr val="465562"/>
                </a:solidFill>
              </a:rPr>
              <a:t>Podejmowanie decyzji</a:t>
            </a:r>
          </a:p>
          <a:p>
            <a:pPr marL="742950" lvl="2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pl-PL" sz="1600" dirty="0">
                <a:solidFill>
                  <a:srgbClr val="465562"/>
                </a:solidFill>
              </a:rPr>
              <a:t>Konstruktywne kierowanie emocjami</a:t>
            </a:r>
          </a:p>
          <a:p>
            <a:pPr marL="457200" lvl="2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360363" algn="l"/>
              </a:tabLst>
            </a:pPr>
            <a:endParaRPr lang="pl-PL" sz="1000" dirty="0">
              <a:solidFill>
                <a:srgbClr val="465562"/>
              </a:solidFill>
            </a:endParaRPr>
          </a:p>
          <a:p>
            <a:pPr marL="457200" lvl="2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360363" algn="l"/>
              </a:tabLst>
            </a:pPr>
            <a:endParaRPr lang="pl-PL" sz="1000" dirty="0">
              <a:solidFill>
                <a:srgbClr val="465562"/>
              </a:solidFill>
            </a:endParaRPr>
          </a:p>
          <a:p>
            <a:pPr marL="457200" lvl="2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360363" algn="l"/>
              </a:tabLst>
            </a:pPr>
            <a:endParaRPr lang="pl-PL" sz="1000" dirty="0">
              <a:solidFill>
                <a:srgbClr val="465562"/>
              </a:solidFill>
            </a:endParaRPr>
          </a:p>
          <a:p>
            <a:pPr marL="457200" lvl="2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360363" algn="l"/>
              </a:tabLst>
            </a:pPr>
            <a:endParaRPr lang="pl-PL" sz="1000" dirty="0">
              <a:solidFill>
                <a:srgbClr val="465562"/>
              </a:solidFill>
            </a:endParaRPr>
          </a:p>
          <a:p>
            <a:pPr marL="457200" lvl="2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360363" algn="l"/>
              </a:tabLst>
            </a:pPr>
            <a:r>
              <a:rPr lang="pl-PL" sz="1000" dirty="0">
                <a:solidFill>
                  <a:srgbClr val="465562"/>
                </a:solidFill>
              </a:rPr>
              <a:t>Ilustracja: III Kongres Kompetencji Przyszłości</a:t>
            </a:r>
          </a:p>
          <a:p>
            <a:pPr marL="1657350" lvl="4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pl-PL" sz="1600" dirty="0">
              <a:solidFill>
                <a:srgbClr val="465562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pl-PL" sz="1400" dirty="0">
              <a:solidFill>
                <a:srgbClr val="465562"/>
              </a:solidFill>
            </a:endParaRPr>
          </a:p>
        </p:txBody>
      </p:sp>
      <p:sp>
        <p:nvSpPr>
          <p:cNvPr id="26" name="Symbol zastępczy tekstu 5"/>
          <p:cNvSpPr txBox="1">
            <a:spLocks/>
          </p:cNvSpPr>
          <p:nvPr/>
        </p:nvSpPr>
        <p:spPr>
          <a:xfrm>
            <a:off x="11188180" y="116633"/>
            <a:ext cx="720080" cy="5524349"/>
          </a:xfrm>
          <a:prstGeom prst="rect">
            <a:avLst/>
          </a:prstGeom>
        </p:spPr>
        <p:txBody>
          <a:bodyPr vert="vert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800" b="1" dirty="0">
                <a:solidFill>
                  <a:srgbClr val="465562">
                    <a:lumMod val="20000"/>
                    <a:lumOff val="80000"/>
                  </a:srgbClr>
                </a:solidFill>
              </a:rPr>
              <a:t>ZMIANA TO ROZWÓJ</a:t>
            </a:r>
          </a:p>
        </p:txBody>
      </p:sp>
      <p:sp>
        <p:nvSpPr>
          <p:cNvPr id="2" name="Prostokąt 1"/>
          <p:cNvSpPr/>
          <p:nvPr/>
        </p:nvSpPr>
        <p:spPr>
          <a:xfrm>
            <a:off x="1919536" y="173930"/>
            <a:ext cx="892899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600" dirty="0">
                <a:solidFill>
                  <a:srgbClr val="46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Rozwijanie kompetencji proinnowacyjnych i przydatnych na rynku pracy poprzez doskonalenie kompetencji kluczowych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825931" y="932364"/>
            <a:ext cx="531839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2400" dirty="0">
                <a:solidFill>
                  <a:srgbClr val="46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GOTOWOŚĆ NA ZMIANĘ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pl-PL" sz="1400" dirty="0">
              <a:solidFill>
                <a:srgbClr val="465562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pl-PL" sz="1400" dirty="0">
              <a:solidFill>
                <a:srgbClr val="465562"/>
              </a:solidFill>
            </a:endParaRPr>
          </a:p>
        </p:txBody>
      </p:sp>
      <p:pic>
        <p:nvPicPr>
          <p:cNvPr id="1028" name="Picture 4" descr="Brak opisu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10" y="1013580"/>
            <a:ext cx="5815217" cy="443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7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5783434"/>
            <a:ext cx="952381" cy="95238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063552" y="5640982"/>
            <a:ext cx="8974732" cy="1237283"/>
          </a:xfrm>
          <a:prstGeom prst="rect">
            <a:avLst/>
          </a:prstGeom>
        </p:spPr>
      </p:pic>
      <p:sp>
        <p:nvSpPr>
          <p:cNvPr id="9" name="Symbol zastępczy tekstu 5"/>
          <p:cNvSpPr txBox="1">
            <a:spLocks/>
          </p:cNvSpPr>
          <p:nvPr/>
        </p:nvSpPr>
        <p:spPr>
          <a:xfrm>
            <a:off x="263352" y="188640"/>
            <a:ext cx="720080" cy="5400600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200" b="1" dirty="0">
                <a:solidFill>
                  <a:srgbClr val="465562">
                    <a:lumMod val="20000"/>
                    <a:lumOff val="80000"/>
                  </a:srgbClr>
                </a:solidFill>
              </a:rPr>
              <a:t>STRATEGIA ROZWOJU</a:t>
            </a:r>
          </a:p>
        </p:txBody>
      </p:sp>
      <p:sp>
        <p:nvSpPr>
          <p:cNvPr id="22" name="Symbol zastępczy tekstu 8"/>
          <p:cNvSpPr txBox="1">
            <a:spLocks/>
          </p:cNvSpPr>
          <p:nvPr/>
        </p:nvSpPr>
        <p:spPr>
          <a:xfrm>
            <a:off x="1075828" y="2420888"/>
            <a:ext cx="3293422" cy="3751312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>
              <a:solidFill>
                <a:srgbClr val="4655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7196485" y="991352"/>
            <a:ext cx="3990804" cy="4473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Rozbudowa i modernizacja bazy informatycznej szkoły np. z wykorzystaniem programu „laboratoria przyszłości”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465562"/>
                </a:solidFill>
              </a:rPr>
              <a:t>Wykorzystanie </a:t>
            </a:r>
            <a:r>
              <a:rPr lang="pl-PL" sz="1600" dirty="0">
                <a:solidFill>
                  <a:srgbClr val="465562"/>
                </a:solidFill>
              </a:rPr>
              <a:t>poznanych technik i narzędzi cyfrowych do łamania barier w edukacji i doskonalenia metod prowadzenia lekcji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Wykorzystanie socialmediów jako najefektywniejszego kanału komunikacji, promocji i edukacji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Wprowadzenie „dobrych praktyk” z systemu zdalnego nauczania do nauczania w systemie stacjonarnym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pl-PL" sz="1600" dirty="0">
              <a:solidFill>
                <a:srgbClr val="465562"/>
              </a:solidFill>
            </a:endParaRPr>
          </a:p>
          <a:p>
            <a:pPr marL="457200" lvl="2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360363" algn="l"/>
              </a:tabLst>
            </a:pPr>
            <a:r>
              <a:rPr lang="pl-PL" sz="1000" dirty="0">
                <a:solidFill>
                  <a:srgbClr val="465562"/>
                </a:solidFill>
              </a:rPr>
              <a:t>Ilustracja: III Kongres Kompetencji Przyszłości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l-PL" sz="1600" dirty="0">
              <a:solidFill>
                <a:srgbClr val="465562"/>
              </a:solidFill>
            </a:endParaRPr>
          </a:p>
          <a:p>
            <a:pPr marL="1657350" lvl="4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pl-PL" sz="1600" dirty="0">
              <a:solidFill>
                <a:srgbClr val="465562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pl-PL" sz="1400" dirty="0">
              <a:solidFill>
                <a:srgbClr val="465562"/>
              </a:solidFill>
            </a:endParaRPr>
          </a:p>
        </p:txBody>
      </p:sp>
      <p:sp>
        <p:nvSpPr>
          <p:cNvPr id="26" name="Symbol zastępczy tekstu 5"/>
          <p:cNvSpPr txBox="1">
            <a:spLocks/>
          </p:cNvSpPr>
          <p:nvPr/>
        </p:nvSpPr>
        <p:spPr>
          <a:xfrm>
            <a:off x="11188180" y="116633"/>
            <a:ext cx="720080" cy="5524349"/>
          </a:xfrm>
          <a:prstGeom prst="rect">
            <a:avLst/>
          </a:prstGeom>
        </p:spPr>
        <p:txBody>
          <a:bodyPr vert="vert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800" b="1" dirty="0">
                <a:solidFill>
                  <a:srgbClr val="465562">
                    <a:lumMod val="20000"/>
                    <a:lumOff val="80000"/>
                  </a:srgbClr>
                </a:solidFill>
              </a:rPr>
              <a:t>KOMPETENCJE CYFROWE</a:t>
            </a:r>
          </a:p>
        </p:txBody>
      </p:sp>
      <p:sp>
        <p:nvSpPr>
          <p:cNvPr id="2" name="Prostokąt 1"/>
          <p:cNvSpPr/>
          <p:nvPr/>
        </p:nvSpPr>
        <p:spPr>
          <a:xfrm>
            <a:off x="1919536" y="173930"/>
            <a:ext cx="892899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600" b="1" dirty="0">
                <a:solidFill>
                  <a:srgbClr val="46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Wykorzystanie zdobytych podczas pandemii umiejętności z zakresu TIK do podniesienia jakości procesów edukacyjnych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358004" y="866847"/>
            <a:ext cx="5318398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pl-PL" sz="1400" dirty="0">
              <a:solidFill>
                <a:srgbClr val="465562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pl-PL" sz="1400" dirty="0">
              <a:solidFill>
                <a:srgbClr val="465562"/>
              </a:solidFill>
            </a:endParaRPr>
          </a:p>
        </p:txBody>
      </p:sp>
      <p:pic>
        <p:nvPicPr>
          <p:cNvPr id="2052" name="Picture 4" descr="Brak opisu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89" y="991352"/>
            <a:ext cx="5143940" cy="400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5783434"/>
            <a:ext cx="952381" cy="95238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063552" y="5640982"/>
            <a:ext cx="8974732" cy="1237283"/>
          </a:xfrm>
          <a:prstGeom prst="rect">
            <a:avLst/>
          </a:prstGeom>
        </p:spPr>
      </p:pic>
      <p:sp>
        <p:nvSpPr>
          <p:cNvPr id="9" name="Symbol zastępczy tekstu 5"/>
          <p:cNvSpPr txBox="1">
            <a:spLocks/>
          </p:cNvSpPr>
          <p:nvPr/>
        </p:nvSpPr>
        <p:spPr>
          <a:xfrm>
            <a:off x="263352" y="188640"/>
            <a:ext cx="720080" cy="5400600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200" b="1" dirty="0">
                <a:solidFill>
                  <a:srgbClr val="465562">
                    <a:lumMod val="20000"/>
                    <a:lumOff val="80000"/>
                  </a:srgbClr>
                </a:solidFill>
              </a:rPr>
              <a:t>STRATEGIA ROZWOJU</a:t>
            </a:r>
          </a:p>
        </p:txBody>
      </p:sp>
      <p:sp>
        <p:nvSpPr>
          <p:cNvPr id="22" name="Symbol zastępczy tekstu 8"/>
          <p:cNvSpPr txBox="1">
            <a:spLocks/>
          </p:cNvSpPr>
          <p:nvPr/>
        </p:nvSpPr>
        <p:spPr>
          <a:xfrm>
            <a:off x="1075828" y="2420888"/>
            <a:ext cx="3293422" cy="3751312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>
              <a:solidFill>
                <a:srgbClr val="4655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2035501" y="970732"/>
            <a:ext cx="4852588" cy="154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600" b="1" dirty="0">
                <a:solidFill>
                  <a:srgbClr val="465562"/>
                </a:solidFill>
              </a:rPr>
              <a:t>Porozumienia o współpracy i klasy patronackie</a:t>
            </a:r>
            <a:br>
              <a:rPr lang="pl-PL" sz="1600" b="1" dirty="0">
                <a:solidFill>
                  <a:srgbClr val="465562"/>
                </a:solidFill>
              </a:rPr>
            </a:br>
            <a:r>
              <a:rPr lang="pl-PL" sz="1600" b="1" dirty="0">
                <a:solidFill>
                  <a:srgbClr val="465562"/>
                </a:solidFill>
              </a:rPr>
              <a:t> – Uniwersytet Zielonogórski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Wydział Prawa i Administracji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Wydział Biologii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Wydział Matematyki, Informatyki i Ekonometrii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pl-PL" sz="1400" dirty="0">
              <a:solidFill>
                <a:srgbClr val="465562"/>
              </a:solidFill>
            </a:endParaRPr>
          </a:p>
        </p:txBody>
      </p:sp>
      <p:sp>
        <p:nvSpPr>
          <p:cNvPr id="26" name="Symbol zastępczy tekstu 5"/>
          <p:cNvSpPr txBox="1">
            <a:spLocks/>
          </p:cNvSpPr>
          <p:nvPr/>
        </p:nvSpPr>
        <p:spPr>
          <a:xfrm>
            <a:off x="11188180" y="116633"/>
            <a:ext cx="720080" cy="5524349"/>
          </a:xfrm>
          <a:prstGeom prst="rect">
            <a:avLst/>
          </a:prstGeom>
        </p:spPr>
        <p:txBody>
          <a:bodyPr vert="vert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800" b="1" dirty="0">
                <a:solidFill>
                  <a:srgbClr val="465562">
                    <a:lumMod val="20000"/>
                    <a:lumOff val="80000"/>
                  </a:srgbClr>
                </a:solidFill>
              </a:rPr>
              <a:t>DORADZTWO ZAWODOWE</a:t>
            </a:r>
          </a:p>
        </p:txBody>
      </p:sp>
      <p:sp>
        <p:nvSpPr>
          <p:cNvPr id="2" name="Prostokąt 1"/>
          <p:cNvSpPr/>
          <p:nvPr/>
        </p:nvSpPr>
        <p:spPr>
          <a:xfrm>
            <a:off x="1919536" y="173930"/>
            <a:ext cx="892899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600" b="1" dirty="0">
                <a:solidFill>
                  <a:srgbClr val="46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Przygotowanie uczniów do świadomego wyboru dalszej ścieżki kształcenia na bazie ścisłej współpracy z uczelniami wyższymi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358004" y="866847"/>
            <a:ext cx="5318398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pl-PL" sz="1400" dirty="0">
              <a:solidFill>
                <a:srgbClr val="465562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pl-PL" sz="1400" dirty="0">
              <a:solidFill>
                <a:srgbClr val="465562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125328" y="4132030"/>
            <a:ext cx="4370800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600" b="1" dirty="0">
                <a:solidFill>
                  <a:srgbClr val="465562"/>
                </a:solidFill>
              </a:rPr>
              <a:t>Planowana współpraca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Wydział Nauk Społecznych 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465562"/>
                </a:solidFill>
              </a:rPr>
              <a:t>Wydział </a:t>
            </a:r>
            <a:r>
              <a:rPr lang="pl-PL" sz="1600" dirty="0">
                <a:solidFill>
                  <a:srgbClr val="465562"/>
                </a:solidFill>
              </a:rPr>
              <a:t>Lekarski i Nauk o </a:t>
            </a:r>
            <a:r>
              <a:rPr lang="pl-PL" sz="1600" dirty="0" smtClean="0">
                <a:solidFill>
                  <a:srgbClr val="465562"/>
                </a:solidFill>
              </a:rPr>
              <a:t>Zdrowiu</a:t>
            </a:r>
            <a:endParaRPr lang="pl-PL" sz="1600" dirty="0">
              <a:solidFill>
                <a:srgbClr val="465562"/>
              </a:solidFill>
            </a:endParaRP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Szpital w Nowej Soli (laboratorium analiz)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pl-PL" sz="1400" dirty="0">
              <a:solidFill>
                <a:srgbClr val="465562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137" y="2472527"/>
            <a:ext cx="2183181" cy="161438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80" y="895499"/>
            <a:ext cx="3389375" cy="451916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34927" y="2218908"/>
            <a:ext cx="572272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Wydział Budownictwa, Architektury i Inżynierii Środowiska</a:t>
            </a:r>
            <a:endParaRPr lang="pl-PL" sz="1600" dirty="0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5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5783434"/>
            <a:ext cx="952381" cy="95238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063552" y="5640982"/>
            <a:ext cx="8974732" cy="1237283"/>
          </a:xfrm>
          <a:prstGeom prst="rect">
            <a:avLst/>
          </a:prstGeom>
        </p:spPr>
      </p:pic>
      <p:sp>
        <p:nvSpPr>
          <p:cNvPr id="9" name="Symbol zastępczy tekstu 5"/>
          <p:cNvSpPr txBox="1">
            <a:spLocks/>
          </p:cNvSpPr>
          <p:nvPr/>
        </p:nvSpPr>
        <p:spPr>
          <a:xfrm>
            <a:off x="263352" y="188640"/>
            <a:ext cx="720080" cy="5400600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200" b="1" dirty="0">
                <a:solidFill>
                  <a:srgbClr val="465562">
                    <a:lumMod val="20000"/>
                    <a:lumOff val="80000"/>
                  </a:srgbClr>
                </a:solidFill>
              </a:rPr>
              <a:t>STRATEGIA ROZWOJU</a:t>
            </a:r>
          </a:p>
        </p:txBody>
      </p:sp>
      <p:sp>
        <p:nvSpPr>
          <p:cNvPr id="22" name="Symbol zastępczy tekstu 8"/>
          <p:cNvSpPr txBox="1">
            <a:spLocks/>
          </p:cNvSpPr>
          <p:nvPr/>
        </p:nvSpPr>
        <p:spPr>
          <a:xfrm>
            <a:off x="1075828" y="2420888"/>
            <a:ext cx="3293422" cy="3751312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>
              <a:solidFill>
                <a:srgbClr val="4655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2210738" y="3711122"/>
            <a:ext cx="3312368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600" b="1" dirty="0">
                <a:solidFill>
                  <a:srgbClr val="465562"/>
                </a:solidFill>
              </a:rPr>
              <a:t>Nawiązanie współpracy: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Z liceum w Hiszpanii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Z liceum w Paryżu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Z liceum w Berlinie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l-PL" sz="1400" dirty="0">
              <a:solidFill>
                <a:srgbClr val="465562"/>
              </a:solidFill>
            </a:endParaRPr>
          </a:p>
        </p:txBody>
      </p:sp>
      <p:sp>
        <p:nvSpPr>
          <p:cNvPr id="26" name="Symbol zastępczy tekstu 5"/>
          <p:cNvSpPr txBox="1">
            <a:spLocks/>
          </p:cNvSpPr>
          <p:nvPr/>
        </p:nvSpPr>
        <p:spPr>
          <a:xfrm>
            <a:off x="11188180" y="116633"/>
            <a:ext cx="720080" cy="5524349"/>
          </a:xfrm>
          <a:prstGeom prst="rect">
            <a:avLst/>
          </a:prstGeom>
        </p:spPr>
        <p:txBody>
          <a:bodyPr vert="vert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800" b="1" dirty="0">
                <a:solidFill>
                  <a:srgbClr val="465562">
                    <a:lumMod val="20000"/>
                    <a:lumOff val="80000"/>
                  </a:srgbClr>
                </a:solidFill>
              </a:rPr>
              <a:t>Wielojęzyczność i mobilność</a:t>
            </a:r>
          </a:p>
        </p:txBody>
      </p:sp>
      <p:sp>
        <p:nvSpPr>
          <p:cNvPr id="2" name="Prostokąt 1"/>
          <p:cNvSpPr/>
          <p:nvPr/>
        </p:nvSpPr>
        <p:spPr>
          <a:xfrm>
            <a:off x="1919536" y="173929"/>
            <a:ext cx="892899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600" b="1" dirty="0">
                <a:solidFill>
                  <a:srgbClr val="46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Modelowanie absolwenta liceum otwartego na kulturę i tradycje innych krajów poprzez udział w projektach międzynarodowych np. Erasmus+ dzięki wykorzystaniu przyznanej szkole Akredytacji 2022-2027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358004" y="866847"/>
            <a:ext cx="5318398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pl-PL" sz="1400" dirty="0">
              <a:solidFill>
                <a:srgbClr val="465562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pl-PL" sz="1400" dirty="0">
              <a:solidFill>
                <a:srgbClr val="465562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043287" y="3350104"/>
            <a:ext cx="4970709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600" b="1" dirty="0">
                <a:solidFill>
                  <a:srgbClr val="465562"/>
                </a:solidFill>
              </a:rPr>
              <a:t>Planowane projekty Erasmus+ 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Mobilność młodzieży 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Mobilność nauczycieli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Realizacja projektów edukacyjnych i kulturowych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pl-PL" sz="1400" dirty="0">
              <a:solidFill>
                <a:srgbClr val="465562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043287" y="2247905"/>
            <a:ext cx="5041919" cy="102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600" b="1" dirty="0">
                <a:solidFill>
                  <a:srgbClr val="465562"/>
                </a:solidFill>
              </a:rPr>
              <a:t>Kontynuacja współpracy w ramach realizacji projektu przyrodniczo-ekologicznego: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Prometeruse – Wielka Brytania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l-PL" sz="1400" dirty="0">
              <a:solidFill>
                <a:srgbClr val="465562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88493" y="1268755"/>
            <a:ext cx="61714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600" b="1" dirty="0">
                <a:solidFill>
                  <a:srgbClr val="465562"/>
                </a:solidFill>
              </a:rPr>
              <a:t>Zacieśnianie współpracy ze szkołami partnerskimi: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Matematyczno-Przyrodniczym Liceum w Ivano-Frankivsku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Lessing-</a:t>
            </a:r>
            <a:r>
              <a:rPr lang="pl-PL" sz="1600" dirty="0" err="1">
                <a:solidFill>
                  <a:srgbClr val="465562"/>
                </a:solidFill>
              </a:rPr>
              <a:t>Gymnasium</a:t>
            </a:r>
            <a:r>
              <a:rPr lang="pl-PL" sz="1600" dirty="0">
                <a:solidFill>
                  <a:srgbClr val="465562"/>
                </a:solidFill>
              </a:rPr>
              <a:t> w Hoyerswerdzie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l-PL" sz="1400" dirty="0">
              <a:solidFill>
                <a:srgbClr val="46556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829" y="2017403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7525" y="660627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7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5783434"/>
            <a:ext cx="952381" cy="95238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063552" y="5640982"/>
            <a:ext cx="8974732" cy="1237283"/>
          </a:xfrm>
          <a:prstGeom prst="rect">
            <a:avLst/>
          </a:prstGeom>
        </p:spPr>
      </p:pic>
      <p:sp>
        <p:nvSpPr>
          <p:cNvPr id="9" name="Symbol zastępczy tekstu 5"/>
          <p:cNvSpPr txBox="1">
            <a:spLocks/>
          </p:cNvSpPr>
          <p:nvPr/>
        </p:nvSpPr>
        <p:spPr>
          <a:xfrm>
            <a:off x="263352" y="188640"/>
            <a:ext cx="720080" cy="5400600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200" b="1" dirty="0">
                <a:solidFill>
                  <a:srgbClr val="465562">
                    <a:lumMod val="20000"/>
                    <a:lumOff val="80000"/>
                  </a:srgbClr>
                </a:solidFill>
              </a:rPr>
              <a:t>STRATEGIA ROZWOJU</a:t>
            </a:r>
          </a:p>
        </p:txBody>
      </p:sp>
      <p:sp>
        <p:nvSpPr>
          <p:cNvPr id="22" name="Symbol zastępczy tekstu 8"/>
          <p:cNvSpPr txBox="1">
            <a:spLocks/>
          </p:cNvSpPr>
          <p:nvPr/>
        </p:nvSpPr>
        <p:spPr>
          <a:xfrm>
            <a:off x="1075828" y="2420888"/>
            <a:ext cx="3293422" cy="3751312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>
              <a:solidFill>
                <a:srgbClr val="4655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8631391" y="4950843"/>
            <a:ext cx="213985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400" dirty="0">
                <a:solidFill>
                  <a:srgbClr val="465562"/>
                </a:solidFill>
              </a:rPr>
              <a:t>Dzienny Dom „Senior+”</a:t>
            </a:r>
            <a:br>
              <a:rPr lang="pl-PL" sz="1400" dirty="0">
                <a:solidFill>
                  <a:srgbClr val="465562"/>
                </a:solidFill>
              </a:rPr>
            </a:br>
            <a:r>
              <a:rPr lang="pl-PL" sz="1400" dirty="0">
                <a:solidFill>
                  <a:srgbClr val="465562"/>
                </a:solidFill>
              </a:rPr>
              <a:t> w Nowej Soli</a:t>
            </a:r>
          </a:p>
        </p:txBody>
      </p:sp>
      <p:sp>
        <p:nvSpPr>
          <p:cNvPr id="26" name="Symbol zastępczy tekstu 5"/>
          <p:cNvSpPr txBox="1">
            <a:spLocks/>
          </p:cNvSpPr>
          <p:nvPr/>
        </p:nvSpPr>
        <p:spPr>
          <a:xfrm>
            <a:off x="11188180" y="116633"/>
            <a:ext cx="720080" cy="5524349"/>
          </a:xfrm>
          <a:prstGeom prst="rect">
            <a:avLst/>
          </a:prstGeom>
        </p:spPr>
        <p:txBody>
          <a:bodyPr vert="vert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800" b="1" dirty="0">
                <a:solidFill>
                  <a:srgbClr val="465562">
                    <a:lumMod val="20000"/>
                    <a:lumOff val="80000"/>
                  </a:srgbClr>
                </a:solidFill>
              </a:rPr>
              <a:t>WYCHOWANIE DO WARTOŚCI </a:t>
            </a:r>
          </a:p>
        </p:txBody>
      </p:sp>
      <p:sp>
        <p:nvSpPr>
          <p:cNvPr id="2" name="Prostokąt 1"/>
          <p:cNvSpPr/>
          <p:nvPr/>
        </p:nvSpPr>
        <p:spPr>
          <a:xfrm>
            <a:off x="1919536" y="173930"/>
            <a:ext cx="892899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600" b="1" dirty="0">
                <a:solidFill>
                  <a:srgbClr val="46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Kształtowanie postaw wolontariackich i zaangażowanych społecznie w akcje lokalnych i większych organizacji pozarządowych jako sposób na wychowanie do wartości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358004" y="866847"/>
            <a:ext cx="5318398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pl-PL" sz="1400" dirty="0">
              <a:solidFill>
                <a:srgbClr val="465562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pl-PL" sz="1400" dirty="0">
              <a:solidFill>
                <a:srgbClr val="465562"/>
              </a:solidFill>
            </a:endParaRPr>
          </a:p>
        </p:txBody>
      </p:sp>
      <p:pic>
        <p:nvPicPr>
          <p:cNvPr id="3074" name="Picture 2" descr="Może być zdjęciem przedstawiającym tekst „CENTRUM AKTYWNOŚCI SPOŁECZNEJ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980728"/>
            <a:ext cx="2863922" cy="17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że być zdjęciem przedstawiającym róża i tekst „Nowosolski Uniwersytet Trzeciego Wieku jest organizacją pożytku publicznego, status OPP posiada od 09.07.2010 roku, który uprawnia nas m. in. do pozyskiwania 1% podatku NOWOSOLSKI UNIWERSYTET TRZECIEGO WIEKU Numer KRS: 0000274854 XV-LECIE Nowosolski Uniwersytet Trzeciego Wieku NUTW”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8" b="667"/>
          <a:stretch/>
        </p:blipFill>
        <p:spPr bwMode="auto">
          <a:xfrm>
            <a:off x="4178108" y="2228718"/>
            <a:ext cx="3035006" cy="15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rak dostępnego opisu zdjęcia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08" y="634443"/>
            <a:ext cx="1808578" cy="16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rak dostępnego opisu zdjęcia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969" y="3406038"/>
            <a:ext cx="2028696" cy="15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rak dostępnego opisu zdjęcia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83" y="3054294"/>
            <a:ext cx="14430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ostokąt 17"/>
          <p:cNvSpPr/>
          <p:nvPr/>
        </p:nvSpPr>
        <p:spPr>
          <a:xfrm>
            <a:off x="2012148" y="4550199"/>
            <a:ext cx="213985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400" dirty="0">
                <a:solidFill>
                  <a:srgbClr val="465562"/>
                </a:solidFill>
              </a:rPr>
              <a:t>Dom Pomocy Społecznej w Bełczu</a:t>
            </a:r>
          </a:p>
        </p:txBody>
      </p:sp>
      <p:pic>
        <p:nvPicPr>
          <p:cNvPr id="3084" name="Picture 12" descr="Brak dostępnego opisu zdjęcia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75" y="3804376"/>
            <a:ext cx="1330325" cy="133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rak dostępnego opisu zdjęcia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01" y="3585530"/>
            <a:ext cx="1643670" cy="16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Brak dostępnego opisu zdjęcia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45" y="705802"/>
            <a:ext cx="1517034" cy="15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Brak dostępnego opisu zdjęcia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94" y="852389"/>
            <a:ext cx="1189826" cy="118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Może być zdjęciem przedstawiającym tekst „wielka orkiestra świątecznej pomocy”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204" y="2317808"/>
            <a:ext cx="1204071" cy="120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Brak dostępnego opisu zdjęcia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52" y="2421087"/>
            <a:ext cx="1143771" cy="11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94512" y="739088"/>
            <a:ext cx="1347917" cy="17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5783434"/>
            <a:ext cx="952381" cy="95238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063552" y="5640982"/>
            <a:ext cx="8974732" cy="1237283"/>
          </a:xfrm>
          <a:prstGeom prst="rect">
            <a:avLst/>
          </a:prstGeom>
        </p:spPr>
      </p:pic>
      <p:sp>
        <p:nvSpPr>
          <p:cNvPr id="9" name="Symbol zastępczy tekstu 5"/>
          <p:cNvSpPr txBox="1">
            <a:spLocks/>
          </p:cNvSpPr>
          <p:nvPr/>
        </p:nvSpPr>
        <p:spPr>
          <a:xfrm>
            <a:off x="263352" y="188640"/>
            <a:ext cx="720080" cy="5400600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200" b="1" dirty="0">
                <a:solidFill>
                  <a:srgbClr val="465562">
                    <a:lumMod val="20000"/>
                    <a:lumOff val="80000"/>
                  </a:srgbClr>
                </a:solidFill>
              </a:rPr>
              <a:t>STRATEGIA ROZWOJU</a:t>
            </a:r>
          </a:p>
        </p:txBody>
      </p:sp>
      <p:sp>
        <p:nvSpPr>
          <p:cNvPr id="22" name="Symbol zastępczy tekstu 8"/>
          <p:cNvSpPr txBox="1">
            <a:spLocks/>
          </p:cNvSpPr>
          <p:nvPr/>
        </p:nvSpPr>
        <p:spPr>
          <a:xfrm>
            <a:off x="1075828" y="2420888"/>
            <a:ext cx="3293422" cy="3751312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>
              <a:solidFill>
                <a:srgbClr val="4655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1878433" y="957756"/>
            <a:ext cx="5101927" cy="48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Infrastruktura </a:t>
            </a:r>
          </a:p>
          <a:p>
            <a:pPr marL="1200150" lvl="3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465562"/>
                </a:solidFill>
              </a:rPr>
              <a:t>Parking rowerowy</a:t>
            </a:r>
          </a:p>
          <a:p>
            <a:pPr marL="1200150" lvl="3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465562"/>
                </a:solidFill>
              </a:rPr>
              <a:t>Wjazd na stadion LA</a:t>
            </a:r>
          </a:p>
          <a:p>
            <a:pPr marL="1200150" lvl="3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465562"/>
                </a:solidFill>
              </a:rPr>
              <a:t>Zagospodarowanie terenu sportowego</a:t>
            </a:r>
          </a:p>
          <a:p>
            <a:pPr marL="1200150" lvl="3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465562"/>
                </a:solidFill>
              </a:rPr>
              <a:t>Monitoring i system alarmowy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465562"/>
                </a:solidFill>
              </a:rPr>
              <a:t>Pomoc </a:t>
            </a:r>
            <a:r>
              <a:rPr lang="pl-PL" sz="1600" dirty="0">
                <a:solidFill>
                  <a:srgbClr val="465562"/>
                </a:solidFill>
              </a:rPr>
              <a:t>psychologiczno-pedagogiczna</a:t>
            </a:r>
          </a:p>
          <a:p>
            <a:pPr marL="1200150" lvl="3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465562"/>
                </a:solidFill>
              </a:rPr>
              <a:t>Profilaktyka </a:t>
            </a:r>
          </a:p>
          <a:p>
            <a:pPr marL="1200150" lvl="3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pl-PL" sz="1600" dirty="0" smtClean="0">
                <a:solidFill>
                  <a:srgbClr val="465562"/>
                </a:solidFill>
              </a:rPr>
              <a:t>Doskonalenie </a:t>
            </a:r>
            <a:r>
              <a:rPr lang="pl-PL" sz="1600" dirty="0">
                <a:solidFill>
                  <a:srgbClr val="465562"/>
                </a:solidFill>
              </a:rPr>
              <a:t>zawodowe kadry nauczycielskiej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465562"/>
                </a:solidFill>
              </a:rPr>
              <a:t>Zarządzanie partycypacyjne poprzez cele</a:t>
            </a:r>
          </a:p>
          <a:p>
            <a:pPr marL="1200150" lvl="3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465562"/>
                </a:solidFill>
              </a:rPr>
              <a:t>Diagnoza – planowanie – realizacja – kontrola – ewaluacja </a:t>
            </a:r>
          </a:p>
          <a:p>
            <a:pPr marL="1200150" lvl="3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465562"/>
                </a:solidFill>
              </a:rPr>
              <a:t>Modelowanie kultury współpracy</a:t>
            </a:r>
          </a:p>
          <a:p>
            <a:pPr marL="1200150" lvl="3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465562"/>
                </a:solidFill>
              </a:rPr>
              <a:t>Autonomia i współodpowiedzialność</a:t>
            </a:r>
          </a:p>
          <a:p>
            <a:pPr marL="914400" lvl="3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l-PL" sz="1600" dirty="0" smtClean="0">
              <a:solidFill>
                <a:srgbClr val="465562"/>
              </a:solidFill>
            </a:endParaRP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l-PL" sz="1600" dirty="0">
              <a:solidFill>
                <a:srgbClr val="465562"/>
              </a:solidFill>
            </a:endParaRP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pl-PL" sz="1600" dirty="0">
              <a:solidFill>
                <a:srgbClr val="465562"/>
              </a:solidFill>
            </a:endParaRPr>
          </a:p>
          <a:p>
            <a:pPr marL="1657350" lvl="4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pl-PL" sz="1600" dirty="0">
              <a:solidFill>
                <a:srgbClr val="465562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pl-PL" sz="1400" dirty="0">
              <a:solidFill>
                <a:srgbClr val="465562"/>
              </a:solidFill>
            </a:endParaRPr>
          </a:p>
        </p:txBody>
      </p:sp>
      <p:sp>
        <p:nvSpPr>
          <p:cNvPr id="26" name="Symbol zastępczy tekstu 5"/>
          <p:cNvSpPr txBox="1">
            <a:spLocks/>
          </p:cNvSpPr>
          <p:nvPr/>
        </p:nvSpPr>
        <p:spPr>
          <a:xfrm>
            <a:off x="11188180" y="116633"/>
            <a:ext cx="720080" cy="5524349"/>
          </a:xfrm>
          <a:prstGeom prst="rect">
            <a:avLst/>
          </a:prstGeom>
        </p:spPr>
        <p:txBody>
          <a:bodyPr vert="vert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800" b="1" dirty="0">
                <a:solidFill>
                  <a:srgbClr val="465562">
                    <a:lumMod val="20000"/>
                    <a:lumOff val="80000"/>
                  </a:srgbClr>
                </a:solidFill>
              </a:rPr>
              <a:t>INICJATYWY UCZNIOWSKIE</a:t>
            </a:r>
            <a:br>
              <a:rPr lang="pl-PL" sz="2800" b="1" dirty="0">
                <a:solidFill>
                  <a:srgbClr val="465562">
                    <a:lumMod val="20000"/>
                    <a:lumOff val="80000"/>
                  </a:srgbClr>
                </a:solidFill>
              </a:rPr>
            </a:br>
            <a:r>
              <a:rPr lang="pl-PL" sz="2800" b="1" dirty="0">
                <a:solidFill>
                  <a:srgbClr val="465562">
                    <a:lumMod val="20000"/>
                    <a:lumOff val="80000"/>
                  </a:srgbClr>
                </a:solidFill>
              </a:rPr>
              <a:t>ZAANGAŻOWANIE RODZICÓW</a:t>
            </a:r>
          </a:p>
        </p:txBody>
      </p:sp>
      <p:sp>
        <p:nvSpPr>
          <p:cNvPr id="2" name="Prostokąt 1"/>
          <p:cNvSpPr/>
          <p:nvPr/>
        </p:nvSpPr>
        <p:spPr>
          <a:xfrm>
            <a:off x="1919536" y="173930"/>
            <a:ext cx="892899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600" b="1" dirty="0">
                <a:solidFill>
                  <a:srgbClr val="46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Dbałość o budowanie przyjaznej przestrzeni szkolnej dającej poczucie szeroko rozumianego bezpieczeństwa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358004" y="866847"/>
            <a:ext cx="5318398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pl-PL" sz="1400" dirty="0">
              <a:solidFill>
                <a:srgbClr val="465562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pl-PL" sz="1400" dirty="0">
              <a:solidFill>
                <a:srgbClr val="46556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103" y="1026702"/>
            <a:ext cx="3928084" cy="369844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581450" y="4725145"/>
            <a:ext cx="3477234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3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050" dirty="0">
                <a:solidFill>
                  <a:srgbClr val="465562"/>
                </a:solidFill>
              </a:rPr>
              <a:t>Ilustracja: Piramida potrzeb A. Maslowa</a:t>
            </a:r>
          </a:p>
        </p:txBody>
      </p:sp>
    </p:spTree>
    <p:extLst>
      <p:ext uri="{BB962C8B-B14F-4D97-AF65-F5344CB8AC3E}">
        <p14:creationId xmlns:p14="http://schemas.microsoft.com/office/powerpoint/2010/main" val="227508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9" y="164827"/>
            <a:ext cx="9782801" cy="6528346"/>
          </a:xfrm>
        </p:spPr>
        <p:txBody>
          <a:bodyPr rtlCol="0"/>
          <a:lstStyle/>
          <a:p>
            <a:pPr algn="ctr" rtl="0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OBSZARY DZIAŁANIA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Zawartość — symbol zastępczy 5" descr="Diagram Pionowa lista pagonowa przedstawiający 3 grupy umieszczone jedna pod drugą z podpunktami zadań w każdej grupie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600201" y="1600200"/>
          <a:ext cx="4068514" cy="40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awartość — symbol zastępczy 6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1600" dirty="0"/>
              <a:t>Mentoring i tutoring</a:t>
            </a:r>
            <a:br>
              <a:rPr lang="pl-PL" sz="1600" dirty="0"/>
            </a:br>
            <a:r>
              <a:rPr lang="pl-PL" sz="1600" dirty="0"/>
              <a:t>Innowacyjność i nowatorstwo</a:t>
            </a:r>
          </a:p>
          <a:p>
            <a:pPr rtl="0"/>
            <a:r>
              <a:rPr lang="pl-PL" sz="1600" dirty="0"/>
              <a:t>Rozpoznanie potrzeb i specjalistyczne wsparcie</a:t>
            </a:r>
            <a:br>
              <a:rPr lang="pl-PL" sz="1600" dirty="0"/>
            </a:br>
            <a:r>
              <a:rPr lang="pl-PL" sz="1600" dirty="0"/>
              <a:t>Podmiotowy system budowania relacji</a:t>
            </a:r>
          </a:p>
          <a:p>
            <a:pPr rtl="0"/>
            <a:r>
              <a:rPr lang="pl-PL" sz="1600" dirty="0"/>
              <a:t>Sieci współpracy</a:t>
            </a:r>
            <a:br>
              <a:rPr lang="pl-PL" sz="1600" dirty="0"/>
            </a:br>
            <a:r>
              <a:rPr lang="pl-PL" sz="1600" dirty="0"/>
              <a:t>NGO – aktywność lokalnie</a:t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483520"/>
            <a:ext cx="952381" cy="952381"/>
          </a:xfrm>
          <a:prstGeom prst="rect">
            <a:avLst/>
          </a:prstGeom>
        </p:spPr>
      </p:pic>
      <p:pic>
        <p:nvPicPr>
          <p:cNvPr id="6146" name="Picture 2" descr="EDUNEWS.PL - portal o nowoczesnej edukacji - Kierunki rozwoju polskiej  edukacj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886201"/>
            <a:ext cx="3972026" cy="264636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922960" y="123135"/>
            <a:ext cx="8974732" cy="12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9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3432" y="381000"/>
            <a:ext cx="3622230" cy="455712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 Ken robinson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Otwórz zdjęci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0" y="381001"/>
            <a:ext cx="3395391" cy="20961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1075828" y="2117626"/>
            <a:ext cx="3293422" cy="4054574"/>
          </a:xfrm>
        </p:spPr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9220" name="Picture 4" descr="Otwórz zdjęc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28" y="3136801"/>
            <a:ext cx="3178282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Otwórz zdjęc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5" y="367707"/>
            <a:ext cx="3235899" cy="2109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303913" y="2603591"/>
            <a:ext cx="6092825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i="1" dirty="0">
              <a:solidFill>
                <a:srgbClr val="9BAAB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  <a:p>
            <a:r>
              <a:rPr lang="pl-PL" i="1" dirty="0">
                <a:solidFill>
                  <a:srgbClr val="9BAAB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Niezależnie od tego, czy jesteś uczniem, nauczycielem, rodzicem, dyrektorem szkoły czy politykiem, jeśli w jakikolwiek sposób jesteś zaangażowany w edukację, możesz być częścią zmiany!</a:t>
            </a:r>
          </a:p>
          <a:p>
            <a:endParaRPr lang="pl-PL" i="1" dirty="0">
              <a:solidFill>
                <a:srgbClr val="9BAAB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800" i="1" dirty="0" smtClean="0">
                <a:solidFill>
                  <a:srgbClr val="9BAAB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</a:t>
            </a:r>
            <a:r>
              <a:rPr lang="pl-PL" sz="2800" i="1" dirty="0">
                <a:solidFill>
                  <a:srgbClr val="9BAAB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uwagę </a:t>
            </a:r>
            <a:r>
              <a:rPr lang="pl-PL" sz="2800" i="1" dirty="0" smtClean="0">
                <a:solidFill>
                  <a:srgbClr val="9BAAB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</a:p>
          <a:p>
            <a:pPr algn="ctr"/>
            <a:endParaRPr lang="pl-PL" sz="2800" i="1" dirty="0" smtClean="0">
              <a:solidFill>
                <a:srgbClr val="9BAAB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algn="r"/>
            <a:r>
              <a:rPr lang="pl-PL" sz="1400" dirty="0" smtClean="0">
                <a:solidFill>
                  <a:srgbClr val="9BAAB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Przygotowała: Aleksandra Grządko</a:t>
            </a:r>
            <a:endParaRPr lang="pl-PL" sz="1400" dirty="0">
              <a:solidFill>
                <a:srgbClr val="9BAAB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028209" y="5513853"/>
            <a:ext cx="8974732" cy="123728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1" y="5544753"/>
            <a:ext cx="952381" cy="95238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67409" y="1011138"/>
            <a:ext cx="3838254" cy="1800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>
                <a:solidFill>
                  <a:srgbClr val="46556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Wielu niezwykle utalentowanych, genialnych, kreatywnych ludzi nie uważa siebie za takich, ponieważ to, w czym byli dobrzy, nie było w szkole doceniane albo było wręcz napiętnowane</a:t>
            </a:r>
          </a:p>
        </p:txBody>
      </p:sp>
    </p:spTree>
    <p:extLst>
      <p:ext uri="{BB962C8B-B14F-4D97-AF65-F5344CB8AC3E}">
        <p14:creationId xmlns:p14="http://schemas.microsoft.com/office/powerpoint/2010/main" val="332597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9" y="164827"/>
            <a:ext cx="9782801" cy="6137361"/>
          </a:xfrm>
        </p:spPr>
        <p:txBody>
          <a:bodyPr rtlCol="0"/>
          <a:lstStyle/>
          <a:p>
            <a:pPr algn="ctr" rtl="0"/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Predyspozycje, możliwości</a:t>
            </a:r>
            <a:b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dziecka!</a:t>
            </a:r>
            <a:endParaRPr lang="pl-P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Zawartość — symbol zastępczy 5" descr="Diagram Pionowa lista pagonowa przedstawiający 3 grupy umieszczone jedna pod drugą z podpunktami zadań w każdej grupie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2225171"/>
              </p:ext>
            </p:extLst>
          </p:nvPr>
        </p:nvGraphicFramePr>
        <p:xfrm>
          <a:off x="1600200" y="1600201"/>
          <a:ext cx="4894666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awartość — symbol zastępczy 6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1600" dirty="0" smtClean="0"/>
              <a:t>Można kontynuować naukę w szkole branżowej II stopnia (2 lata i matura)</a:t>
            </a:r>
            <a:br>
              <a:rPr lang="pl-PL" sz="1600" dirty="0" smtClean="0"/>
            </a:br>
            <a:endParaRPr lang="pl-PL" sz="1600" dirty="0" smtClean="0"/>
          </a:p>
          <a:p>
            <a:pPr rtl="0"/>
            <a:r>
              <a:rPr lang="pl-PL" sz="1600" dirty="0" smtClean="0"/>
              <a:t>Egzamin zawodowy po 3 roku i po 4 roku; matura</a:t>
            </a:r>
            <a:br>
              <a:rPr lang="pl-PL" sz="1600" dirty="0" smtClean="0"/>
            </a:br>
            <a:endParaRPr lang="pl-PL" sz="1600" dirty="0"/>
          </a:p>
          <a:p>
            <a:pPr rtl="0"/>
            <a:r>
              <a:rPr lang="pl-PL" sz="1600" dirty="0" smtClean="0"/>
              <a:t>Matura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483520"/>
            <a:ext cx="952381" cy="952381"/>
          </a:xfrm>
          <a:prstGeom prst="rect">
            <a:avLst/>
          </a:prstGeom>
        </p:spPr>
      </p:pic>
      <p:pic>
        <p:nvPicPr>
          <p:cNvPr id="6146" name="Picture 2" descr="EDUNEWS.PL - portal o nowoczesnej edukacji - Kierunki rozwoju polskiej  edukacj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24" y="3886200"/>
            <a:ext cx="3972026" cy="264636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922960" y="123135"/>
            <a:ext cx="8974732" cy="1237283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589" y="1435901"/>
            <a:ext cx="1169551" cy="529896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465562"/>
                </a:solidFill>
              </a:rPr>
              <a:t>Kierunki kształcenia </a:t>
            </a:r>
            <a:br>
              <a:rPr lang="pl-PL" sz="3200" b="1" dirty="0" smtClean="0">
                <a:solidFill>
                  <a:srgbClr val="465562"/>
                </a:solidFill>
              </a:rPr>
            </a:br>
            <a:r>
              <a:rPr lang="pl-PL" sz="3200" b="1" dirty="0" smtClean="0">
                <a:solidFill>
                  <a:srgbClr val="465562"/>
                </a:solidFill>
              </a:rPr>
              <a:t>po szkole podstawowej </a:t>
            </a:r>
            <a:endParaRPr lang="pl-PL" sz="3200" b="1" dirty="0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800" dirty="0"/>
              <a:t>.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1593852" y="1499616"/>
            <a:ext cx="4818888" cy="938784"/>
          </a:xfrm>
        </p:spPr>
        <p:txBody>
          <a:bodyPr/>
          <a:lstStyle/>
          <a:p>
            <a:pPr algn="ctr"/>
            <a:r>
              <a:rPr lang="pl-PL" dirty="0" smtClean="0"/>
              <a:t>Planowane </a:t>
            </a:r>
            <a:r>
              <a:rPr lang="pl-PL" dirty="0" smtClean="0"/>
              <a:t>profile</a:t>
            </a:r>
          </a:p>
          <a:p>
            <a:pPr algn="ctr"/>
            <a:r>
              <a:rPr lang="pl-PL" dirty="0" smtClean="0"/>
              <a:t>(w dwóch klasach)</a:t>
            </a:r>
            <a:endParaRPr lang="pl-PL" dirty="0"/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2309431"/>
              </p:ext>
            </p:extLst>
          </p:nvPr>
        </p:nvGraphicFramePr>
        <p:xfrm>
          <a:off x="1674539" y="4023684"/>
          <a:ext cx="4814888" cy="1981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Przedmioty rozszerzone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>
          <a:xfrm>
            <a:off x="6559057" y="2636912"/>
            <a:ext cx="4568551" cy="20882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/>
              <a:t>język angielski od pierwszej klasy (+6 godzin w cyklu)</a:t>
            </a:r>
            <a:endParaRPr lang="pl-PL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/>
              <a:t>2 przedmioty zgodne z wybranym profilem (po +8 godzin z każdego i +3 zajęć dodatkowych)</a:t>
            </a:r>
            <a:endParaRPr lang="pl-PL" sz="2000" dirty="0"/>
          </a:p>
        </p:txBody>
      </p:sp>
      <p:graphicFrame>
        <p:nvGraphicFramePr>
          <p:cNvPr id="11" name="Symbol zastępczy zawartości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572673"/>
              </p:ext>
            </p:extLst>
          </p:nvPr>
        </p:nvGraphicFramePr>
        <p:xfrm>
          <a:off x="1671638" y="6001437"/>
          <a:ext cx="4814888" cy="921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Obraz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548681"/>
            <a:ext cx="952381" cy="952381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135560" y="180355"/>
            <a:ext cx="8974732" cy="1237283"/>
          </a:xfrm>
          <a:prstGeom prst="rect">
            <a:avLst/>
          </a:prstGeom>
        </p:spPr>
      </p:pic>
      <p:sp>
        <p:nvSpPr>
          <p:cNvPr id="14" name="Symbol zastępczy tekstu 5"/>
          <p:cNvSpPr txBox="1">
            <a:spLocks/>
          </p:cNvSpPr>
          <p:nvPr/>
        </p:nvSpPr>
        <p:spPr>
          <a:xfrm>
            <a:off x="1588" y="1344706"/>
            <a:ext cx="411660" cy="536506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800" b="1" dirty="0" smtClean="0">
                <a:solidFill>
                  <a:srgbClr val="465562"/>
                </a:solidFill>
              </a:rPr>
              <a:t>Język niemiecki </a:t>
            </a:r>
            <a:endParaRPr lang="pl-PL" sz="2800" b="1" dirty="0">
              <a:solidFill>
                <a:srgbClr val="465562"/>
              </a:solidFill>
            </a:endParaRPr>
          </a:p>
        </p:txBody>
      </p:sp>
      <p:sp>
        <p:nvSpPr>
          <p:cNvPr id="15" name="Symbol zastępczy tekstu 5"/>
          <p:cNvSpPr txBox="1">
            <a:spLocks/>
          </p:cNvSpPr>
          <p:nvPr/>
        </p:nvSpPr>
        <p:spPr>
          <a:xfrm>
            <a:off x="677728" y="1916832"/>
            <a:ext cx="411660" cy="4104456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800" b="1" dirty="0" smtClean="0">
                <a:solidFill>
                  <a:srgbClr val="465562"/>
                </a:solidFill>
              </a:rPr>
              <a:t>Język francuski</a:t>
            </a:r>
            <a:endParaRPr lang="pl-PL" sz="2800" b="1" dirty="0">
              <a:solidFill>
                <a:srgbClr val="465562"/>
              </a:solidFill>
            </a:endParaRPr>
          </a:p>
        </p:txBody>
      </p:sp>
      <p:graphicFrame>
        <p:nvGraphicFramePr>
          <p:cNvPr id="16" name="Symbol zastępczy zawartości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108321"/>
              </p:ext>
            </p:extLst>
          </p:nvPr>
        </p:nvGraphicFramePr>
        <p:xfrm>
          <a:off x="1662954" y="3133384"/>
          <a:ext cx="4814888" cy="89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7" name="Obraz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54852" y="4314888"/>
            <a:ext cx="2270516" cy="1384461"/>
          </a:xfrm>
          <a:prstGeom prst="rect">
            <a:avLst/>
          </a:prstGeom>
        </p:spPr>
      </p:pic>
      <p:sp>
        <p:nvSpPr>
          <p:cNvPr id="18" name="Symbol zastępczy zawartości 8"/>
          <p:cNvSpPr txBox="1">
            <a:spLocks/>
          </p:cNvSpPr>
          <p:nvPr/>
        </p:nvSpPr>
        <p:spPr>
          <a:xfrm>
            <a:off x="7051408" y="5450934"/>
            <a:ext cx="4755110" cy="1140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dobrze wybrać?</a:t>
            </a:r>
            <a:endParaRPr lang="pl-PL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52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Terminy rekrutacji</a:t>
            </a:r>
            <a:endParaRPr lang="pl-PL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>
          <a:xfrm>
            <a:off x="5428547" y="452716"/>
            <a:ext cx="6195985" cy="499250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maja – 21  czerwca do 15:00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w systemie elektronicznym, złożenie podpisanej papierowej wersji </a:t>
            </a: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szkole pierwszego wyboru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czerwca –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lipca do 15:00 złożenie </a:t>
            </a: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oryginałów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świadectwa ukończenia podstawówki i zaświadczenia po egzaminie </a:t>
            </a: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szkole pierwszego wyboru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lipca ogłoszenie list zakwalifikowanych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lipca –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lipca do 15:00 potwierdzenie woli poprzez uzupełnienie oryginałów dokumentów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lipca do 14:00 ogłoszenie listy przyjętych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2" y="304801"/>
            <a:ext cx="952381" cy="95238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608635" y="5445225"/>
            <a:ext cx="8974732" cy="1237283"/>
          </a:xfrm>
          <a:prstGeom prst="rect">
            <a:avLst/>
          </a:prstGeom>
        </p:spPr>
      </p:pic>
      <p:sp>
        <p:nvSpPr>
          <p:cNvPr id="12" name="Symbol zastępczy tekstu 8"/>
          <p:cNvSpPr txBox="1">
            <a:spLocks/>
          </p:cNvSpPr>
          <p:nvPr/>
        </p:nvSpPr>
        <p:spPr>
          <a:xfrm>
            <a:off x="1075828" y="2420888"/>
            <a:ext cx="3293422" cy="375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i="1" dirty="0" smtClean="0">
                <a:solidFill>
                  <a:srgbClr val="46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Nabór elektroniczny w powiecie nowosolskim</a:t>
            </a:r>
          </a:p>
          <a:p>
            <a:pPr algn="ctr"/>
            <a:endParaRPr lang="pl-PL" sz="1400" dirty="0" smtClean="0">
              <a:solidFill>
                <a:srgbClr val="FF0000"/>
              </a:solidFill>
            </a:endParaRPr>
          </a:p>
          <a:p>
            <a:pPr algn="ctr"/>
            <a:r>
              <a:rPr lang="pl-PL" sz="1400" dirty="0" smtClean="0">
                <a:solidFill>
                  <a:srgbClr val="FF0000"/>
                </a:solidFill>
              </a:rPr>
              <a:t>www.</a:t>
            </a:r>
            <a:r>
              <a:rPr lang="pl-PL" sz="1400" dirty="0" smtClean="0">
                <a:solidFill>
                  <a:srgbClr val="FF0000"/>
                </a:solidFill>
              </a:rPr>
              <a:t>powiat-nowosolski.pl</a:t>
            </a:r>
            <a:endParaRPr lang="pl-PL" sz="1400" dirty="0" smtClean="0">
              <a:solidFill>
                <a:srgbClr val="FF0000"/>
              </a:solidFill>
            </a:endParaRPr>
          </a:p>
          <a:p>
            <a:pPr algn="ctr"/>
            <a:endParaRPr lang="pl-PL" sz="1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08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860613" y="381000"/>
            <a:ext cx="4186516" cy="13716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Przeliczanie punktów</a:t>
            </a:r>
            <a:endParaRPr lang="pl-PL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>
          <a:xfrm>
            <a:off x="5428547" y="452716"/>
            <a:ext cx="6195985" cy="499250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polski – 18 pkt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Matematyka – 18 pkt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przedmiot – 18 pkt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(najlepsza ocena spośród: biologia, chemia, fizyka, geografia, przyroda, informatyka, historia, wos, j. angielski, j. niemiecki)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przedmiot – 18 pkt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400" dirty="0" smtClean="0">
                <a:solidFill>
                  <a:srgbClr val="46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(najlepsza ocena spośród: biologia</a:t>
            </a:r>
            <a:r>
              <a:rPr lang="pl-PL" sz="1400" dirty="0">
                <a:solidFill>
                  <a:srgbClr val="46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chemia, fizyka, geografia, przyroda, informatyka, historia, wos, j. angielski, j. niemiecki)</a:t>
            </a:r>
            <a:endParaRPr lang="pl-PL" dirty="0">
              <a:solidFill>
                <a:srgbClr val="4655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Szczególne osiągnięcia – 18 pkt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Świadectwo „z paskiem” – 7 pkt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Aktywność społeczna – 3 pkt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Celujący – 18 pkt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Bardzo dobry – 17 pkt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Dobry – 14 pkt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Dostateczny – 8 pkt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Dopuszczający – 2 pkt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2" y="304801"/>
            <a:ext cx="952381" cy="95238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608635" y="5445225"/>
            <a:ext cx="8974732" cy="1237283"/>
          </a:xfrm>
          <a:prstGeom prst="rect">
            <a:avLst/>
          </a:prstGeom>
        </p:spPr>
      </p:pic>
      <p:sp>
        <p:nvSpPr>
          <p:cNvPr id="12" name="Symbol zastępczy tekstu 8"/>
          <p:cNvSpPr txBox="1">
            <a:spLocks/>
          </p:cNvSpPr>
          <p:nvPr/>
        </p:nvSpPr>
        <p:spPr>
          <a:xfrm>
            <a:off x="1075828" y="2420888"/>
            <a:ext cx="3293422" cy="375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i="1" dirty="0" smtClean="0">
                <a:solidFill>
                  <a:srgbClr val="46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Świadectwo</a:t>
            </a:r>
          </a:p>
          <a:p>
            <a:pPr algn="ctr"/>
            <a:r>
              <a:rPr lang="pl-PL" sz="3600" i="1" dirty="0" smtClean="0">
                <a:solidFill>
                  <a:srgbClr val="46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pkt</a:t>
            </a:r>
          </a:p>
          <a:p>
            <a:pPr algn="ctr"/>
            <a:endParaRPr lang="pl-PL" sz="1400" dirty="0" smtClean="0">
              <a:solidFill>
                <a:srgbClr val="FF0000"/>
              </a:solidFill>
            </a:endParaRPr>
          </a:p>
          <a:p>
            <a:pPr algn="ctr"/>
            <a:r>
              <a:rPr lang="pl-PL" sz="1400" dirty="0" smtClean="0">
                <a:solidFill>
                  <a:srgbClr val="FF0000"/>
                </a:solidFill>
              </a:rPr>
              <a:t>www.</a:t>
            </a:r>
            <a:r>
              <a:rPr lang="pl-PL" sz="1400" dirty="0" smtClean="0">
                <a:solidFill>
                  <a:srgbClr val="FF0000"/>
                </a:solidFill>
              </a:rPr>
              <a:t>powiat-nowosolski.pl</a:t>
            </a:r>
            <a:endParaRPr lang="pl-PL" sz="1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2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860613" y="381000"/>
            <a:ext cx="4186516" cy="13716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Przeliczanie punktów</a:t>
            </a:r>
            <a:endParaRPr lang="pl-PL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>
          <a:xfrm>
            <a:off x="5428547" y="1752600"/>
            <a:ext cx="6195985" cy="36926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Wynik z j. polskiego – 100% x 0,35 = 35 pkt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Wynik z matematyki – 100% x 0,35 = 35 pkt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Wynik z j. angielskiego – 100% x 0,30 = 30 pkt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2" y="304801"/>
            <a:ext cx="952381" cy="95238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608635" y="5445225"/>
            <a:ext cx="8974732" cy="1237283"/>
          </a:xfrm>
          <a:prstGeom prst="rect">
            <a:avLst/>
          </a:prstGeom>
        </p:spPr>
      </p:pic>
      <p:sp>
        <p:nvSpPr>
          <p:cNvPr id="12" name="Symbol zastępczy tekstu 8"/>
          <p:cNvSpPr txBox="1">
            <a:spLocks/>
          </p:cNvSpPr>
          <p:nvPr/>
        </p:nvSpPr>
        <p:spPr>
          <a:xfrm>
            <a:off x="1075828" y="2420888"/>
            <a:ext cx="3293422" cy="375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i="1" dirty="0" smtClean="0">
                <a:solidFill>
                  <a:srgbClr val="46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Egzamin </a:t>
            </a:r>
          </a:p>
          <a:p>
            <a:pPr algn="ctr"/>
            <a:r>
              <a:rPr lang="pl-PL" sz="3600" i="1" dirty="0" smtClean="0">
                <a:solidFill>
                  <a:srgbClr val="46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pkt</a:t>
            </a:r>
          </a:p>
          <a:p>
            <a:pPr algn="ctr"/>
            <a:endParaRPr lang="pl-PL" sz="1400" dirty="0" smtClean="0">
              <a:solidFill>
                <a:srgbClr val="FF0000"/>
              </a:solidFill>
            </a:endParaRPr>
          </a:p>
          <a:p>
            <a:pPr algn="ctr"/>
            <a:r>
              <a:rPr lang="pl-PL" sz="1400" dirty="0" smtClean="0">
                <a:solidFill>
                  <a:srgbClr val="FF0000"/>
                </a:solidFill>
              </a:rPr>
              <a:t>www.powiat-nowosolski.pl</a:t>
            </a:r>
            <a:endParaRPr lang="pl-PL" sz="1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6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1549" y="1116107"/>
            <a:ext cx="7398738" cy="2680127"/>
          </a:xfrm>
        </p:spPr>
        <p:txBody>
          <a:bodyPr rtlCol="0"/>
          <a:lstStyle/>
          <a:p>
            <a:pPr algn="ctr" rtl="0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Jaką szkołę wybierasz?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30257" y="4344916"/>
            <a:ext cx="9282367" cy="1116085"/>
          </a:xfrm>
        </p:spPr>
        <p:txBody>
          <a:bodyPr rtlCol="0"/>
          <a:lstStyle/>
          <a:p>
            <a:pPr algn="ctr" rtl="0"/>
            <a:r>
              <a:rPr lang="pl-PL" i="1" dirty="0" smtClean="0"/>
              <a:t>Liceum Ogólnokształcące im. K. K. Baczyńskiego w Nowej Soli</a:t>
            </a:r>
            <a:endParaRPr lang="pl-PL" i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5783434"/>
            <a:ext cx="952381" cy="9523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063552" y="5640982"/>
            <a:ext cx="8974732" cy="12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WIZJA SZKOŁY</a:t>
            </a:r>
          </a:p>
        </p:txBody>
      </p:sp>
      <p:pic>
        <p:nvPicPr>
          <p:cNvPr id="12" name="Symbol zastępczy obrazu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21681"/>
          <a:stretch>
            <a:fillRect/>
          </a:stretch>
        </p:blipFill>
        <p:spPr>
          <a:xfrm>
            <a:off x="5735961" y="304801"/>
            <a:ext cx="5306649" cy="4872947"/>
          </a:xfrm>
        </p:spPr>
      </p:pic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>
          <a:xfrm>
            <a:off x="1075828" y="2420888"/>
            <a:ext cx="3293422" cy="375131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uczy dla przyszłości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Edukacja jest dyskursem w oparciu o wolność, prawdę i dobro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Łączymy indywidualizm i siłę współpracy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2" y="304801"/>
            <a:ext cx="952381" cy="95238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608635" y="5445225"/>
            <a:ext cx="8974732" cy="12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Misja  SZKOŁY</a:t>
            </a: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>
          <a:xfrm>
            <a:off x="5087889" y="1752600"/>
            <a:ext cx="6195985" cy="288835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Poszanowanie praw i godności człowieka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Wychowanie w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duchu uniwersalnych wartości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humanistycznych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Rozwój kompetencji proinnowacyjnych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Kultywowanie tradycji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Przygotowanie do pełnienia ról społecznych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Współtworzenie środowiska lokalnego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2" y="304801"/>
            <a:ext cx="952381" cy="95238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608635" y="5445225"/>
            <a:ext cx="8974732" cy="1237283"/>
          </a:xfrm>
          <a:prstGeom prst="rect">
            <a:avLst/>
          </a:prstGeom>
        </p:spPr>
      </p:pic>
      <p:sp>
        <p:nvSpPr>
          <p:cNvPr id="12" name="Symbol zastępczy tekstu 8"/>
          <p:cNvSpPr txBox="1">
            <a:spLocks/>
          </p:cNvSpPr>
          <p:nvPr/>
        </p:nvSpPr>
        <p:spPr>
          <a:xfrm>
            <a:off x="1075828" y="2420888"/>
            <a:ext cx="3293422" cy="375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i="1" dirty="0">
                <a:solidFill>
                  <a:srgbClr val="46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Inspiracja </a:t>
            </a:r>
            <a:br>
              <a:rPr lang="pl-PL" sz="4400" i="1" dirty="0">
                <a:solidFill>
                  <a:srgbClr val="46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400" i="1" dirty="0">
                <a:solidFill>
                  <a:srgbClr val="46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wolność wyboru</a:t>
            </a:r>
          </a:p>
        </p:txBody>
      </p:sp>
      <p:sp>
        <p:nvSpPr>
          <p:cNvPr id="2" name="Prostokąt 1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86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matyka 16: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79_TF02787947.potx" id="{8682BD3A-B4AE-40B7-A24E-776BF3F1C34C}" vid="{1D4AD935-C8E4-41ED-AB2B-F4B9574EA3E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9576</TotalTime>
  <Words>1076</Words>
  <Application>Microsoft Office PowerPoint</Application>
  <PresentationFormat>Panoramiczny</PresentationFormat>
  <Paragraphs>191</Paragraphs>
  <Slides>18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Euphemia</vt:lpstr>
      <vt:lpstr>Montserrat</vt:lpstr>
      <vt:lpstr>Wingdings</vt:lpstr>
      <vt:lpstr>Matematyka 16:9</vt:lpstr>
      <vt:lpstr>Rekrutacja 2024 – 2025 spotkanie informacyjne dla rodziców ósmoklasistów 5 kwietnia 2024 r. </vt:lpstr>
      <vt:lpstr>   Predyspozycje, możliwości  dziecka!</vt:lpstr>
      <vt:lpstr>.</vt:lpstr>
      <vt:lpstr>Terminy rekrutacji</vt:lpstr>
      <vt:lpstr>Przeliczanie punktów</vt:lpstr>
      <vt:lpstr>Przeliczanie punktów</vt:lpstr>
      <vt:lpstr>Jaką szkołę wybierasz? </vt:lpstr>
      <vt:lpstr>WIZJA SZKOŁY</vt:lpstr>
      <vt:lpstr>Misja  SZKOŁY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OBSZARY DZIAŁANIA</vt:lpstr>
      <vt:lpstr>Sir Ken robinson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Rekrutacja 2023 – 2024 spotkanie informacyjne dla rodziców ósmoklasistów 19 kwietnia 2023 r.</dc:title>
  <dc:creator>Windows User</dc:creator>
  <cp:lastModifiedBy>Windows User</cp:lastModifiedBy>
  <cp:revision>21</cp:revision>
  <dcterms:created xsi:type="dcterms:W3CDTF">2023-04-18T16:16:15Z</dcterms:created>
  <dcterms:modified xsi:type="dcterms:W3CDTF">2024-04-10T12:27:32Z</dcterms:modified>
</cp:coreProperties>
</file>