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9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4FD2D1-1777-0A9C-D9C6-021339D1A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Routine</a:t>
            </a:r>
            <a:r>
              <a:rPr lang="sk-SK" dirty="0"/>
              <a:t> business </a:t>
            </a:r>
            <a:r>
              <a:rPr lang="sk-SK" dirty="0" err="1"/>
              <a:t>transactions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C471CE6-B9B7-388C-6F47-06784509E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4111" y="5292111"/>
            <a:ext cx="6801612" cy="1239894"/>
          </a:xfrm>
        </p:spPr>
        <p:txBody>
          <a:bodyPr/>
          <a:lstStyle/>
          <a:p>
            <a:pPr algn="r"/>
            <a:r>
              <a:rPr lang="sk-SK" dirty="0"/>
              <a:t>4.r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4282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64013C-FACF-F91E-D3AF-A9F10C7D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356" y="83848"/>
            <a:ext cx="7729728" cy="637605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useful</a:t>
            </a:r>
            <a:r>
              <a:rPr lang="sk-SK" dirty="0"/>
              <a:t> </a:t>
            </a:r>
            <a:r>
              <a:rPr lang="sk-SK" dirty="0" err="1"/>
              <a:t>expressions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FC97A3F-CBE4-ECB4-05C2-36CDCAC0E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721453"/>
            <a:ext cx="11518084" cy="5931017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 err="1"/>
              <a:t>Replies</a:t>
            </a:r>
            <a:r>
              <a:rPr lang="sk-SK" sz="2400" dirty="0"/>
              <a:t> to </a:t>
            </a:r>
            <a:r>
              <a:rPr lang="sk-SK" sz="2400" dirty="0" err="1"/>
              <a:t>requests</a:t>
            </a:r>
            <a:endParaRPr lang="sk-SK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85B9A083-6308-32CC-840E-EE341003D958}"/>
              </a:ext>
            </a:extLst>
          </p:cNvPr>
          <p:cNvSpPr/>
          <p:nvPr/>
        </p:nvSpPr>
        <p:spPr>
          <a:xfrm>
            <a:off x="293615" y="1197528"/>
            <a:ext cx="11518084" cy="223147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rgbClr val="FF0000"/>
                </a:solidFill>
              </a:rPr>
              <a:t>Opening and main section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/>
              <a:t>Thank  you for your letter of____. As requested we enclose____.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/>
              <a:t>I was pleased to learn ___ that you are interested in our ______.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/>
              <a:t>Thank you for your enquiry dated ____ regarding_____.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en-GB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xmlns="" id="{6C3A6DB9-31FF-9683-0205-31EB0682463D}"/>
              </a:ext>
            </a:extLst>
          </p:cNvPr>
          <p:cNvSpPr/>
          <p:nvPr/>
        </p:nvSpPr>
        <p:spPr>
          <a:xfrm>
            <a:off x="293615" y="3544348"/>
            <a:ext cx="11518084" cy="294034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rgbClr val="FF0000"/>
                </a:solidFill>
              </a:rPr>
              <a:t>Action and close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We look forward to receiving a trial order from you soon.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We shall be pleased to send you any further information you may need.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Please give me a call if you have any questions.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Please let me know if you need any further details.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I hope to hear from you soon.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I will call you next week to discuss this with you</a:t>
            </a:r>
          </a:p>
        </p:txBody>
      </p:sp>
    </p:spTree>
    <p:extLst>
      <p:ext uri="{BB962C8B-B14F-4D97-AF65-F5344CB8AC3E}">
        <p14:creationId xmlns:p14="http://schemas.microsoft.com/office/powerpoint/2010/main" xmlns="" val="191980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213" y="199762"/>
            <a:ext cx="7729728" cy="943238"/>
          </a:xfrm>
        </p:spPr>
        <p:txBody>
          <a:bodyPr>
            <a:normAutofit/>
          </a:bodyPr>
          <a:lstStyle/>
          <a:p>
            <a:r>
              <a:rPr lang="sk-SK" dirty="0" err="1" smtClean="0"/>
              <a:t>Task</a:t>
            </a:r>
            <a:r>
              <a:rPr lang="sk-SK" dirty="0" smtClean="0"/>
              <a:t>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6431" y="1336783"/>
            <a:ext cx="9345402" cy="441338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sk-SK" dirty="0" smtClean="0"/>
              <a:t>    </a:t>
            </a:r>
            <a:r>
              <a:rPr lang="sk-SK" sz="2200" dirty="0" smtClean="0"/>
              <a:t>Videli ste internetovú stránku firmy,  ktorá ponúka široký výber profesionálnych kávovarov určených do kancelárií.  Ponuka Vás zaujala, firmu preto žiadate o zaslanie najnovšieho katalógu a cenníka. Taktiež máte záujem o letáky, ktoré môžete rozdať svojim zákazníkom.</a:t>
            </a:r>
          </a:p>
          <a:p>
            <a:pPr>
              <a:lnSpc>
                <a:spcPct val="200000"/>
              </a:lnSpc>
              <a:buNone/>
            </a:pPr>
            <a:endParaRPr lang="sk-SK" sz="2200" dirty="0" smtClean="0"/>
          </a:p>
          <a:p>
            <a:pPr>
              <a:lnSpc>
                <a:spcPct val="200000"/>
              </a:lnSpc>
              <a:buNone/>
            </a:pPr>
            <a:r>
              <a:rPr lang="sk-SK" sz="2200" dirty="0" smtClean="0"/>
              <a:t>- Požiadavku zasielate cez e-mail,  doplňte oslovenie, podpíšte sa svojím menom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8382" y="375607"/>
            <a:ext cx="7729728" cy="1188720"/>
          </a:xfrm>
        </p:spPr>
        <p:txBody>
          <a:bodyPr/>
          <a:lstStyle/>
          <a:p>
            <a:r>
              <a:rPr lang="sk-SK" dirty="0" err="1" smtClean="0"/>
              <a:t>Task</a:t>
            </a:r>
            <a:r>
              <a:rPr lang="sk-SK" dirty="0" smtClean="0"/>
              <a:t>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11115" y="1872762"/>
            <a:ext cx="10357339" cy="38672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sk-SK" dirty="0" smtClean="0"/>
              <a:t>    </a:t>
            </a:r>
            <a:r>
              <a:rPr lang="sk-SK" sz="2800" dirty="0" smtClean="0"/>
              <a:t>Píšete </a:t>
            </a:r>
            <a:r>
              <a:rPr lang="sk-SK" sz="2800" dirty="0" err="1" smtClean="0"/>
              <a:t>cateringovej</a:t>
            </a:r>
            <a:r>
              <a:rPr lang="sk-SK" sz="2800" dirty="0" smtClean="0"/>
              <a:t> firme a žiadate od neho detaily jeho služieb, ktoré by ste chceli využiť na výročnej slávnosti vo Vašej firme. Máte záujem o ľahké občerstvenie, teplé a studené nápoje</a:t>
            </a:r>
            <a:r>
              <a:rPr lang="sk-SK" dirty="0" smtClean="0"/>
              <a:t>.  </a:t>
            </a:r>
          </a:p>
          <a:p>
            <a:pPr>
              <a:lnSpc>
                <a:spcPct val="150000"/>
              </a:lnSpc>
              <a:buNone/>
            </a:pPr>
            <a:endParaRPr lang="sk-SK" dirty="0" smtClean="0"/>
          </a:p>
          <a:p>
            <a:pPr>
              <a:lnSpc>
                <a:spcPct val="150000"/>
              </a:lnSpc>
              <a:buNone/>
            </a:pPr>
            <a:r>
              <a:rPr lang="sk-SK" sz="2400" dirty="0" smtClean="0"/>
              <a:t>Požiadavku zasielate cez e-mail,  doplňte oslovenie, podpíšte sa svojím menom</a:t>
            </a:r>
            <a:endParaRPr lang="sk-SK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8721" y="208553"/>
            <a:ext cx="7729728" cy="916862"/>
          </a:xfrm>
        </p:spPr>
        <p:txBody>
          <a:bodyPr/>
          <a:lstStyle/>
          <a:p>
            <a:r>
              <a:rPr lang="sk-SK" dirty="0" err="1" smtClean="0"/>
              <a:t>Task</a:t>
            </a:r>
            <a:r>
              <a:rPr lang="sk-SK" dirty="0" smtClean="0"/>
              <a:t>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6477" y="1433146"/>
            <a:ext cx="10849708" cy="430688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sk-SK" sz="2800" dirty="0" smtClean="0"/>
              <a:t>   Váš kolega (meno, adresa) si nedávno kúpil v danej firme elektrickú rúru do záhradnej kuchynky. Píšete, že Váš kolega je s výrobkom veľmi spokojný a od poručil Vám, aby ste firmu kontaktovali.</a:t>
            </a:r>
          </a:p>
          <a:p>
            <a:pPr>
              <a:lnSpc>
                <a:spcPct val="150000"/>
              </a:lnSpc>
              <a:buNone/>
            </a:pPr>
            <a:r>
              <a:rPr lang="sk-SK" sz="2800" dirty="0" smtClean="0"/>
              <a:t>   Preto žiadate katalóg a cenník.</a:t>
            </a:r>
          </a:p>
          <a:p>
            <a:pPr>
              <a:lnSpc>
                <a:spcPct val="150000"/>
              </a:lnSpc>
              <a:buNone/>
            </a:pPr>
            <a:endParaRPr lang="sk-SK" sz="2800" dirty="0" smtClean="0"/>
          </a:p>
          <a:p>
            <a:pPr>
              <a:lnSpc>
                <a:spcPct val="150000"/>
              </a:lnSpc>
              <a:buNone/>
            </a:pPr>
            <a:r>
              <a:rPr lang="sk-SK" sz="2800" dirty="0" smtClean="0"/>
              <a:t>   </a:t>
            </a:r>
            <a:r>
              <a:rPr lang="sk-SK" sz="2400" dirty="0" smtClean="0"/>
              <a:t>Požiadavku </a:t>
            </a:r>
            <a:r>
              <a:rPr lang="sk-SK" sz="2400" dirty="0" smtClean="0"/>
              <a:t>zasielate cez e-mail,  doplňte oslovenie, podpíšte sa </a:t>
            </a:r>
            <a:r>
              <a:rPr lang="sk-SK" sz="2400" dirty="0" smtClean="0"/>
              <a:t>svojím menom</a:t>
            </a:r>
            <a:endParaRPr lang="sk-SK" sz="2800" dirty="0" smtClean="0"/>
          </a:p>
          <a:p>
            <a:pPr>
              <a:lnSpc>
                <a:spcPct val="150000"/>
              </a:lnSpc>
              <a:buNone/>
            </a:pPr>
            <a:endParaRPr lang="sk-SK" sz="2800" dirty="0" smtClean="0"/>
          </a:p>
          <a:p>
            <a:pPr>
              <a:lnSpc>
                <a:spcPct val="150000"/>
              </a:lnSpc>
              <a:buNone/>
            </a:pPr>
            <a:endParaRPr lang="sk-SK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5097" y="111838"/>
            <a:ext cx="7729728" cy="793770"/>
          </a:xfrm>
        </p:spPr>
        <p:txBody>
          <a:bodyPr/>
          <a:lstStyle/>
          <a:p>
            <a:r>
              <a:rPr lang="sk-SK" dirty="0" err="1" smtClean="0"/>
              <a:t>Task</a:t>
            </a:r>
            <a:r>
              <a:rPr lang="sk-SK" dirty="0" smtClean="0"/>
              <a:t> 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0631" y="1107831"/>
            <a:ext cx="11043138" cy="53984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2400" dirty="0" smtClean="0"/>
              <a:t>   Počas nedávnej návštevy výstavy nábytku ste videli tapety, ktoré firma ponúka. Myslíte si, že by sa Vám takéto tapety hodili do kancelárií vašej firmy, no doteraz ste sa s ponukou takýchto tapiet ešte nestretli.</a:t>
            </a:r>
          </a:p>
          <a:p>
            <a:pPr>
              <a:buNone/>
            </a:pPr>
            <a:r>
              <a:rPr lang="sk-SK" sz="2400" dirty="0" smtClean="0"/>
              <a:t>   Od firmy by ste preto chceli nasledovné informácie:</a:t>
            </a:r>
          </a:p>
          <a:p>
            <a:pPr marL="342900" indent="-342900">
              <a:buFont typeface="+mj-lt"/>
              <a:buAutoNum type="arabicPeriod"/>
            </a:pPr>
            <a:endParaRPr lang="sk-SK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400" dirty="0" smtClean="0"/>
              <a:t>Aké pomôcky sú potrebné pri aplikácií tapiet na stenu?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dirty="0" smtClean="0"/>
              <a:t>Je potrebná predpríprava steny pred aplikáciou tapiet?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dirty="0" smtClean="0"/>
              <a:t>Z akých materiálov sú vyrobené tapety a či je rozdiel pri ich aplikácii na stenu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dirty="0" smtClean="0"/>
              <a:t>Je potrebný odborník na aplikáciu tapety, alebo to zvládnete aj sami?</a:t>
            </a:r>
          </a:p>
          <a:p>
            <a:pPr marL="342900" indent="-342900">
              <a:buFont typeface="+mj-lt"/>
              <a:buAutoNum type="arabicPeriod"/>
            </a:pPr>
            <a:endParaRPr lang="sk-SK" sz="2400" dirty="0" smtClean="0"/>
          </a:p>
          <a:p>
            <a:pPr marL="342900" indent="-342900">
              <a:buNone/>
            </a:pPr>
            <a:r>
              <a:rPr lang="sk-SK" sz="2400" dirty="0" smtClean="0"/>
              <a:t>     Vopred sa za informácie poďakujte.</a:t>
            </a:r>
          </a:p>
          <a:p>
            <a:pPr marL="342900" indent="-342900">
              <a:buNone/>
            </a:pPr>
            <a:endParaRPr lang="sk-SK" dirty="0" smtClean="0"/>
          </a:p>
          <a:p>
            <a:pPr marL="342900" indent="-342900">
              <a:buNone/>
            </a:pPr>
            <a:r>
              <a:rPr lang="sk-SK" dirty="0" smtClean="0"/>
              <a:t>Požiadavku zasielate cez e-mail,  doplňte oslovenie, podpíšte sa svojím menom</a:t>
            </a:r>
            <a:endParaRPr lang="sk-SK" sz="2000" dirty="0" smtClean="0"/>
          </a:p>
          <a:p>
            <a:pPr marL="342900" indent="-342900">
              <a:buNone/>
            </a:pPr>
            <a:endParaRPr lang="sk-SK" dirty="0" smtClean="0"/>
          </a:p>
          <a:p>
            <a:pPr marL="342900" indent="-342900">
              <a:buNone/>
            </a:pPr>
            <a:endParaRPr lang="sk-SK" dirty="0" smtClean="0"/>
          </a:p>
          <a:p>
            <a:pPr marL="342900" indent="-342900">
              <a:buFont typeface="+mj-lt"/>
              <a:buAutoNum type="arabicPeriod"/>
            </a:pPr>
            <a:endParaRPr lang="sk-SK" dirty="0" smtClean="0"/>
          </a:p>
          <a:p>
            <a:pPr marL="342900" indent="-342900">
              <a:buFont typeface="+mj-lt"/>
              <a:buAutoNum type="arabicPeriod"/>
            </a:pPr>
            <a:endParaRPr lang="sk-SK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066A1B-2E40-56F1-2D0B-2B1EDC83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301" y="117404"/>
            <a:ext cx="7729728" cy="738273"/>
          </a:xfrm>
        </p:spPr>
        <p:txBody>
          <a:bodyPr>
            <a:normAutofit fontScale="90000"/>
          </a:bodyPr>
          <a:lstStyle/>
          <a:p>
            <a:r>
              <a:rPr lang="en-GB" dirty="0"/>
              <a:t>Routine business transactions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E93DD14-13E1-C2E1-9227-E09F9BDB8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6" y="1065402"/>
            <a:ext cx="10956022" cy="5419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>
                <a:highlight>
                  <a:srgbClr val="FFFF00"/>
                </a:highlight>
              </a:rPr>
              <a:t>Include:</a:t>
            </a:r>
          </a:p>
          <a:p>
            <a:r>
              <a:rPr lang="en-GB" sz="2800" dirty="0"/>
              <a:t>enquiry</a:t>
            </a:r>
            <a:r>
              <a:rPr lang="sk-SK" sz="2800" dirty="0"/>
              <a:t> – dopyt, dotaz</a:t>
            </a:r>
            <a:endParaRPr lang="en-GB" sz="2800" dirty="0"/>
          </a:p>
          <a:p>
            <a:r>
              <a:rPr lang="en-GB" sz="2800" dirty="0"/>
              <a:t>quotation</a:t>
            </a:r>
            <a:r>
              <a:rPr lang="sk-SK" sz="2800" dirty="0"/>
              <a:t> – cenová ponuka</a:t>
            </a:r>
            <a:endParaRPr lang="en-GB" sz="2800" dirty="0"/>
          </a:p>
          <a:p>
            <a:r>
              <a:rPr lang="en-GB" sz="2800" dirty="0"/>
              <a:t>orders (and their confirmations)</a:t>
            </a:r>
            <a:r>
              <a:rPr lang="sk-SK" sz="2800" dirty="0"/>
              <a:t> – objednávky (a ich potvrdenie)</a:t>
            </a:r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r>
              <a:rPr lang="en-GB" sz="2800" b="1" dirty="0">
                <a:highlight>
                  <a:srgbClr val="FFFF00"/>
                </a:highlight>
              </a:rPr>
              <a:t>Other routine dealings with customers:</a:t>
            </a:r>
          </a:p>
          <a:p>
            <a:r>
              <a:rPr lang="en-GB" sz="2800" dirty="0"/>
              <a:t>payment request</a:t>
            </a:r>
            <a:r>
              <a:rPr lang="sk-SK" sz="2800" dirty="0"/>
              <a:t> – žiadosť o platbu</a:t>
            </a:r>
            <a:endParaRPr lang="en-GB" sz="2800" dirty="0"/>
          </a:p>
          <a:p>
            <a:r>
              <a:rPr lang="en-GB" sz="2800" dirty="0"/>
              <a:t>follow-up letters</a:t>
            </a:r>
            <a:r>
              <a:rPr lang="sk-SK" sz="2800" dirty="0"/>
              <a:t> -  následné listy</a:t>
            </a:r>
            <a:endParaRPr lang="en-GB" sz="2800" dirty="0"/>
          </a:p>
          <a:p>
            <a:r>
              <a:rPr lang="en-GB" sz="2800" dirty="0"/>
              <a:t>satisfaction surveys </a:t>
            </a:r>
            <a:r>
              <a:rPr lang="sk-SK" sz="2800" dirty="0"/>
              <a:t>– prieskum spokojnosti</a:t>
            </a:r>
          </a:p>
          <a:p>
            <a:r>
              <a:rPr lang="sk-SK" sz="2800" dirty="0"/>
              <a:t>and more...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50098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38813A-F9CA-A12E-5FFF-358CEE99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4516"/>
            <a:ext cx="7729728" cy="704717"/>
          </a:xfrm>
        </p:spPr>
        <p:txBody>
          <a:bodyPr>
            <a:normAutofit fontScale="90000"/>
          </a:bodyPr>
          <a:lstStyle/>
          <a:p>
            <a:r>
              <a:rPr lang="en-GB" dirty="0"/>
              <a:t>Enquiries for information</a:t>
            </a:r>
            <a:r>
              <a:rPr lang="sk-SK" dirty="0"/>
              <a:t> </a:t>
            </a:r>
            <a:br>
              <a:rPr lang="sk-SK" dirty="0"/>
            </a:br>
            <a:r>
              <a:rPr lang="sk-SK" sz="2000" dirty="0"/>
              <a:t>(</a:t>
            </a:r>
            <a:r>
              <a:rPr lang="sk-SK" sz="2000" dirty="0" err="1"/>
              <a:t>about</a:t>
            </a:r>
            <a:r>
              <a:rPr lang="sk-SK" sz="2000" dirty="0"/>
              <a:t> </a:t>
            </a:r>
            <a:r>
              <a:rPr lang="sk-SK" sz="2000" dirty="0" err="1"/>
              <a:t>goods</a:t>
            </a:r>
            <a:r>
              <a:rPr lang="sk-SK" sz="2000" dirty="0"/>
              <a:t> or </a:t>
            </a:r>
            <a:r>
              <a:rPr lang="sk-SK" sz="2000" dirty="0" err="1"/>
              <a:t>services</a:t>
            </a:r>
            <a:r>
              <a:rPr lang="sk-SK" sz="2000" dirty="0"/>
              <a:t>)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6E96F95-6CC2-CA5B-F602-814277252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19" y="1199626"/>
            <a:ext cx="11023134" cy="52095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dirty="0"/>
              <a:t>sent and received in business all the time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usually made on the telephone or in a simple email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Guidelines when writing an enquiry: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highlight>
                  <a:srgbClr val="FFFF00"/>
                </a:highlight>
              </a:rPr>
              <a:t>state clearly and concisely what you want </a:t>
            </a:r>
            <a:r>
              <a:rPr lang="en-GB" sz="2400" dirty="0"/>
              <a:t>– general information, a catalogue, price list, sample, quotation, etc.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if there is </a:t>
            </a:r>
            <a:r>
              <a:rPr lang="en-GB" sz="2400" b="1" dirty="0">
                <a:highlight>
                  <a:srgbClr val="FFFF00"/>
                </a:highlight>
              </a:rPr>
              <a:t>a limit to the price at which you are prepared to buy</a:t>
            </a:r>
            <a:r>
              <a:rPr lang="en-GB" sz="2400" dirty="0"/>
              <a:t>, </a:t>
            </a:r>
            <a:r>
              <a:rPr lang="en-GB" sz="2400" b="1" dirty="0"/>
              <a:t>do not mention this,</a:t>
            </a:r>
            <a:r>
              <a:rPr lang="en-GB" sz="2400" dirty="0"/>
              <a:t> otherwise the supplier may raise the quotation to the limit you state</a:t>
            </a:r>
            <a:endParaRPr lang="sk-SK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most suppliers state their </a:t>
            </a:r>
            <a:r>
              <a:rPr lang="en-GB" sz="2400" b="1" dirty="0">
                <a:highlight>
                  <a:srgbClr val="FFFF00"/>
                </a:highlight>
              </a:rPr>
              <a:t>terms of payment </a:t>
            </a:r>
            <a:r>
              <a:rPr lang="en-GB" sz="2400" dirty="0"/>
              <a:t>when replying so there is no need for you to ask for them unless you are hoping for special rates</a:t>
            </a:r>
            <a:endParaRPr lang="sk-SK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keep you enquiry </a:t>
            </a:r>
            <a:r>
              <a:rPr lang="en-GB" sz="2400" b="1" dirty="0">
                <a:highlight>
                  <a:srgbClr val="FFFF00"/>
                </a:highlight>
              </a:rPr>
              <a:t>brief and straight to the point</a:t>
            </a:r>
            <a:endParaRPr lang="en-GB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77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F0FFC6-B35C-9B0C-CAC5-C0681D39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134" y="209683"/>
            <a:ext cx="7729728" cy="746662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Enquiries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3A58C64-F64F-66FE-4314-34342058D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1" y="1317072"/>
            <a:ext cx="11568418" cy="4991449"/>
          </a:xfrm>
        </p:spPr>
        <p:txBody>
          <a:bodyPr>
            <a:normAutofit/>
          </a:bodyPr>
          <a:lstStyle/>
          <a:p>
            <a:r>
              <a:rPr lang="en-GB" sz="2800" dirty="0"/>
              <a:t>mean potential business, so they </a:t>
            </a:r>
            <a:r>
              <a:rPr lang="en-GB" sz="2800" b="1" dirty="0">
                <a:highlight>
                  <a:srgbClr val="FFFF00"/>
                </a:highlight>
              </a:rPr>
              <a:t>must be acknowledged promptly</a:t>
            </a:r>
          </a:p>
          <a:p>
            <a:r>
              <a:rPr lang="en-GB" sz="2800" dirty="0"/>
              <a:t>if it is from an established customer – </a:t>
            </a:r>
            <a:r>
              <a:rPr lang="en-GB" sz="2800" b="1" i="1" dirty="0">
                <a:highlight>
                  <a:srgbClr val="FFFF00"/>
                </a:highlight>
              </a:rPr>
              <a:t>say how much you appreciate it</a:t>
            </a:r>
          </a:p>
          <a:p>
            <a:r>
              <a:rPr lang="en-GB" sz="2800" dirty="0"/>
              <a:t>if it is from a prospective customer – </a:t>
            </a:r>
            <a:r>
              <a:rPr lang="en-GB" sz="2800" b="1" i="1" dirty="0">
                <a:highlight>
                  <a:srgbClr val="FFFF00"/>
                </a:highlight>
              </a:rPr>
              <a:t>say you are glad to receive it and express the hope of a lasting and friendly business relationship</a:t>
            </a:r>
            <a:endParaRPr lang="sk-SK" sz="2800" b="1" i="1" dirty="0">
              <a:highlight>
                <a:srgbClr val="FFFF00"/>
              </a:highlight>
            </a:endParaRPr>
          </a:p>
          <a:p>
            <a:endParaRPr lang="sk-SK" sz="2800" b="1" i="1" dirty="0"/>
          </a:p>
          <a:p>
            <a:r>
              <a:rPr lang="en-GB" sz="2800" i="1" dirty="0"/>
              <a:t>Right from the start of your business dealings, focus on building a great relationship. If you get this right first, the rest will be much easier.</a:t>
            </a:r>
          </a:p>
        </p:txBody>
      </p:sp>
    </p:spTree>
    <p:extLst>
      <p:ext uri="{BB962C8B-B14F-4D97-AF65-F5344CB8AC3E}">
        <p14:creationId xmlns:p14="http://schemas.microsoft.com/office/powerpoint/2010/main" xmlns="" val="325204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1E3598-D78B-E46C-36DC-4591971E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459" y="159349"/>
            <a:ext cx="9555060" cy="763440"/>
          </a:xfrm>
        </p:spPr>
        <p:txBody>
          <a:bodyPr/>
          <a:lstStyle/>
          <a:p>
            <a:r>
              <a:rPr lang="sk-SK" dirty="0" err="1"/>
              <a:t>Request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catalogues</a:t>
            </a:r>
            <a:r>
              <a:rPr lang="sk-SK" dirty="0"/>
              <a:t> and </a:t>
            </a:r>
            <a:r>
              <a:rPr lang="sk-SK" dirty="0" err="1"/>
              <a:t>price</a:t>
            </a:r>
            <a:r>
              <a:rPr lang="sk-SK" dirty="0"/>
              <a:t> </a:t>
            </a:r>
            <a:r>
              <a:rPr lang="sk-SK" dirty="0" err="1"/>
              <a:t>lists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47C4D3E-7A8C-8733-7ECD-D1A4C0CDA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1" y="1224793"/>
            <a:ext cx="11887200" cy="547385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In the following enquiries, written replies are not necessary.                                                                 The items requested may simply be mailed with                                                                                         a compliment slip, or sent in an email: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7DFA46E6-18BD-47FA-7748-88A055A8C91D}"/>
              </a:ext>
            </a:extLst>
          </p:cNvPr>
          <p:cNvSpPr/>
          <p:nvPr/>
        </p:nvSpPr>
        <p:spPr>
          <a:xfrm>
            <a:off x="6434356" y="1736521"/>
            <a:ext cx="5603846" cy="12981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Compliment slip </a:t>
            </a:r>
            <a:r>
              <a:rPr lang="en-GB" sz="2000" dirty="0"/>
              <a:t>is a small piece of paper on which a company's name, address, and logo are printed and which is sent out with goods or information, typically in place of a covering letter</a:t>
            </a:r>
            <a:r>
              <a:rPr lang="en-GB" dirty="0"/>
              <a:t>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xmlns="" id="{F2EAADDE-E19B-4E1A-C9DA-977558A15ACB}"/>
              </a:ext>
            </a:extLst>
          </p:cNvPr>
          <p:cNvSpPr/>
          <p:nvPr/>
        </p:nvSpPr>
        <p:spPr>
          <a:xfrm>
            <a:off x="243281" y="2527203"/>
            <a:ext cx="5452844" cy="358837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Dear Sir/Madam</a:t>
            </a:r>
          </a:p>
          <a:p>
            <a:endParaRPr lang="en-GB" sz="2000" dirty="0"/>
          </a:p>
          <a:p>
            <a:r>
              <a:rPr lang="en-GB" sz="2000" dirty="0"/>
              <a:t>I´ve seen your website and am interested in your range of fax machines. Please send me a current catalogue and price list, together with copies on any descriptive leaflets that I could pass to prospective customers.</a:t>
            </a:r>
          </a:p>
          <a:p>
            <a:endParaRPr lang="en-GB" sz="2000" dirty="0"/>
          </a:p>
          <a:p>
            <a:r>
              <a:rPr lang="en-GB" sz="2000" dirty="0"/>
              <a:t>Many thanks</a:t>
            </a:r>
          </a:p>
          <a:p>
            <a:endParaRPr lang="en-GB" sz="2000" dirty="0"/>
          </a:p>
          <a:p>
            <a:r>
              <a:rPr lang="en-GB" sz="2000" dirty="0"/>
              <a:t>Ellie Johnson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xmlns="" id="{6C7D2C4F-8BCF-92BE-12F5-AC6A04D63DD8}"/>
              </a:ext>
            </a:extLst>
          </p:cNvPr>
          <p:cNvSpPr/>
          <p:nvPr/>
        </p:nvSpPr>
        <p:spPr>
          <a:xfrm>
            <a:off x="6216243" y="3336721"/>
            <a:ext cx="5732476" cy="32570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Dear Sir/Madam</a:t>
            </a:r>
          </a:p>
          <a:p>
            <a:endParaRPr lang="en-GB" dirty="0"/>
          </a:p>
          <a:p>
            <a:r>
              <a:rPr lang="en-GB" dirty="0"/>
              <a:t>I have seen one of your safes in the office of a local firm and they passed on your address to me.</a:t>
            </a:r>
          </a:p>
          <a:p>
            <a:endParaRPr lang="en-GB" dirty="0"/>
          </a:p>
          <a:p>
            <a:r>
              <a:rPr lang="en-GB" dirty="0"/>
              <a:t>Please send me a copy of your current catalogue. I am particularly interested in safes suitable for a small office.</a:t>
            </a:r>
          </a:p>
          <a:p>
            <a:endParaRPr lang="en-GB" dirty="0"/>
          </a:p>
          <a:p>
            <a:r>
              <a:rPr lang="en-GB" dirty="0"/>
              <a:t>Thanks for your help.</a:t>
            </a:r>
          </a:p>
          <a:p>
            <a:endParaRPr lang="en-GB" dirty="0"/>
          </a:p>
          <a:p>
            <a:r>
              <a:rPr lang="en-GB" dirty="0"/>
              <a:t>Martin Stewart</a:t>
            </a:r>
          </a:p>
        </p:txBody>
      </p:sp>
    </p:spTree>
    <p:extLst>
      <p:ext uri="{BB962C8B-B14F-4D97-AF65-F5344CB8AC3E}">
        <p14:creationId xmlns:p14="http://schemas.microsoft.com/office/powerpoint/2010/main" xmlns="" val="208604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42E049-7DFC-95A1-39CA-03B08D20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579" y="184516"/>
            <a:ext cx="7729728" cy="763440"/>
          </a:xfrm>
        </p:spPr>
        <p:txBody>
          <a:bodyPr/>
          <a:lstStyle/>
          <a:p>
            <a:r>
              <a:rPr lang="en-GB" dirty="0"/>
              <a:t>requests for advice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98C0783-7C8A-71DD-363B-608BD8C9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317072"/>
            <a:ext cx="11367082" cy="5075339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Email </a:t>
            </a:r>
            <a:r>
              <a:rPr lang="sk-SK" dirty="0" err="1"/>
              <a:t>enquiry</a:t>
            </a:r>
            <a:r>
              <a:rPr lang="sk-SK" dirty="0"/>
              <a:t>:</a:t>
            </a: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6CBD5B53-8F0C-C68E-E339-BB8530C374C6}"/>
              </a:ext>
            </a:extLst>
          </p:cNvPr>
          <p:cNvSpPr/>
          <p:nvPr/>
        </p:nvSpPr>
        <p:spPr>
          <a:xfrm>
            <a:off x="1853967" y="1388398"/>
            <a:ext cx="7994707" cy="4475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Dear Sir/Madam</a:t>
            </a:r>
          </a:p>
          <a:p>
            <a:endParaRPr lang="en-GB" sz="2400" dirty="0"/>
          </a:p>
          <a:p>
            <a:r>
              <a:rPr lang="en-GB" sz="2400" dirty="0"/>
              <a:t>Please send me details of the catering services you provide. We often run full-day events and are looking for a collaboration with a vendor who can provide tea, coffee and refreshment snacks for breaks as well as a </a:t>
            </a:r>
            <a:r>
              <a:rPr lang="en-GB" sz="2400" dirty="0" err="1"/>
              <a:t>lu</a:t>
            </a:r>
            <a:r>
              <a:rPr lang="sk-SK" sz="2400" dirty="0"/>
              <a:t>n</a:t>
            </a:r>
            <a:r>
              <a:rPr lang="en-GB" sz="2400" dirty="0" err="1"/>
              <a:t>ch</a:t>
            </a:r>
            <a:r>
              <a:rPr lang="en-GB" sz="2400" dirty="0"/>
              <a:t> menu.</a:t>
            </a:r>
          </a:p>
          <a:p>
            <a:endParaRPr lang="en-GB" sz="2400" dirty="0"/>
          </a:p>
          <a:p>
            <a:r>
              <a:rPr lang="en-GB" sz="2400" dirty="0"/>
              <a:t>I hope to hear from you soon.</a:t>
            </a:r>
          </a:p>
          <a:p>
            <a:endParaRPr lang="en-GB" sz="2400" dirty="0"/>
          </a:p>
          <a:p>
            <a:r>
              <a:rPr lang="en-GB" sz="2400" dirty="0"/>
              <a:t>John Wee</a:t>
            </a:r>
          </a:p>
        </p:txBody>
      </p:sp>
    </p:spTree>
    <p:extLst>
      <p:ext uri="{BB962C8B-B14F-4D97-AF65-F5344CB8AC3E}">
        <p14:creationId xmlns:p14="http://schemas.microsoft.com/office/powerpoint/2010/main" xmlns="" val="24632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2C004E-CE2B-26A3-B05B-CB5680D3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958" y="150960"/>
            <a:ext cx="9865453" cy="864108"/>
          </a:xfrm>
        </p:spPr>
        <p:txBody>
          <a:bodyPr/>
          <a:lstStyle/>
          <a:p>
            <a:r>
              <a:rPr lang="en-GB" dirty="0"/>
              <a:t>enquiries through recommendations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241F0C3-8ADA-83AA-9B54-06A46CD57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1241572"/>
            <a:ext cx="9574970" cy="4498456"/>
          </a:xfrm>
        </p:spPr>
        <p:txBody>
          <a:bodyPr/>
          <a:lstStyle/>
          <a:p>
            <a:pPr marL="0" indent="0">
              <a:buNone/>
            </a:pPr>
            <a:r>
              <a:rPr lang="sk-SK" dirty="0" err="1"/>
              <a:t>Enquiry</a:t>
            </a:r>
            <a:r>
              <a:rPr lang="sk-SK" dirty="0"/>
              <a:t>:</a:t>
            </a: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6056564D-DA8B-621C-8579-63447820E6ED}"/>
              </a:ext>
            </a:extLst>
          </p:cNvPr>
          <p:cNvSpPr/>
          <p:nvPr/>
        </p:nvSpPr>
        <p:spPr>
          <a:xfrm>
            <a:off x="1476462" y="1333848"/>
            <a:ext cx="8363824" cy="48152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Dear Sirs</a:t>
            </a:r>
          </a:p>
          <a:p>
            <a:endParaRPr lang="en-GB" sz="2400" dirty="0"/>
          </a:p>
          <a:p>
            <a:r>
              <a:rPr lang="en-GB" sz="2400" dirty="0"/>
              <a:t>My neighbour, Mr W Stevens of 29 High Street, Derby, recently bought an electric lawn mower from you. He is delighted with the machine and has recommended that I contact you.  </a:t>
            </a:r>
          </a:p>
          <a:p>
            <a:endParaRPr lang="en-GB" sz="2400" dirty="0"/>
          </a:p>
          <a:p>
            <a:r>
              <a:rPr lang="en-GB" sz="2400" dirty="0"/>
              <a:t>I need a similar machine, but smaller. Could you let me know what products would be most suitable for me, and send me details via mail, because I don´t have email.</a:t>
            </a:r>
          </a:p>
          <a:p>
            <a:endParaRPr lang="en-GB" sz="2400" dirty="0"/>
          </a:p>
          <a:p>
            <a:r>
              <a:rPr lang="en-GB" sz="2400" dirty="0"/>
              <a:t>Yours faithfully</a:t>
            </a:r>
          </a:p>
        </p:txBody>
      </p:sp>
    </p:spTree>
    <p:extLst>
      <p:ext uri="{BB962C8B-B14F-4D97-AF65-F5344CB8AC3E}">
        <p14:creationId xmlns:p14="http://schemas.microsoft.com/office/powerpoint/2010/main" xmlns="" val="107779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048852-6267-1B84-5ED1-F8D8D6C5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967" y="104862"/>
            <a:ext cx="7729728" cy="507534"/>
          </a:xfrm>
        </p:spPr>
        <p:txBody>
          <a:bodyPr>
            <a:normAutofit fontScale="90000"/>
          </a:bodyPr>
          <a:lstStyle/>
          <a:p>
            <a:r>
              <a:rPr lang="en-GB" dirty="0"/>
              <a:t>General enquiries and replies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20839E9-3766-B74A-59FC-5E6385A1C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813732"/>
            <a:ext cx="11769753" cy="5767474"/>
          </a:xfrm>
        </p:spPr>
        <p:txBody>
          <a:bodyPr/>
          <a:lstStyle/>
          <a:p>
            <a:r>
              <a:rPr lang="en-GB" dirty="0"/>
              <a:t>when writing a general letter of enquiry be sure to be specific in the details required, </a:t>
            </a:r>
            <a:r>
              <a:rPr lang="en-GB" dirty="0" err="1"/>
              <a:t>eg</a:t>
            </a:r>
            <a:r>
              <a:rPr lang="en-GB" dirty="0"/>
              <a:t> prices, delivery details, terms of payment</a:t>
            </a:r>
          </a:p>
          <a:p>
            <a:pPr marL="0" indent="0">
              <a:buNone/>
            </a:pPr>
            <a:r>
              <a:rPr lang="sk-SK" dirty="0" err="1"/>
              <a:t>Enquiry</a:t>
            </a:r>
            <a:r>
              <a:rPr lang="sk-SK" dirty="0"/>
              <a:t>:</a:t>
            </a:r>
            <a:endParaRPr lang="en-GB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6B84266F-7C46-FE2D-FCCA-8DFF84AF7E85}"/>
              </a:ext>
            </a:extLst>
          </p:cNvPr>
          <p:cNvSpPr/>
          <p:nvPr/>
        </p:nvSpPr>
        <p:spPr>
          <a:xfrm>
            <a:off x="1518406" y="1585519"/>
            <a:ext cx="10519795" cy="49956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k-SK" dirty="0"/>
          </a:p>
          <a:p>
            <a:r>
              <a:rPr lang="en-GB" dirty="0"/>
              <a:t>Dear Sir/Madam</a:t>
            </a:r>
          </a:p>
          <a:p>
            <a:endParaRPr lang="en-GB" dirty="0"/>
          </a:p>
          <a:p>
            <a:r>
              <a:rPr lang="en-GB" dirty="0"/>
              <a:t>During a recent visit to the Ideal Home Exhibition I saw a sample of your plastic tile flooring. I think this type of flooring would be suitable for the ground floor of my house, but I have not been able to find anyone in my area who is familiar with such tiling.</a:t>
            </a:r>
          </a:p>
          <a:p>
            <a:endParaRPr lang="en-GB" dirty="0"/>
          </a:p>
          <a:p>
            <a:r>
              <a:rPr lang="en-GB" dirty="0"/>
              <a:t>Would you please give me the following information: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special preparation would be necessary for the under-flooring?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 what colours and designs can the tiles be supplied?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Are the tiles likely to be affected by rising damp?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Would it be necessary to employ a specialist to lay the floor?</a:t>
            </a:r>
          </a:p>
          <a:p>
            <a:r>
              <a:rPr lang="en-GB" dirty="0"/>
              <a:t>      If so,  can you recommend one in my area?</a:t>
            </a:r>
          </a:p>
          <a:p>
            <a:endParaRPr lang="en-GB" dirty="0"/>
          </a:p>
          <a:p>
            <a:r>
              <a:rPr lang="en-GB" dirty="0"/>
              <a:t>I look forward to receiving your advice on these issues.</a:t>
            </a:r>
          </a:p>
          <a:p>
            <a:endParaRPr lang="en-GB" dirty="0"/>
          </a:p>
          <a:p>
            <a:r>
              <a:rPr lang="en-GB" dirty="0"/>
              <a:t>Yours faithfully</a:t>
            </a:r>
          </a:p>
          <a:p>
            <a:pPr algn="ctr"/>
            <a:endParaRPr lang="sk-SK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345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C28203-14FB-7382-BD2A-A1157C8B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468" y="17834"/>
            <a:ext cx="7729728" cy="612438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Useful</a:t>
            </a:r>
            <a:r>
              <a:rPr lang="sk-SK" dirty="0"/>
              <a:t> </a:t>
            </a:r>
            <a:r>
              <a:rPr lang="sk-SK" dirty="0" err="1"/>
              <a:t>expressions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FBA6EFF-C275-0304-7BAD-19FDFA43A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3" y="931178"/>
            <a:ext cx="11937534" cy="4808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err="1"/>
              <a:t>Request</a:t>
            </a:r>
            <a:r>
              <a:rPr lang="sk-SK" sz="2400" dirty="0"/>
              <a:t>: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/>
              <a:t> </a:t>
            </a:r>
            <a:endParaRPr lang="en-GB" sz="2400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xmlns="" id="{0F9DA488-C841-4DCD-19F2-DDD494B43BC9}"/>
              </a:ext>
            </a:extLst>
          </p:cNvPr>
          <p:cNvSpPr/>
          <p:nvPr/>
        </p:nvSpPr>
        <p:spPr>
          <a:xfrm>
            <a:off x="1283516" y="740468"/>
            <a:ext cx="10393959" cy="29613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FF0000"/>
                </a:solidFill>
              </a:rPr>
              <a:t>Opening</a:t>
            </a:r>
          </a:p>
          <a:p>
            <a:endParaRPr lang="en-GB" sz="32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We are interested in ____ as advertised recently in ______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We have received an enquiry for your ____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I was interested to see your advertisement for_____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I understand you are manufacturers of (dealers in) ___ and should like to receive your current catalogue.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xmlns="" id="{0BE14154-9869-97FF-0C1F-7A8C6AA61DE1}"/>
              </a:ext>
            </a:extLst>
          </p:cNvPr>
          <p:cNvSpPr/>
          <p:nvPr/>
        </p:nvSpPr>
        <p:spPr>
          <a:xfrm>
            <a:off x="1283515" y="3892490"/>
            <a:ext cx="10393959" cy="277675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FF0000"/>
                </a:solidFill>
              </a:rPr>
              <a:t>Main section and close</a:t>
            </a:r>
          </a:p>
          <a:p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When replying, please also include delivery details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Please also state whether you can supply the goods from stock as we need them urgently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/>
              <a:t>If you can supply suitable goods, we </a:t>
            </a:r>
            <a:r>
              <a:rPr lang="en-GB" sz="2400" dirty="0" err="1"/>
              <a:t>mayy</a:t>
            </a:r>
            <a:r>
              <a:rPr lang="en-GB" sz="2400" dirty="0"/>
              <a:t> place regular orders for large quantities</a:t>
            </a:r>
          </a:p>
        </p:txBody>
      </p:sp>
    </p:spTree>
    <p:extLst>
      <p:ext uri="{BB962C8B-B14F-4D97-AF65-F5344CB8AC3E}">
        <p14:creationId xmlns:p14="http://schemas.microsoft.com/office/powerpoint/2010/main" xmlns="" val="7767107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524</TotalTime>
  <Words>1238</Words>
  <Application>Microsoft Office PowerPoint</Application>
  <PresentationFormat>Vlastná</PresentationFormat>
  <Paragraphs>143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Balík</vt:lpstr>
      <vt:lpstr>Routine business transactions</vt:lpstr>
      <vt:lpstr>Routine business transactions</vt:lpstr>
      <vt:lpstr>Enquiries for information  (about goods or services)</vt:lpstr>
      <vt:lpstr>Enquiries</vt:lpstr>
      <vt:lpstr>Request for catalogues and price lists</vt:lpstr>
      <vt:lpstr>requests for advice</vt:lpstr>
      <vt:lpstr>enquiries through recommendations</vt:lpstr>
      <vt:lpstr>General enquiries and replies</vt:lpstr>
      <vt:lpstr>Useful expressions</vt:lpstr>
      <vt:lpstr>useful expressions</vt:lpstr>
      <vt:lpstr>Task 1</vt:lpstr>
      <vt:lpstr>Task 2</vt:lpstr>
      <vt:lpstr>Task 3</vt:lpstr>
      <vt:lpstr>Task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Routine business transactions</dc:title>
  <dc:creator>Lucia Fröhlichová</dc:creator>
  <cp:lastModifiedBy>ucitel</cp:lastModifiedBy>
  <cp:revision>14</cp:revision>
  <dcterms:created xsi:type="dcterms:W3CDTF">2023-01-23T17:29:40Z</dcterms:created>
  <dcterms:modified xsi:type="dcterms:W3CDTF">2023-02-02T10:11:47Z</dcterms:modified>
</cp:coreProperties>
</file>