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60"/>
  </p:normalViewPr>
  <p:slideViewPr>
    <p:cSldViewPr>
      <p:cViewPr varScale="1">
        <p:scale>
          <a:sx n="66" d="100"/>
          <a:sy n="66" d="100"/>
        </p:scale>
        <p:origin x="135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E094B-90BE-4814-A096-268BAA5D691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C6737-C68E-48D1-98C0-790BB93002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476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je záškoláctvo?</a:t>
            </a:r>
          </a:p>
          <a:p>
            <a:r>
              <a:rPr lang="sk-SK" dirty="0" smtClean="0"/>
              <a:t>Druhy</a:t>
            </a:r>
            <a:r>
              <a:rPr lang="sk-SK" baseline="0" dirty="0" smtClean="0"/>
              <a:t> záškoláctva!</a:t>
            </a:r>
          </a:p>
          <a:p>
            <a:r>
              <a:rPr lang="sk-SK" baseline="0" dirty="0" smtClean="0"/>
              <a:t>Príčiny záškoláctva!</a:t>
            </a:r>
          </a:p>
          <a:p>
            <a:r>
              <a:rPr lang="sk-SK" baseline="0" dirty="0" smtClean="0"/>
              <a:t>Rady!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6737-C68E-48D1-98C0-790BB93002A5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20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6737-C68E-48D1-98C0-790BB93002A5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33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Druhy záškoláctva!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6737-C68E-48D1-98C0-790BB93002A5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882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ŽIAK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6737-C68E-48D1-98C0-790BB93002A5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690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ŠKOLA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6737-C68E-48D1-98C0-790BB93002A5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21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RODINA: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6737-C68E-48D1-98C0-790BB93002A5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185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/>
              <a:t>Rozprávať sa s dieťaťom – rozobrať vzniknutú situáciu.</a:t>
            </a:r>
            <a:r>
              <a:rPr lang="sk-SK" baseline="0" dirty="0" smtClean="0"/>
              <a:t> </a:t>
            </a:r>
          </a:p>
          <a:p>
            <a:pPr>
              <a:buFontTx/>
              <a:buChar char="-"/>
            </a:pPr>
            <a:r>
              <a:rPr lang="sk-SK" baseline="0" dirty="0" smtClean="0"/>
              <a:t>Menší trest /za známky/</a:t>
            </a:r>
          </a:p>
          <a:p>
            <a:pPr>
              <a:buFontTx/>
              <a:buChar char="-"/>
            </a:pPr>
            <a:r>
              <a:rPr lang="sk-SK" baseline="0" dirty="0" smtClean="0"/>
              <a:t>Preradenie na inú školu /nevhodný vplyv spolužiakov, konflikty s učiteľmi/</a:t>
            </a:r>
          </a:p>
          <a:p>
            <a:pPr>
              <a:buFontTx/>
              <a:buChar char="-"/>
            </a:pPr>
            <a:r>
              <a:rPr lang="sk-SK" baseline="0" dirty="0" smtClean="0"/>
              <a:t>Pri neospravedlnení hodín môžu byť pozastavené dávky.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6737-C68E-48D1-98C0-790BB93002A5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0616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PEKNÝ DEŇ : )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6737-C68E-48D1-98C0-790BB93002A5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929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905000" y="1752600"/>
            <a:ext cx="5319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Záškoláctvo </a:t>
            </a:r>
            <a:endParaRPr lang="sk-SK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-53340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Základná škola SNP 1, Humenné</a:t>
            </a:r>
            <a:endParaRPr lang="sk-SK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51042" y="5657671"/>
            <a:ext cx="50978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Mgr. Martina </a:t>
            </a:r>
            <a:r>
              <a:rPr lang="sk-SK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Olexová</a:t>
            </a:r>
            <a:endParaRPr lang="sk-SK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k-SK" sz="3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olexova1@zssnphe.sk</a:t>
            </a:r>
            <a:endParaRPr lang="sk-SK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314" name="Picture 2" descr="Článok - Kam po strednej škole? Na ISTP.sk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95600"/>
            <a:ext cx="6477000" cy="2143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38200" y="1371600"/>
            <a:ext cx="7723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Ďakujem za pozornosť</a:t>
            </a:r>
            <a:endParaRPr lang="sk-SK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438400" y="3505200"/>
            <a:ext cx="4166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PEKNÝ DEŇ : )</a:t>
            </a:r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k-SK" sz="4000" b="1" dirty="0" smtClean="0"/>
              <a:t>OBSAH</a:t>
            </a:r>
          </a:p>
          <a:p>
            <a:pPr algn="ctr">
              <a:lnSpc>
                <a:spcPct val="200000"/>
              </a:lnSpc>
            </a:pPr>
            <a:r>
              <a:rPr lang="sk-SK" sz="4000" b="1" dirty="0" smtClean="0"/>
              <a:t>1. Čo je záškoláctvo?</a:t>
            </a:r>
          </a:p>
          <a:p>
            <a:pPr algn="ctr">
              <a:lnSpc>
                <a:spcPct val="200000"/>
              </a:lnSpc>
            </a:pPr>
            <a:r>
              <a:rPr lang="sk-SK" sz="4000" b="1" dirty="0" smtClean="0"/>
              <a:t>2. Druhy záškoláctva!</a:t>
            </a:r>
          </a:p>
          <a:p>
            <a:pPr algn="ctr">
              <a:lnSpc>
                <a:spcPct val="200000"/>
              </a:lnSpc>
            </a:pPr>
            <a:r>
              <a:rPr lang="sk-SK" sz="4000" b="1" dirty="0" smtClean="0"/>
              <a:t>3. Príčiny záškoláctva!</a:t>
            </a:r>
          </a:p>
          <a:p>
            <a:pPr algn="ctr">
              <a:lnSpc>
                <a:spcPct val="200000"/>
              </a:lnSpc>
            </a:pPr>
            <a:r>
              <a:rPr lang="sk-SK" sz="4000" b="1" dirty="0" smtClean="0"/>
              <a:t>4. Rady!</a:t>
            </a:r>
            <a:endParaRPr lang="sk-SK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62000" y="0"/>
            <a:ext cx="7186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Čo je záškoláctvo?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4478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♠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Úmyselné vymeškávanie školského vyučovania.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♠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Žiak z vlastnej vôle, zväčša bez vedomia rodičov nechodí do školy.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♠ 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Dieťa si doma začne vymýšľať všelijaké choroby, aby mohlo ostať doma alebo jedného dňa do školy nepríde a to bez vedomia rodičov.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♠ 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Objavuje sa už aj na ZŠ a SŠ a z roka na rok rastie. </a:t>
            </a:r>
            <a:r>
              <a:rPr kumimoji="0" lang="sk-SK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 descr="Záškoláctvo alebo čo skrývajú záškoláci? | datakabinet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24400"/>
            <a:ext cx="4114800" cy="1905001"/>
          </a:xfrm>
          <a:prstGeom prst="rect">
            <a:avLst/>
          </a:prstGeom>
          <a:noFill/>
        </p:spPr>
      </p:pic>
      <p:sp>
        <p:nvSpPr>
          <p:cNvPr id="15367" name="AutoShape 7" descr="Mýty a fakty o záškoláctve | Školský portá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9" name="AutoShape 9" descr="Mýty a fakty o záškoláctve | Školský portá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71" name="AutoShape 11" descr="Mýty a fakty o záškoláctve | Školský portá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oré dieťa do škôlky či jaslí nepatrí, upozorňujú odborníci | eduworld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3067050" cy="36576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066800" y="0"/>
            <a:ext cx="7263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Druhy záškoláctva!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953000" y="8382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Pravé záškoláctvo.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4953000"/>
            <a:ext cx="33527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Záškoláctvo s klamaním rodičov.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733800" y="3962400"/>
            <a:ext cx="5650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Záškoláctvo s vedomím rodičov. 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Prečo by staršie deti nemali strážiť svojich mladších súrodencov? - Dobré  novi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12338"/>
            <a:ext cx="4572000" cy="2101187"/>
          </a:xfrm>
          <a:prstGeom prst="rect">
            <a:avLst/>
          </a:prstGeom>
          <a:noFill/>
        </p:spPr>
      </p:pic>
      <p:pic>
        <p:nvPicPr>
          <p:cNvPr id="19463" name="Picture 7" descr="Záškoláctvo, netráp našu školu!"/>
          <p:cNvPicPr>
            <a:picLocks noChangeAspect="1" noChangeArrowheads="1"/>
          </p:cNvPicPr>
          <p:nvPr/>
        </p:nvPicPr>
        <p:blipFill>
          <a:blip r:embed="rId5"/>
          <a:srcRect t="34483"/>
          <a:stretch>
            <a:fillRect/>
          </a:stretch>
        </p:blipFill>
        <p:spPr bwMode="auto">
          <a:xfrm>
            <a:off x="4191000" y="1371600"/>
            <a:ext cx="43434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90600" y="304800"/>
            <a:ext cx="7532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i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3. Príčiny záškoláctva 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447800" y="1447800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♠ podľa psychológa deti, ktoré sú záškolákmi už na ZŠ je to skôr: zo zvedavostí a adrenalínu.</a:t>
            </a:r>
          </a:p>
          <a:p>
            <a:pPr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♠ /je zvedavý čo bude, či sa to podarí, aké budú následky atď./ </a:t>
            </a:r>
          </a:p>
          <a:p>
            <a:pPr algn="just"/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♠  Ale aj iné faktory môžu byť dôvodom a to: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Psychologička radí: Ako u detí prekonať stres zo školy? | Vyšetrenie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343400"/>
            <a:ext cx="3048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ĺžnik 4"/>
          <p:cNvSpPr/>
          <p:nvPr/>
        </p:nvSpPr>
        <p:spPr>
          <a:xfrm>
            <a:off x="3886200" y="38862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1" dirty="0" smtClean="0"/>
              <a:t>ŠKOLA</a:t>
            </a:r>
            <a:endParaRPr lang="sk-SK" dirty="0"/>
          </a:p>
        </p:txBody>
      </p:sp>
      <p:pic>
        <p:nvPicPr>
          <p:cNvPr id="21508" name="Picture 4" descr="Grafova spolupraca s rodicmi"/>
          <p:cNvPicPr>
            <a:picLocks noChangeAspect="1" noChangeArrowheads="1"/>
          </p:cNvPicPr>
          <p:nvPr/>
        </p:nvPicPr>
        <p:blipFill>
          <a:blip r:embed="rId4"/>
          <a:srcRect l="6270" t="20042" r="4702" b="4802"/>
          <a:stretch>
            <a:fillRect/>
          </a:stretch>
        </p:blipFill>
        <p:spPr bwMode="auto">
          <a:xfrm>
            <a:off x="5867400" y="3733800"/>
            <a:ext cx="3276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ĺžnik 6"/>
          <p:cNvSpPr/>
          <p:nvPr/>
        </p:nvSpPr>
        <p:spPr>
          <a:xfrm>
            <a:off x="6858000" y="33528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1" dirty="0" smtClean="0"/>
              <a:t>RODINA</a:t>
            </a:r>
            <a:endParaRPr lang="sk-SK" dirty="0"/>
          </a:p>
        </p:txBody>
      </p:sp>
      <p:pic>
        <p:nvPicPr>
          <p:cNvPr id="21510" name="Picture 6" descr="Keď si učiteľ a žiak nesadnú | Školák | Pred/Školák | Rodinka.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2819400" cy="186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ĺžnik 8"/>
          <p:cNvSpPr/>
          <p:nvPr/>
        </p:nvSpPr>
        <p:spPr>
          <a:xfrm>
            <a:off x="838200" y="441960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1" dirty="0" smtClean="0"/>
              <a:t>ŽIAK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Aby škola nebola nočnou morou: Nehrešte deti pre zlé známky, upozorňuje  psychologička | Najmama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429000" cy="241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Ako zdolať nadmerný strach zo školy? | Dieťa | Články | MAMA a 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0"/>
            <a:ext cx="3429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3276600" y="304800"/>
            <a:ext cx="2487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Š K O L A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371600" y="1219200"/>
            <a:ext cx="609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k-SK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♠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nezáujem žiaka o školu a učenie,</a:t>
            </a:r>
          </a:p>
          <a:p>
            <a:pPr algn="ctr">
              <a:lnSpc>
                <a:spcPct val="200000"/>
              </a:lnSpc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latin typeface="Times New Roman"/>
                <a:cs typeface="Times New Roman"/>
              </a:rPr>
              <a:t>♠ 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strach zo školy /skúšania, písomky/,</a:t>
            </a:r>
          </a:p>
          <a:p>
            <a:pPr algn="ctr">
              <a:lnSpc>
                <a:spcPct val="200000"/>
              </a:lnSpc>
            </a:pP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♠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vyhýbanie sa neobľúbeným predmetom, </a:t>
            </a:r>
          </a:p>
          <a:p>
            <a:pPr algn="ctr">
              <a:lnSpc>
                <a:spcPct val="200000"/>
              </a:lnSpc>
            </a:pPr>
            <a:r>
              <a:rPr lang="sk-SK" sz="2400" b="1" dirty="0" smtClean="0">
                <a:latin typeface="Times New Roman"/>
                <a:cs typeface="Times New Roman"/>
              </a:rPr>
              <a:t>♠ 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zlý vzťah s učiteľom - spolužiakmi, </a:t>
            </a:r>
          </a:p>
          <a:p>
            <a:pPr algn="ctr">
              <a:lnSpc>
                <a:spcPct val="200000"/>
              </a:lnSpc>
            </a:pPr>
            <a:r>
              <a:rPr lang="sk-SK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♠ 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vysoké nároky na žiaka, </a:t>
            </a:r>
          </a:p>
          <a:p>
            <a:pPr algn="ctr">
              <a:lnSpc>
                <a:spcPct val="200000"/>
              </a:lnSpc>
            </a:pPr>
            <a:r>
              <a:rPr lang="sk-SK" sz="2400" b="1" dirty="0" smtClean="0">
                <a:latin typeface="Times New Roman"/>
                <a:cs typeface="Times New Roman"/>
              </a:rPr>
              <a:t>♠ 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šikanovanie. 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Šikana: Násilie na deťoch, páchané inými deťmi. Od 14 rokov trestný č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3352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Učiteľ dal žiakovi jemne zaucho. Prepustili ho a skončil na polícii |  TVnoviny.s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800600"/>
            <a:ext cx="3276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Workoholizmus: Cintoríny sú plné nenahraditeľných ľud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514" y="0"/>
            <a:ext cx="3197485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Fóbie a úzkosti ničia tínedžerov, môže za to neistý život rodičov - S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3200399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2895600" y="228600"/>
            <a:ext cx="3100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b="1" i="1" dirty="0" smtClean="0">
                <a:latin typeface="Times New Roman" pitchFamily="18" charset="0"/>
                <a:cs typeface="Times New Roman" pitchFamily="18" charset="0"/>
              </a:rPr>
              <a:t>R O D I N A: 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524000" y="1066800"/>
            <a:ext cx="5867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neadekvátne rodinné zázemie, </a:t>
            </a:r>
          </a:p>
          <a:p>
            <a:pPr algn="ctr">
              <a:lnSpc>
                <a:spcPct val="20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ľahostajný postoj rodičov, </a:t>
            </a:r>
          </a:p>
          <a:p>
            <a:pPr algn="ctr">
              <a:lnSpc>
                <a:spcPct val="20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prehnaná starostlivosť rodičov, </a:t>
            </a:r>
          </a:p>
          <a:p>
            <a:pPr algn="ctr">
              <a:lnSpc>
                <a:spcPct val="20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nadmerné pracovné zaťaženie rodičov, </a:t>
            </a:r>
          </a:p>
          <a:p>
            <a:pPr algn="ctr">
              <a:lnSpc>
                <a:spcPct val="20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nejednotná výchova, </a:t>
            </a:r>
          </a:p>
          <a:p>
            <a:pPr algn="ctr">
              <a:lnSpc>
                <a:spcPct val="20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strach z potrestania rodičov. 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Nejednotnosť vo výchove: Ako tým ubližujete sebe, ale aj dieťaťu? -  KAMzaKRASOU.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67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Martovský syndrom: Jak poznáte přespříliš starostlivou maminku? - Žena.cz -  magazín pro žen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114800"/>
            <a:ext cx="2819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66800" y="457200"/>
            <a:ext cx="1407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i="1" dirty="0" smtClean="0">
                <a:latin typeface="Times New Roman" pitchFamily="18" charset="0"/>
                <a:cs typeface="Times New Roman" pitchFamily="18" charset="0"/>
              </a:rPr>
              <a:t>Ž I A K : 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33400" y="12192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zdravotné postihnutie, </a:t>
            </a:r>
          </a:p>
          <a:p>
            <a:pPr>
              <a:lnSpc>
                <a:spcPct val="20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poruchy učenia, </a:t>
            </a:r>
          </a:p>
          <a:p>
            <a:pPr>
              <a:lnSpc>
                <a:spcPct val="20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nevhodné trávenie voľného času dieťaťa,</a:t>
            </a:r>
          </a:p>
          <a:p>
            <a:pPr>
              <a:lnSpc>
                <a:spcPct val="20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vplyv rovesníkov /alkohol, drogy, nevhodné správanie/ 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Šikana: To nie je len dnešný postrach školských lavíc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434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igarety v roku 2019 na Slovensku zdražejú hneď dvakrát. Fajčiari budú  musieť siahnuť hlbšie do vrecka | REFRESHER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343400"/>
            <a:ext cx="4495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Poruchy uče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0"/>
            <a:ext cx="2983453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Kto má riešiť záškoláctvo. Užitočné rady a informácie - právna poradň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371600"/>
            <a:ext cx="3352800" cy="224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971800" y="152400"/>
            <a:ext cx="2140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Rady:</a:t>
            </a:r>
          </a:p>
        </p:txBody>
      </p:sp>
      <p:sp>
        <p:nvSpPr>
          <p:cNvPr id="3" name="Obdĺžnik 2"/>
          <p:cNvSpPr/>
          <p:nvPr/>
        </p:nvSpPr>
        <p:spPr>
          <a:xfrm>
            <a:off x="0" y="12954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Rozprávať sa s dieťaťom – rozobrať vzniknutú situáciu. </a:t>
            </a:r>
          </a:p>
          <a:p>
            <a:pPr algn="just"/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Menší trest /za známky/</a:t>
            </a:r>
          </a:p>
          <a:p>
            <a:pPr algn="just"/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Preradenie na inú školu /nevhodný vplyv spolužiakov, konflikty s učiteľmi/</a:t>
            </a:r>
          </a:p>
          <a:p>
            <a:pPr algn="just"/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Pri neospravedlnení hodín môžu byť pozastavené dávky.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ESTA DO A ZO ŠKOLY - PREVENCIA ZÁŠKOLÁCT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953000"/>
            <a:ext cx="2619375" cy="1743076"/>
          </a:xfrm>
          <a:prstGeom prst="rect">
            <a:avLst/>
          </a:prstGeom>
          <a:noFill/>
        </p:spPr>
      </p:pic>
      <p:sp>
        <p:nvSpPr>
          <p:cNvPr id="2052" name="AutoShape 4" descr="Záškoláctvo alebo nechodenie do školy: Existuje prevencia záškoláctva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Záškoláctvo alebo nechodenie do školy: Existuje prevencia záškoláctva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6" name="AutoShape 8" descr="Záškoláctvo alebo nechodenie do školy: Existuje prevencia záškoláctva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8" name="Picture 10" descr="Záškoláctvo alebo nechodenie do školy: Existuje prevencia záškoláctva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419600"/>
            <a:ext cx="3086100" cy="2057400"/>
          </a:xfrm>
          <a:prstGeom prst="rect">
            <a:avLst/>
          </a:prstGeom>
          <a:noFill/>
        </p:spPr>
      </p:pic>
      <p:pic>
        <p:nvPicPr>
          <p:cNvPr id="2060" name="Picture 12" descr="Zákaz telesných trestov detí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0"/>
            <a:ext cx="2133600" cy="2743200"/>
          </a:xfrm>
          <a:prstGeom prst="rect">
            <a:avLst/>
          </a:prstGeom>
          <a:noFill/>
        </p:spPr>
      </p:pic>
      <p:pic>
        <p:nvPicPr>
          <p:cNvPr id="2062" name="Picture 14" descr="Fyzické tresty? Robia viac škody ako úžitku!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800600"/>
            <a:ext cx="2619375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</TotalTime>
  <Words>275</Words>
  <Application>Microsoft Office PowerPoint</Application>
  <PresentationFormat>Prezentácia na obrazovke (4:3)</PresentationFormat>
  <Paragraphs>76</Paragraphs>
  <Slides>10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Times New Roman</vt:lpstr>
      <vt:lpstr>Wingdings 2</vt:lpstr>
      <vt:lpstr>Technický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Uzivatel</cp:lastModifiedBy>
  <cp:revision>7</cp:revision>
  <dcterms:created xsi:type="dcterms:W3CDTF">2021-02-24T12:53:09Z</dcterms:created>
  <dcterms:modified xsi:type="dcterms:W3CDTF">2023-09-22T11:54:12Z</dcterms:modified>
</cp:coreProperties>
</file>