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6" r:id="rId4"/>
  </p:sldMasterIdLst>
  <p:notesMasterIdLst>
    <p:notesMasterId r:id="rId13"/>
  </p:notesMasterIdLst>
  <p:sldIdLst>
    <p:sldId id="422" r:id="rId5"/>
    <p:sldId id="423" r:id="rId6"/>
    <p:sldId id="424" r:id="rId7"/>
    <p:sldId id="425" r:id="rId8"/>
    <p:sldId id="426" r:id="rId9"/>
    <p:sldId id="427" r:id="rId10"/>
    <p:sldId id="429" r:id="rId11"/>
    <p:sldId id="428" r:id="rId12"/>
  </p:sldIdLst>
  <p:sldSz cx="9144000" cy="6858000" type="screen4x3"/>
  <p:notesSz cx="6797675" cy="9928225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rzysztof Kuźniak" initials="KK" lastIdx="1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5870"/>
    <a:srgbClr val="313843"/>
    <a:srgbClr val="3333CC"/>
    <a:srgbClr val="3366FF"/>
    <a:srgbClr val="3333FF"/>
    <a:srgbClr val="CC0000"/>
    <a:srgbClr val="FFFFFF"/>
    <a:srgbClr val="0066FF"/>
    <a:srgbClr val="00CC00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67E36B4-DC2E-4895-A038-DC2142AD36FE}" v="2" dt="2020-03-26T20:27:13.796"/>
    <p1510:client id="{C2475E56-CF42-41CD-B348-27651947F5DD}" v="1" dt="2020-03-07T20:47:40.69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Styl pośredni 4 — Ak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C89EF96-8CEA-46FF-86C4-4CE0E7609802}" styleName="Styl jasny 3 — Ak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Styl jasny 2 — Ak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72" autoAdjust="0"/>
    <p:restoredTop sz="90882" autoAdjust="0"/>
  </p:normalViewPr>
  <p:slideViewPr>
    <p:cSldViewPr>
      <p:cViewPr varScale="1">
        <p:scale>
          <a:sx n="78" d="100"/>
          <a:sy n="78" d="100"/>
        </p:scale>
        <p:origin x="1680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rzemysław Przybysz" userId="S::przemyslaw.przybysz@vulcan.edu.pl::b64f969d-22a2-4020-9279-30af345b3f8e" providerId="AD" clId="Web-{567E36B4-DC2E-4895-A038-DC2142AD36FE}"/>
    <pc:docChg chg="modSld">
      <pc:chgData name="Przemysław Przybysz" userId="S::przemyslaw.przybysz@vulcan.edu.pl::b64f969d-22a2-4020-9279-30af345b3f8e" providerId="AD" clId="Web-{567E36B4-DC2E-4895-A038-DC2142AD36FE}" dt="2020-03-26T20:27:13.796" v="1" actId="20577"/>
      <pc:docMkLst>
        <pc:docMk/>
      </pc:docMkLst>
      <pc:sldChg chg="modSp">
        <pc:chgData name="Przemysław Przybysz" userId="S::przemyslaw.przybysz@vulcan.edu.pl::b64f969d-22a2-4020-9279-30af345b3f8e" providerId="AD" clId="Web-{567E36B4-DC2E-4895-A038-DC2142AD36FE}" dt="2020-03-26T20:27:13.796" v="1" actId="20577"/>
        <pc:sldMkLst>
          <pc:docMk/>
          <pc:sldMk cId="2317786993" sldId="429"/>
        </pc:sldMkLst>
        <pc:spChg chg="mod">
          <ac:chgData name="Przemysław Przybysz" userId="S::przemyslaw.przybysz@vulcan.edu.pl::b64f969d-22a2-4020-9279-30af345b3f8e" providerId="AD" clId="Web-{567E36B4-DC2E-4895-A038-DC2142AD36FE}" dt="2020-03-26T20:27:13.796" v="1" actId="20577"/>
          <ac:spMkLst>
            <pc:docMk/>
            <pc:sldMk cId="2317786993" sldId="429"/>
            <ac:spMk id="3" creationId="{00000000-0000-0000-0000-000000000000}"/>
          </ac:spMkLst>
        </pc:spChg>
      </pc:sldChg>
    </pc:docChg>
  </pc:docChgLst>
  <pc:docChgLst>
    <pc:chgData name="Przemysław Przybysz" userId="S::przemyslaw.przybysz@vulcan.edu.pl::b64f969d-22a2-4020-9279-30af345b3f8e" providerId="AD" clId="Web-{C2475E56-CF42-41CD-B348-27651947F5DD}"/>
    <pc:docChg chg="sldOrd">
      <pc:chgData name="Przemysław Przybysz" userId="S::przemyslaw.przybysz@vulcan.edu.pl::b64f969d-22a2-4020-9279-30af345b3f8e" providerId="AD" clId="Web-{C2475E56-CF42-41CD-B348-27651947F5DD}" dt="2020-03-07T20:47:40.696" v="0"/>
      <pc:docMkLst>
        <pc:docMk/>
      </pc:docMkLst>
      <pc:sldChg chg="ord">
        <pc:chgData name="Przemysław Przybysz" userId="S::przemyslaw.przybysz@vulcan.edu.pl::b64f969d-22a2-4020-9279-30af345b3f8e" providerId="AD" clId="Web-{C2475E56-CF42-41CD-B348-27651947F5DD}" dt="2020-03-07T20:47:40.696" v="0"/>
        <pc:sldMkLst>
          <pc:docMk/>
          <pc:sldMk cId="2317786993" sldId="429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97ADB7-623D-4A9E-991E-D2BADC3C22CF}" type="datetimeFigureOut">
              <a:rPr lang="pl-PL" smtClean="0"/>
              <a:t>26.03.2020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8EDC8B-755A-4C92-AF75-1B5125BE7F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657702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7177108" cy="1143000"/>
          </a:xfrm>
          <a:effectLst>
            <a:outerShdw blurRad="50800" dist="38100" dir="2700000" algn="tl" rotWithShape="0">
              <a:srgbClr val="536E8F">
                <a:alpha val="35686"/>
              </a:srgbClr>
            </a:outerShdw>
          </a:effectLst>
        </p:spPr>
        <p:txBody>
          <a:bodyPr/>
          <a:lstStyle>
            <a:lvl1pPr>
              <a:defRPr>
                <a:solidFill>
                  <a:srgbClr val="536E8F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850" y="1484784"/>
            <a:ext cx="8496300" cy="4824536"/>
          </a:xfrm>
        </p:spPr>
        <p:txBody>
          <a:bodyPr/>
          <a:lstStyle>
            <a:lvl1pPr marL="0" indent="0">
              <a:spcBef>
                <a:spcPts val="0"/>
              </a:spcBef>
              <a:buFontTx/>
              <a:buNone/>
              <a:defRPr/>
            </a:lvl1pPr>
            <a:lvl4pPr>
              <a:defRPr>
                <a:solidFill>
                  <a:srgbClr val="445870"/>
                </a:solidFill>
              </a:defRPr>
            </a:lvl4pPr>
            <a:lvl5pPr>
              <a:defRPr>
                <a:solidFill>
                  <a:srgbClr val="445870"/>
                </a:solidFill>
              </a:defRPr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5874227"/>
      </p:ext>
    </p:extLst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323850" y="1484784"/>
            <a:ext cx="4171950" cy="4752528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>
                <a:solidFill>
                  <a:srgbClr val="445870"/>
                </a:solidFill>
              </a:defRPr>
            </a:lvl4pPr>
            <a:lvl5pPr>
              <a:defRPr sz="1800">
                <a:solidFill>
                  <a:srgbClr val="44587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4784"/>
            <a:ext cx="4171950" cy="4752528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>
                <a:solidFill>
                  <a:srgbClr val="445870"/>
                </a:solidFill>
              </a:defRPr>
            </a:lvl4pPr>
            <a:lvl5pPr>
              <a:defRPr sz="1800">
                <a:solidFill>
                  <a:srgbClr val="44587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188640"/>
            <a:ext cx="6552406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srgbClr val="536E8F">
                <a:alpha val="36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dirty="0"/>
              <a:t>Kliknij, aby edytować styl wzorca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556792"/>
            <a:ext cx="8496300" cy="468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2" r:id="rId2"/>
    <p:sldLayoutId id="2147483659" r:id="rId3"/>
    <p:sldLayoutId id="2147483660" r:id="rId4"/>
  </p:sldLayoutIdLst>
  <p:transition>
    <p:fade thruBlk="1"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0">
          <a:solidFill>
            <a:srgbClr val="536E8F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142C62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142C62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142C62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142C62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142C62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142C62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142C62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142C62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spcBef>
          <a:spcPts val="0"/>
        </a:spcBef>
        <a:spcAft>
          <a:spcPct val="0"/>
        </a:spcAft>
        <a:buFontTx/>
        <a:buNone/>
        <a:defRPr sz="2600" b="0">
          <a:solidFill>
            <a:srgbClr val="44587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SzPct val="80000"/>
        <a:buFontTx/>
        <a:buBlip>
          <a:blip r:embed="rId7"/>
        </a:buBlip>
        <a:defRPr sz="2400">
          <a:solidFill>
            <a:srgbClr val="445870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70000"/>
        <a:buFontTx/>
        <a:buBlip>
          <a:blip r:embed="rId7"/>
        </a:buBlip>
        <a:defRPr sz="2200">
          <a:solidFill>
            <a:srgbClr val="445870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445870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20135493"/>
      </p:ext>
    </p:extLst>
  </p:cSld>
  <p:clrMapOvr>
    <a:masterClrMapping/>
  </p:clrMapOvr>
  <p:transition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Na co zwrócić uwagę: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dirty="0"/>
              <a:t>Kolejność oddziałów ma znaczenie.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dirty="0"/>
              <a:t>System przydziela wg. kolejności oddziałów na liści preferencji jednak ostatecznie decydują punkty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dirty="0"/>
              <a:t>Do każdego oddziału liczba punktów jest wyliczana indywidulanie i może być inna ze względu na inne przedmioty punktowane w każdym oddziale.</a:t>
            </a:r>
          </a:p>
        </p:txBody>
      </p:sp>
    </p:spTree>
    <p:extLst>
      <p:ext uri="{BB962C8B-B14F-4D97-AF65-F5344CB8AC3E}">
        <p14:creationId xmlns:p14="http://schemas.microsoft.com/office/powerpoint/2010/main" val="1721431679"/>
      </p:ext>
    </p:extLst>
  </p:cSld>
  <p:clrMapOvr>
    <a:masterClrMapping/>
  </p:clrMapOvr>
  <p:transition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Jak działa przydział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Rozważmy sytuację gdzie mamy 3 uczniów i aplikują do jednoosobowych oddziałów w ramach jednej szkoły (lub znajdują się na końcu listy)  czyli oddziały są identycznie</a:t>
            </a:r>
          </a:p>
          <a:p>
            <a:endParaRPr lang="pl-PL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dirty="0"/>
              <a:t>System przydziela ucznia do jednego oddziału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dirty="0"/>
              <a:t>Jeśli uczeń zostaje zakwalifikowany do jakiegoś oddziały preferencje znajdujące się niżej nie są brane pod uwagę nawet gdy uczeń uzyska 200 pkt. W efekcie uczeń zostaje zakwalifikowany do najbardziej preferowanego oddziału</a:t>
            </a: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82309822"/>
      </p:ext>
    </p:extLst>
  </p:cSld>
  <p:clrMapOvr>
    <a:masterClrMapping/>
  </p:clrMapOvr>
  <p:transition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148299"/>
            <a:ext cx="7177108" cy="1143000"/>
          </a:xfrm>
        </p:spPr>
        <p:txBody>
          <a:bodyPr/>
          <a:lstStyle/>
          <a:p>
            <a:r>
              <a:rPr lang="pl-PL" dirty="0"/>
              <a:t>Jak działa przydział Faza 1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850" y="836712"/>
            <a:ext cx="8496300" cy="5472608"/>
          </a:xfrm>
        </p:spPr>
        <p:txBody>
          <a:bodyPr/>
          <a:lstStyle/>
          <a:p>
            <a:r>
              <a:rPr lang="pl-PL" sz="2400" dirty="0"/>
              <a:t>System rozważa pierwsze preferencje wszystkich uczniów: Krzyś się na chwilę zakwalifikował gdyż nikt nie chciał do klasy 1c, Zosia jest porównywana z Jasiem i w efekcie Zosia odpada z powodu zbyt małej liczby punktów</a:t>
            </a:r>
          </a:p>
          <a:p>
            <a:endParaRPr lang="pl-PL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1116541"/>
              </p:ext>
            </p:extLst>
          </p:nvPr>
        </p:nvGraphicFramePr>
        <p:xfrm>
          <a:off x="539552" y="3140968"/>
          <a:ext cx="8280603" cy="31683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00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00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00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200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200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200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2006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2006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2006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792088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Jasio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Pkt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Zosia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Pkt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Krzyś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Pkt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2088">
                <a:tc>
                  <a:txBody>
                    <a:bodyPr/>
                    <a:lstStyle/>
                    <a:p>
                      <a:r>
                        <a:rPr lang="pl-PL" b="1" dirty="0"/>
                        <a:t>1pref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b="1" dirty="0">
                          <a:solidFill>
                            <a:srgbClr val="FF0000"/>
                          </a:solidFill>
                        </a:rPr>
                        <a:t>1a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b="1" dirty="0">
                          <a:solidFill>
                            <a:srgbClr val="FF0000"/>
                          </a:solidFill>
                        </a:rPr>
                        <a:t>120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b="1" dirty="0">
                          <a:solidFill>
                            <a:srgbClr val="FF0000"/>
                          </a:solidFill>
                        </a:rPr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b="1" dirty="0">
                          <a:solidFill>
                            <a:srgbClr val="FF0000"/>
                          </a:solidFill>
                        </a:rPr>
                        <a:t>110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b="1" dirty="0"/>
                        <a:t>1c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b="1" dirty="0"/>
                        <a:t>70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2088">
                <a:tc>
                  <a:txBody>
                    <a:bodyPr/>
                    <a:lstStyle/>
                    <a:p>
                      <a:r>
                        <a:rPr lang="pl-PL" dirty="0"/>
                        <a:t>2pref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1c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130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2088">
                <a:tc>
                  <a:txBody>
                    <a:bodyPr/>
                    <a:lstStyle/>
                    <a:p>
                      <a:r>
                        <a:rPr lang="pl-PL" dirty="0"/>
                        <a:t>3pref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190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150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488772"/>
      </p:ext>
    </p:extLst>
  </p:cSld>
  <p:clrMapOvr>
    <a:masterClrMapping/>
  </p:clrMapOvr>
  <p:transition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Jak działa przydział Faza 2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  <a:p>
            <a:endParaRPr lang="pl-PL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979761"/>
              </p:ext>
            </p:extLst>
          </p:nvPr>
        </p:nvGraphicFramePr>
        <p:xfrm>
          <a:off x="539552" y="3140968"/>
          <a:ext cx="8280603" cy="31683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00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00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00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200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200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200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2006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2006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2006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792088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Jasio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Pkt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Zosia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Pkt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Krzyś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Pkt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2088">
                <a:tc>
                  <a:txBody>
                    <a:bodyPr/>
                    <a:lstStyle/>
                    <a:p>
                      <a:r>
                        <a:rPr lang="pl-PL" dirty="0"/>
                        <a:t>1pref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120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110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>
                          <a:solidFill>
                            <a:srgbClr val="FF0000"/>
                          </a:solidFill>
                        </a:rPr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>
                          <a:solidFill>
                            <a:srgbClr val="FF0000"/>
                          </a:solidFill>
                        </a:rPr>
                        <a:t>70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2088">
                <a:tc>
                  <a:txBody>
                    <a:bodyPr/>
                    <a:lstStyle/>
                    <a:p>
                      <a:r>
                        <a:rPr lang="pl-PL" dirty="0"/>
                        <a:t>2pref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>
                          <a:solidFill>
                            <a:srgbClr val="FF0000"/>
                          </a:solidFill>
                        </a:rPr>
                        <a:t>1c 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dirty="0">
                          <a:solidFill>
                            <a:srgbClr val="FF0000"/>
                          </a:solidFill>
                        </a:rPr>
                        <a:t>80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130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2088">
                <a:tc>
                  <a:txBody>
                    <a:bodyPr/>
                    <a:lstStyle/>
                    <a:p>
                      <a:r>
                        <a:rPr lang="pl-PL" dirty="0"/>
                        <a:t>3pref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190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150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pole tekstowe 3"/>
          <p:cNvSpPr txBox="1"/>
          <p:nvPr/>
        </p:nvSpPr>
        <p:spPr>
          <a:xfrm>
            <a:off x="467544" y="980728"/>
            <a:ext cx="835260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System Porównuje Zosie i Krzysia – Zosia nie dostała się gdyż przegrała z Jasiem. Krzyś pomimo iż z pierwszej preferencji chciały do klasy 1c jest zestawiany z 2 preferencją Zosi.  W efekcie po drugiej Fazie Mamy przydzielonego Jasia i Zosie – Krzyś przegrał gdyż ma za mało punktów. Przechodzimy do fazy 3</a:t>
            </a:r>
          </a:p>
        </p:txBody>
      </p:sp>
    </p:spTree>
    <p:extLst>
      <p:ext uri="{BB962C8B-B14F-4D97-AF65-F5344CB8AC3E}">
        <p14:creationId xmlns:p14="http://schemas.microsoft.com/office/powerpoint/2010/main" val="414250809"/>
      </p:ext>
    </p:extLst>
  </p:cSld>
  <p:clrMapOvr>
    <a:masterClrMapping/>
  </p:clrMapOvr>
  <p:transition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Jak działa przydział Faza 3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System stara się przydzielić Krzysia i porównuje go z Jasiem z klasy do klasy 1a. Jasio nie dostaje się gdyż ma za mało punktów w porównaniu do Krzysia.</a:t>
            </a:r>
          </a:p>
          <a:p>
            <a:endParaRPr lang="pl-PL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1552090"/>
              </p:ext>
            </p:extLst>
          </p:nvPr>
        </p:nvGraphicFramePr>
        <p:xfrm>
          <a:off x="539552" y="3140968"/>
          <a:ext cx="8280603" cy="31683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00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00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00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200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200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200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2006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2006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2006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792088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Jasio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Pkt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Zosia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Pkt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Krzyś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Pkt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2088">
                <a:tc>
                  <a:txBody>
                    <a:bodyPr/>
                    <a:lstStyle/>
                    <a:p>
                      <a:r>
                        <a:rPr lang="pl-PL" dirty="0"/>
                        <a:t>1pref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>
                          <a:solidFill>
                            <a:srgbClr val="FF0000"/>
                          </a:solidFill>
                        </a:rPr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>
                          <a:solidFill>
                            <a:srgbClr val="FF0000"/>
                          </a:solidFill>
                        </a:rPr>
                        <a:t>120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110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70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2088">
                <a:tc>
                  <a:txBody>
                    <a:bodyPr/>
                    <a:lstStyle/>
                    <a:p>
                      <a:r>
                        <a:rPr lang="pl-PL" dirty="0"/>
                        <a:t>2pref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1c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>
                          <a:solidFill>
                            <a:srgbClr val="FF0000"/>
                          </a:solidFill>
                        </a:rPr>
                        <a:t>1a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dirty="0">
                          <a:solidFill>
                            <a:srgbClr val="FF0000"/>
                          </a:solidFill>
                        </a:rPr>
                        <a:t>130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2088">
                <a:tc>
                  <a:txBody>
                    <a:bodyPr/>
                    <a:lstStyle/>
                    <a:p>
                      <a:r>
                        <a:rPr lang="pl-PL" dirty="0"/>
                        <a:t>3pref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190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150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200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9086169"/>
      </p:ext>
    </p:extLst>
  </p:cSld>
  <p:clrMapOvr>
    <a:masterClrMapping/>
  </p:clrMapOvr>
  <p:transition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  <a:p>
            <a:r>
              <a:rPr lang="pl-PL" dirty="0"/>
              <a:t>Można inaczej dobrać punkty tak aby Jasio np. dostał się z pierwszej preferencji ale to już zależy jak starczy czasu. </a:t>
            </a:r>
          </a:p>
        </p:txBody>
      </p:sp>
    </p:spTree>
    <p:extLst>
      <p:ext uri="{BB962C8B-B14F-4D97-AF65-F5344CB8AC3E}">
        <p14:creationId xmlns:p14="http://schemas.microsoft.com/office/powerpoint/2010/main" val="2317786993"/>
      </p:ext>
    </p:extLst>
  </p:cSld>
  <p:clrMapOvr>
    <a:masterClrMapping/>
  </p:clrMapOvr>
  <p:transition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Jak działa przydział Faza 4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850" y="1052736"/>
            <a:ext cx="8496300" cy="5256584"/>
          </a:xfrm>
        </p:spPr>
        <p:txBody>
          <a:bodyPr/>
          <a:lstStyle/>
          <a:p>
            <a:r>
              <a:rPr lang="pl-PL" sz="2400" dirty="0"/>
              <a:t>System stara się przydzielić Krzysia - brak konkurencji gdyż Zosia i Krzyś zostali przydzieleni. W efekcie Wszyscy się dostają z 2 preferencji z najwyższą możliwą ilością punktów. 1b u Krzysia nie jest brana pod uwagę nawet pomimo 200  pkt gdyż dostał się z 2 preferencji</a:t>
            </a: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5107429"/>
              </p:ext>
            </p:extLst>
          </p:nvPr>
        </p:nvGraphicFramePr>
        <p:xfrm>
          <a:off x="539552" y="3140968"/>
          <a:ext cx="8280603" cy="31683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00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00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00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200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200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200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2006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2006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2006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792088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Jasio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Pkt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Zosia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Pkt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Krzyś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Pkt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2088">
                <a:tc>
                  <a:txBody>
                    <a:bodyPr/>
                    <a:lstStyle/>
                    <a:p>
                      <a:r>
                        <a:rPr lang="pl-PL" dirty="0"/>
                        <a:t>1pref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120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110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70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2088">
                <a:tc>
                  <a:txBody>
                    <a:bodyPr/>
                    <a:lstStyle/>
                    <a:p>
                      <a:r>
                        <a:rPr lang="pl-PL" dirty="0"/>
                        <a:t>2pref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1b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90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1c 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80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1a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130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2088">
                <a:tc>
                  <a:txBody>
                    <a:bodyPr/>
                    <a:lstStyle/>
                    <a:p>
                      <a:r>
                        <a:rPr lang="pl-PL" dirty="0"/>
                        <a:t>3pref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190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150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200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1682829"/>
      </p:ext>
    </p:extLst>
  </p:cSld>
  <p:clrMapOvr>
    <a:masterClrMapping/>
  </p:clrMapOvr>
  <p:transition>
    <p:fade thruBlk="1"/>
  </p:transition>
</p:sld>
</file>

<file path=ppt/theme/theme1.xml><?xml version="1.0" encoding="utf-8"?>
<a:theme xmlns:a="http://schemas.openxmlformats.org/drawingml/2006/main" name="szablon szkoly 1109">
  <a:themeElements>
    <a:clrScheme name="VULCAN jst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4177C7"/>
      </a:hlink>
      <a:folHlink>
        <a:srgbClr val="6B81B1"/>
      </a:folHlink>
    </a:clrScheme>
    <a:fontScheme name="Projekt domyślny">
      <a:majorFont>
        <a:latin typeface="Tahoma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jekt domyślny 1">
        <a:dk1>
          <a:srgbClr val="000000"/>
        </a:dk1>
        <a:lt1>
          <a:srgbClr val="FFFFFF"/>
        </a:lt1>
        <a:dk2>
          <a:srgbClr val="142C62"/>
        </a:dk2>
        <a:lt2>
          <a:srgbClr val="CED9E0"/>
        </a:lt2>
        <a:accent1>
          <a:srgbClr val="4F87C5"/>
        </a:accent1>
        <a:accent2>
          <a:srgbClr val="C33D50"/>
        </a:accent2>
        <a:accent3>
          <a:srgbClr val="FFFFFF"/>
        </a:accent3>
        <a:accent4>
          <a:srgbClr val="000000"/>
        </a:accent4>
        <a:accent5>
          <a:srgbClr val="B2C3DF"/>
        </a:accent5>
        <a:accent6>
          <a:srgbClr val="B03648"/>
        </a:accent6>
        <a:hlink>
          <a:srgbClr val="94B03A"/>
        </a:hlink>
        <a:folHlink>
          <a:srgbClr val="E9AC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C529D6ABB37114C9C96D4419F15CBEF" ma:contentTypeVersion="4" ma:contentTypeDescription="Utwórz nowy dokument." ma:contentTypeScope="" ma:versionID="6af8b7e3a349375f8d0be55d2e5b3879">
  <xsd:schema xmlns:xsd="http://www.w3.org/2001/XMLSchema" xmlns:xs="http://www.w3.org/2001/XMLSchema" xmlns:p="http://schemas.microsoft.com/office/2006/metadata/properties" xmlns:ns2="fd2b8ffc-1030-4684-88c0-4968a74e938f" xmlns:ns3="107895d3-511a-4a03-8ef5-0618102afd49" targetNamespace="http://schemas.microsoft.com/office/2006/metadata/properties" ma:root="true" ma:fieldsID="1883d82d629af55984562ba32ecea298" ns2:_="" ns3:_="">
    <xsd:import namespace="fd2b8ffc-1030-4684-88c0-4968a74e938f"/>
    <xsd:import namespace="107895d3-511a-4a03-8ef5-0618102afd4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d2b8ffc-1030-4684-88c0-4968a74e938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7895d3-511a-4a03-8ef5-0618102afd49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ADD2440-B707-4776-BEC1-DAB73A1BDB5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d2b8ffc-1030-4684-88c0-4968a74e938f"/>
    <ds:schemaRef ds:uri="107895d3-511a-4a03-8ef5-0618102afd4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F986085-803B-4E0D-B46C-65A2F66AAAE8}">
  <ds:schemaRefs>
    <ds:schemaRef ds:uri="8b1eea72-21c4-42ff-818b-f504f48bfc04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5D65AB23-FEB3-4738-8739-5F11B0F85CE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szablon jst 0512</Template>
  <TotalTime>91142</TotalTime>
  <Words>431</Words>
  <Application>Microsoft Office PowerPoint</Application>
  <PresentationFormat>Pokaz na ekranie (4:3)</PresentationFormat>
  <Paragraphs>128</Paragraphs>
  <Slides>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12" baseType="lpstr">
      <vt:lpstr>Arial</vt:lpstr>
      <vt:lpstr>Calibri</vt:lpstr>
      <vt:lpstr>Tahoma</vt:lpstr>
      <vt:lpstr>szablon szkoly 1109</vt:lpstr>
      <vt:lpstr>Prezentacja programu PowerPoint</vt:lpstr>
      <vt:lpstr>Prezentacja programu PowerPoint</vt:lpstr>
      <vt:lpstr>Jak działa przydział</vt:lpstr>
      <vt:lpstr>Jak działa przydział Faza 1</vt:lpstr>
      <vt:lpstr>Jak działa przydział Faza 2</vt:lpstr>
      <vt:lpstr>Jak działa przydział Faza 3</vt:lpstr>
      <vt:lpstr>Prezentacja programu PowerPoint</vt:lpstr>
      <vt:lpstr>Jak działa przydział Faza 4</vt:lpstr>
    </vt:vector>
  </TitlesOfParts>
  <Company>VULCAN sp. z o.o.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RELACJE POMIĘDZY DOKUMENTAMI PLANÓW W VULCAN</dc:title>
  <dc:creator>Radoslaw.Wiktorski@vulcan.edu.pl</dc:creator>
  <cp:lastModifiedBy>Przemysław Przybysz</cp:lastModifiedBy>
  <cp:revision>1218</cp:revision>
  <cp:lastPrinted>2013-05-07T12:13:03Z</cp:lastPrinted>
  <dcterms:created xsi:type="dcterms:W3CDTF">2010-12-03T12:40:48Z</dcterms:created>
  <dcterms:modified xsi:type="dcterms:W3CDTF">2020-03-26T20:28:18Z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0x010100EC529D6ABB37114C9C96D4419F15CBEF</vt:lpwstr>
  </property>
</Properties>
</file>