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  <p:sldMasterId id="2147483661" r:id="rId3"/>
    <p:sldMasterId id="2147483753" r:id="rId4"/>
    <p:sldMasterId id="2147483875" r:id="rId5"/>
  </p:sldMasterIdLst>
  <p:sldIdLst>
    <p:sldId id="256" r:id="rId6"/>
    <p:sldId id="269" r:id="rId7"/>
    <p:sldId id="257" r:id="rId8"/>
    <p:sldId id="258" r:id="rId9"/>
    <p:sldId id="259" r:id="rId10"/>
    <p:sldId id="260" r:id="rId11"/>
    <p:sldId id="281" r:id="rId12"/>
    <p:sldId id="261" r:id="rId13"/>
    <p:sldId id="284" r:id="rId14"/>
    <p:sldId id="262" r:id="rId15"/>
    <p:sldId id="263" r:id="rId16"/>
    <p:sldId id="285" r:id="rId17"/>
    <p:sldId id="288" r:id="rId18"/>
    <p:sldId id="287" r:id="rId19"/>
    <p:sldId id="270" r:id="rId20"/>
    <p:sldId id="282" r:id="rId21"/>
    <p:sldId id="283" r:id="rId22"/>
    <p:sldId id="286" r:id="rId23"/>
    <p:sldId id="280" r:id="rId2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DE"/>
    <a:srgbClr val="FF9900"/>
    <a:srgbClr val="FF993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84" d="100"/>
          <a:sy n="84" d="100"/>
        </p:scale>
        <p:origin x="141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sk-SK"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sk-SK">
              <a:cs typeface="+mn-cs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sk-SK" altLang="en-US"/>
              <a:t>Klepnutím lze upravit styl předlohy nadpisů.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sk-SK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1F39-1E0A-44B2-A4AC-A0327183707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1E77C-917A-4F74-83CE-2B96A048373A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2DC7F-5062-49E3-932B-202BE23ADB27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sk-SK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sk-SK">
                <a:cs typeface="+mn-cs"/>
              </a:endParaRPr>
            </a:p>
          </p:txBody>
        </p:sp>
      </p:grpSp>
      <p:sp>
        <p:nvSpPr>
          <p:cNvPr id="430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sk-SK"/>
              <a:t>Klepnutím lze upravit styl předlohy podnadpisů.</a:t>
            </a:r>
          </a:p>
        </p:txBody>
      </p:sp>
      <p:sp>
        <p:nvSpPr>
          <p:cNvPr id="4302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k-SK"/>
              <a:t>Klepnutím lze upravit styl předlohy nadpisů.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AD1B111-C447-478F-8307-90FE106358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FB8F-0301-4A52-A65C-11CED57A324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0CE1B-D443-4D5E-93CA-A8EBFFA0C2B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49B5-F0B4-4F4A-B04A-5E415C45ED2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B0382-1804-40A6-92AB-4AC9EE5BA0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B84F-A877-48B0-BEF0-140C9E64763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0ED1-9404-47EB-A627-2424765588D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301B-948C-40AD-AA3C-1151CFE96A4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2081-1B9B-481C-8FBE-76AE03DA61AF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85B9-6B28-47C4-A56C-9A18EEA99F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7A8EA-BC13-462A-9C3A-CE224B3B9CD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B7306-7467-44B7-AEED-1C1709CB881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k-SK"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>
                <a:cs typeface="+mn-cs"/>
              </a:endParaRPr>
            </a:p>
          </p:txBody>
        </p:sp>
      </p:grpSp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Klepnutím lze upravit styl předlohy nadpisů.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k-SK"/>
              <a:t>Klepnutím lze upravit styl předlohy podnadpisů.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C155-9F94-489E-B792-2E456D63E86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89B1-8D6E-474F-8896-43483ADC4D4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A7476-149B-454F-8206-26ADC4B2C3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DD136-26FF-4E22-A642-528672E38BC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B2A96-B883-40FC-B54B-047F0AF7D22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B9A01-F5CF-4427-84B4-5FEEBC769B4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BE9C-3809-4168-8167-E91613AC334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47EAE-3D1E-4323-9E44-721DB3E4288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F8E54-E8BA-438E-8750-72BC004378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C117-60C6-4BCA-930E-B8034AE68BA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F3CB-558F-40F8-8F69-D9E46D0BB39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DD34-A128-43E0-9463-87962446E5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ľ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abuľky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405B0-7B21-4BBE-8A73-D6C3755C254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lý trojuho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ľná forma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Rovná spojnica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11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2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44957B1-470D-4A74-AB9B-E4CF70FC62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62E4-9104-4E4B-8002-1ACDC174EB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lož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Výlož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44D5C-81C7-41AF-82F7-C88794B3DAF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969511-E3C2-4873-B9F9-FDE7972FADD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89A10-FA3E-479D-BCF7-332555EDA5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EE3FF-822E-40A7-B01C-AA7A4B27205F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6B3789-2559-4C9E-8E9B-FCC133E501E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45DA-1D83-4680-B572-3160AA1975E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F4ED1C-1544-4A77-9792-8674EFA5C6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ľná forma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" name="Voľná forma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" name="Pravouhlý trojuho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ýlož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Výlož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2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3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0BE2182-0260-4751-968B-B5259ACFCF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75F0-265D-44B5-A981-F0794C646E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A496-662D-4DA4-850A-2442C83ABA9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5A15848-45E8-4018-84F9-32644E52FE72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30. 11. 2022</a:t>
            </a:fld>
            <a:endParaRPr lang="sk-SK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sk-SK" smtClean="0">
                <a:solidFill>
                  <a:prstClr val="white">
                    <a:alpha val="60000"/>
                  </a:prstClr>
                </a:solidFill>
              </a:rPr>
              <a:t>Partneri:</a:t>
            </a:r>
            <a:endParaRPr lang="sk-SK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ED927B0-A2C6-4BCD-8C28-430A50F061DA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4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3D8F3-D6E4-4B45-AF0D-FCA2AA04C426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965526F0-6E28-45B3-9B3D-87F24F41C646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0B016-0A0A-452C-8B99-9BA7E564EC30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22FBE5DA-93DA-4F26-9D70-8FAE2BA851E9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9127B-B804-4631-815A-A7B57C84EAD2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E00BFC-DFC6-4CED-AFF8-A51424456B62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F7945633-B098-434C-9F36-8F0054C9AE63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0A046F-FA0D-4566-BA79-A7F3F305C64C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FDA61E4-9391-494A-93F3-BD2CF9F1DA9F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9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CF472-E8C5-469C-8118-B33D3F98510D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C859806-72B0-41F8-9D25-A934BC2EEF35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4FC91-7B40-4F93-AD5C-625B01580411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1E11ED9-FAF5-4011-92AA-81003D9CBD9B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F0DD41-DC8A-4345-83E9-828A45AD532D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D50826A-498B-4474-873A-5EFEF683D347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8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1A8C-376C-4AAA-83F1-08276B4523B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fld id="{3DF9AD55-AAB7-475C-B5AD-92D4CC1A2264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BC7DF51-1FB8-4A22-968A-8ECEB6B04505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971AF9-CD73-4A7A-907D-D857C00C4B36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8D8BDF1-C61C-4BF5-B7A6-C5FC9E34E095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obrázok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jektu ClipArt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sk-SK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14697-C05E-4FA6-BCEA-9D53B670E9B3}" type="datetime1">
              <a:rPr lang="sk-SK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>
                <a:solidFill>
                  <a:srgbClr val="B31166"/>
                </a:solidFill>
              </a:rPr>
              <a:t>Partneri: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F891-5057-4906-8254-8378F984CC5F}" type="slidenum">
              <a:rPr lang="sk-SK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5C632-C06B-4FDE-9F16-D6EEB1E4C494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9D00-CDEC-4939-B102-3381A76619D1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0FA65-A15B-42F4-B36F-5119A9E027B6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Klepnutím lze upravit styly předlohy textu.</a:t>
            </a:r>
          </a:p>
          <a:p>
            <a:pPr lvl="1"/>
            <a:r>
              <a:rPr lang="sk-SK" altLang="en-US" smtClean="0"/>
              <a:t>Druhá úroveň</a:t>
            </a:r>
          </a:p>
          <a:p>
            <a:pPr lvl="2"/>
            <a:r>
              <a:rPr lang="sk-SK" altLang="en-US" smtClean="0"/>
              <a:t>Třetí úroveň</a:t>
            </a:r>
          </a:p>
          <a:p>
            <a:pPr lvl="3"/>
            <a:r>
              <a:rPr lang="sk-SK" altLang="en-US" smtClean="0"/>
              <a:t>Čtvrtá úroveň</a:t>
            </a:r>
          </a:p>
          <a:p>
            <a:pPr lvl="4"/>
            <a:r>
              <a:rPr lang="sk-SK" altLang="en-US" smtClean="0"/>
              <a:t>Pátá úroveň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042C3028-861A-41B5-AF0A-2B03CAEE88E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  <p:sp>
        <p:nvSpPr>
          <p:cNvPr id="389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sk-SK">
              <a:cs typeface="+mn-cs"/>
            </a:endParaRP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sk-SK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98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k-SK">
                  <a:cs typeface="+mn-cs"/>
                </a:endParaRPr>
              </a:p>
            </p:txBody>
          </p:sp>
          <p:sp>
            <p:nvSpPr>
              <p:cNvPr id="4198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hangingPunct="0">
                  <a:defRPr/>
                </a:pPr>
                <a:endParaRPr lang="sk-SK">
                  <a:cs typeface="+mn-cs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99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k-SK">
                  <a:cs typeface="+mn-cs"/>
                </a:endParaRPr>
              </a:p>
            </p:txBody>
          </p:sp>
          <p:sp>
            <p:nvSpPr>
              <p:cNvPr id="4199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k-SK">
                  <a:cs typeface="+mn-cs"/>
                </a:endParaRPr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F161B30E-EE76-4FAD-821F-FEB55EDB8BD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4505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4506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>
                <a:cs typeface="+mn-cs"/>
              </a:endParaRPr>
            </a:p>
          </p:txBody>
        </p:sp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sk-SK">
                <a:cs typeface="+mn-cs"/>
              </a:endParaRPr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304F0F-247B-4A5C-A27C-FB9538F11A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105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C681C15E-491A-4615-A65F-D0238966681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1" r:id="rId2"/>
    <p:sldLayoutId id="2147483869" r:id="rId3"/>
    <p:sldLayoutId id="2147483870" r:id="rId4"/>
    <p:sldLayoutId id="2147483871" r:id="rId5"/>
    <p:sldLayoutId id="2147483872" r:id="rId6"/>
    <p:sldLayoutId id="2147483862" r:id="rId7"/>
    <p:sldLayoutId id="2147483873" r:id="rId8"/>
    <p:sldLayoutId id="2147483874" r:id="rId9"/>
    <p:sldLayoutId id="2147483863" r:id="rId10"/>
    <p:sldLayoutId id="21474838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37E8653-819F-44B6-A40F-413F0FC72507}" type="datetime1">
              <a:rPr lang="sk-SK" smtClean="0">
                <a:solidFill>
                  <a:srgbClr val="B31166"/>
                </a:solidFill>
              </a:rPr>
              <a:pPr>
                <a:defRPr/>
              </a:pPr>
              <a:t>30. 11. 2022</a:t>
            </a:fld>
            <a:endParaRPr lang="sk-SK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sk-SK" smtClean="0">
                <a:solidFill>
                  <a:srgbClr val="B31166"/>
                </a:solidFill>
              </a:rPr>
              <a:t>Partneri:</a:t>
            </a:r>
            <a:endParaRPr lang="sk-SK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2F399A-197C-49B8-B2B3-B0D3DECD1A80}" type="slidenum">
              <a:rPr lang="sk-SK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5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r.sk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sk/imgres?imgurl=http://www.korgpa.sk/index_soubory/image104.gif&amp;imgrefurl=http://www.korgpa.sk/&amp;usg=__W6PVwY205I0thqq72c_gu5irXc8=&amp;h=640&amp;w=480&amp;sz=70&amp;hl=sk&amp;start=2&amp;itbs=1&amp;tbnid=CMouLQI5AmInvM:&amp;tbnh=137&amp;tbnw=103&amp;prev=/images?q=icq&amp;gbv=2&amp;hl=sk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16.gif"/><Relationship Id="rId7" Type="http://schemas.openxmlformats.org/officeDocument/2006/relationships/image" Target="../media/image19.jpeg"/><Relationship Id="rId12" Type="http://schemas.openxmlformats.org/officeDocument/2006/relationships/hyperlink" Target="http://images.google.sk/imgres?imgurl=http://ebanking365.com/uploaded_images/internet-banking-fraud-723535.gif&amp;imgrefurl=http://ebanking365.com/2008/05/internet-banking-fraud-common-sense.html&amp;usg=__4hweYB_sAEsdDbKTTrTpBj4K0yM=&amp;h=684&amp;w=879&amp;sz=78&amp;hl=sk&amp;start=14&amp;itbs=1&amp;tbnid=B-T1q9YF6_jOsM:&amp;tbnh=114&amp;tbnw=146&amp;prev=/images?q=internetbanking&amp;gbv=2&amp;hl=sk" TargetMode="External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sk/imgres?imgurl=http://weblogs.baltimoresun.com/news/technology/skype.jpg&amp;imgrefurl=http://weblogs.baltimoresun.com/news/technology/2009/09/&amp;usg=__SlZRM6nUb85mGfrpO7tCRraCGxo=&amp;h=400&amp;w=400&amp;sz=21&amp;hl=sk&amp;start=3&amp;itbs=1&amp;tbnid=o3zlgl8J4Y75eM:&amp;tbnh=124&amp;tbnw=124&amp;prev=/images?q=skype&amp;gbv=2&amp;hl=sk&amp;sa=G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gif"/><Relationship Id="rId15" Type="http://schemas.openxmlformats.org/officeDocument/2006/relationships/image" Target="../media/image23.jpeg"/><Relationship Id="rId10" Type="http://schemas.openxmlformats.org/officeDocument/2006/relationships/hyperlink" Target="http://images.google.sk/imgres?imgurl=http://www.skymetercorp.com/cms/images/stories/Logos/CiscoSystems.gif&amp;imgrefurl=http://www.skymetercorp.com/cms/index.php?option=com_content&amp;task=view&amp;id=110&amp;Itemid=139&amp;usg=__t0nmf-SqMf9a64cxs5qLqZZMqEo=&amp;h=617&amp;w=975&amp;sz=13&amp;hl=sk&amp;start=1&amp;itbs=1&amp;tbnid=8unU5vUawesT_M:&amp;tbnh=94&amp;tbnw=149&amp;prev=/images?q=cisco&amp;gbv=2&amp;hl=sk" TargetMode="External"/><Relationship Id="rId4" Type="http://schemas.openxmlformats.org/officeDocument/2006/relationships/image" Target="../media/image17.gif"/><Relationship Id="rId9" Type="http://schemas.openxmlformats.org/officeDocument/2006/relationships/image" Target="../media/image20.jpeg"/><Relationship Id="rId14" Type="http://schemas.openxmlformats.org/officeDocument/2006/relationships/hyperlink" Target="http://images.google.sk/imgres?imgurl=http://www.imperialbank.co.ke/images/internet-banking.jpg&amp;imgrefurl=http://www.imperialbank.co.ke/&amp;usg=__OaY8GHjc63L5m-Rkr_5D9LZHBns=&amp;h=519&amp;w=961&amp;sz=101&amp;hl=sk&amp;start=20&amp;itbs=1&amp;tbnid=NgAODnI1Yr8phM:&amp;tbnh=80&amp;tbnw=148&amp;prev=/images?q=internetbanking&amp;gbv=2&amp;ndsp=21&amp;hl=sk&amp;sa=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file:///D:\Moje%20dokumenty\Peter\vlak.gif" TargetMode="External"/><Relationship Id="rId2" Type="http://schemas.openxmlformats.org/officeDocument/2006/relationships/video" Target="file:///C:\Users\Peter\Documents\&#353;kola\%20Prezentacie\2012\ELIN\VIP_P.mpg" TargetMode="External"/><Relationship Id="rId1" Type="http://schemas.openxmlformats.org/officeDocument/2006/relationships/video" Target="file:///C:\Users\Peter\Documents\&#353;kola\%20Prezentacie\2012\ELIN\p1k02obr44.avi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77281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2000" dirty="0" smtClean="0">
                <a:solidFill>
                  <a:srgbClr val="0000FF"/>
                </a:solidFill>
              </a:rPr>
              <a:t>Štruktúra odborného vzdelania na odboroch :</a:t>
            </a:r>
            <a:r>
              <a:rPr lang="sk-SK" sz="2000" i="1" u="sng" dirty="0" smtClean="0">
                <a:solidFill>
                  <a:srgbClr val="0000FF"/>
                </a:solidFill>
              </a:rPr>
              <a:t/>
            </a:r>
            <a:br>
              <a:rPr lang="sk-SK" sz="2000" i="1" u="sng" dirty="0" smtClean="0">
                <a:solidFill>
                  <a:srgbClr val="0000FF"/>
                </a:solidFill>
              </a:rPr>
            </a:br>
            <a:endParaRPr lang="sk-SK" sz="2000" dirty="0" smtClean="0">
              <a:solidFill>
                <a:srgbClr val="0000FF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068960"/>
            <a:ext cx="8136904" cy="1473621"/>
          </a:xfrm>
        </p:spPr>
        <p:txBody>
          <a:bodyPr/>
          <a:lstStyle/>
          <a:p>
            <a:pPr marR="0" eaLnBrk="1" hangingPunct="1"/>
            <a:r>
              <a:rPr lang="sk-SK" sz="2000" i="1" u="sng" dirty="0" smtClean="0">
                <a:solidFill>
                  <a:srgbClr val="0000FF"/>
                </a:solidFill>
              </a:rPr>
              <a:t>elektrotechnika v doprave a telekomunikáciách</a:t>
            </a:r>
            <a:r>
              <a:rPr lang="sk-SK" sz="2000" dirty="0" smtClean="0">
                <a:solidFill>
                  <a:srgbClr val="0000FF"/>
                </a:solidFill>
              </a:rPr>
              <a:t>  /3739 M/</a:t>
            </a:r>
          </a:p>
          <a:p>
            <a:pPr marR="0" eaLnBrk="1" hangingPunct="1"/>
            <a:r>
              <a:rPr lang="sk-SK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sieťové technológie a komunikačná bezpečnosť</a:t>
            </a:r>
            <a:r>
              <a:rPr lang="sk-SK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sk-SK" sz="2000" dirty="0" smtClean="0">
              <a:solidFill>
                <a:srgbClr val="0000FF"/>
              </a:solidFill>
            </a:endParaRPr>
          </a:p>
          <a:p>
            <a:pPr marR="0" eaLnBrk="1" hangingPunct="1"/>
            <a:r>
              <a:rPr lang="sk-SK" sz="2000" i="1" u="sng" dirty="0" smtClean="0">
                <a:solidFill>
                  <a:srgbClr val="0000FF"/>
                </a:solidFill>
              </a:rPr>
              <a:t>elektrotechnika  </a:t>
            </a:r>
            <a:r>
              <a:rPr lang="sk-SK" sz="2000" dirty="0" smtClean="0">
                <a:solidFill>
                  <a:srgbClr val="0000FF"/>
                </a:solidFill>
              </a:rPr>
              <a:t>/2675 M/</a:t>
            </a:r>
          </a:p>
          <a:p>
            <a:pPr marR="0" eaLnBrk="1" hangingPunct="1"/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komunikačné a sieťové technológie</a:t>
            </a:r>
            <a:endParaRPr lang="sk-SK" sz="2000" dirty="0" smtClean="0">
              <a:solidFill>
                <a:srgbClr val="0000FF"/>
              </a:solidFill>
            </a:endParaRPr>
          </a:p>
          <a:p>
            <a:pPr marR="0" eaLnBrk="1" hangingPunct="1"/>
            <a:endParaRPr lang="sk-SK" sz="2000" i="1" u="sng" dirty="0" smtClean="0">
              <a:solidFill>
                <a:srgbClr val="0000FF"/>
              </a:solidFill>
            </a:endParaRPr>
          </a:p>
        </p:txBody>
      </p:sp>
      <p:pic>
        <p:nvPicPr>
          <p:cNvPr id="15364" name="Picture 1" descr="K:\obrázky\diode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4868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K:\obrázky\telefon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1485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000" b="0" u="sng" dirty="0" smtClean="0"/>
              <a:t>Spolupráca školy s praxou na výučbe odborných predmetov: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</a:t>
            </a:r>
            <a:r>
              <a:rPr lang="sk-SK" sz="2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Telekom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/>
              <a:t>: Zmluva o vzájomnej spolupráci / praxe študentov, exkurzie, školenie odborných učiteľov, poskytovanie výukových programov a materiálov, zamestnávanie absolventov/</a:t>
            </a:r>
            <a:endParaRPr lang="sk-SK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Železnice Slovenskej republiky</a:t>
            </a:r>
            <a:r>
              <a:rPr lang="sk-SK" sz="2400" dirty="0" smtClean="0"/>
              <a:t> a </a:t>
            </a:r>
            <a:r>
              <a:rPr lang="sk-SK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Železničná spoločnosť Slovensko a.s.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sk-SK" sz="2400" dirty="0" smtClean="0"/>
              <a:t>    S oboma Zmluva o vzájomnej spolupráci /praxe študentov, exkurzie, konzultácie pre odborných učiteľov, poskytovanie služobných predpisov, zamestnávanie absolventov/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sz="2400" dirty="0" smtClean="0"/>
          </a:p>
        </p:txBody>
      </p:sp>
      <p:pic>
        <p:nvPicPr>
          <p:cNvPr id="22533" name="Picture 8" descr="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3357563"/>
            <a:ext cx="12858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Obrázok 7" descr="partn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021288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3" descr="logozssks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877272"/>
            <a:ext cx="9350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400" b="0" u="sng" smtClean="0"/>
              <a:t>Spolupráca školy s praxou na výučbe odborných predmetov: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000" dirty="0" smtClean="0"/>
              <a:t>SIEMENS : poskytovanie výukových programov a materiálov</a:t>
            </a:r>
          </a:p>
          <a:p>
            <a:pPr eaLnBrk="1" hangingPunct="1">
              <a:lnSpc>
                <a:spcPct val="80000"/>
              </a:lnSpc>
            </a:pPr>
            <a:r>
              <a:rPr lang="sk-SK" sz="2000" dirty="0" smtClean="0"/>
              <a:t>INOMA </a:t>
            </a:r>
            <a:r>
              <a:rPr lang="sk-SK" sz="2000" dirty="0" err="1" smtClean="0"/>
              <a:t>Comp</a:t>
            </a:r>
            <a:r>
              <a:rPr lang="sk-SK" sz="2000" dirty="0" smtClean="0"/>
              <a:t>.- Liptovský Hrádok – špeciálne koncové telekomunikačné zariadenia pre dispečing a dopravu – prednášky, exkurzie</a:t>
            </a:r>
          </a:p>
          <a:p>
            <a:pPr eaLnBrk="1" hangingPunct="1">
              <a:lnSpc>
                <a:spcPct val="80000"/>
              </a:lnSpc>
            </a:pPr>
            <a:r>
              <a:rPr lang="sk-SK" sz="2000" dirty="0" err="1" smtClean="0"/>
              <a:t>Robertshaw</a:t>
            </a:r>
            <a:r>
              <a:rPr lang="sk-SK" sz="2000" dirty="0" smtClean="0"/>
              <a:t> – poskytovanie praxe pre študentov</a:t>
            </a:r>
          </a:p>
          <a:p>
            <a:pPr eaLnBrk="1" hangingPunct="1">
              <a:lnSpc>
                <a:spcPct val="80000"/>
              </a:lnSpc>
            </a:pPr>
            <a:r>
              <a:rPr lang="sk-SK" sz="2000" dirty="0" smtClean="0"/>
              <a:t>MTF STU Trnava – poskytovanie praxe pre študentov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dirty="0"/>
              <a:t>Žilinská univerzita : exkurzie do odborných laboratórií s praktickou činnosťou študentov, poskytovanie odborných materiálov, konzultácie pre odborných učiteľov</a:t>
            </a:r>
          </a:p>
          <a:p>
            <a:pPr eaLnBrk="1" hangingPunct="1">
              <a:lnSpc>
                <a:spcPct val="90000"/>
              </a:lnSpc>
            </a:pPr>
            <a:r>
              <a:rPr lang="sk-SK" sz="2000" dirty="0"/>
              <a:t>Slovenská technická univerzita : školenia pre odborných učiteľov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sk-SK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k-SK" sz="2000" dirty="0" smtClean="0"/>
          </a:p>
        </p:txBody>
      </p:sp>
      <p:pic>
        <p:nvPicPr>
          <p:cNvPr id="23556" name="Picture 4" descr="techni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3244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ástupný symbol obsahu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348880"/>
            <a:ext cx="1333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" y="3084534"/>
            <a:ext cx="1107981" cy="363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Štipendijný program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09" y="2348880"/>
            <a:ext cx="6176981" cy="48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Štipendijný program</a:t>
            </a:r>
            <a:endParaRPr lang="sk-SK" dirty="0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idx="1"/>
            <p:extLst/>
          </p:nvPr>
        </p:nvGraphicFramePr>
        <p:xfrm>
          <a:off x="1619672" y="2280549"/>
          <a:ext cx="5832648" cy="4028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887"/>
                <a:gridCol w="3645761"/>
              </a:tblGrid>
              <a:tr h="5377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 </a:t>
                      </a:r>
                      <a:endParaRPr lang="sk-SK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Spoločnosť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Železnice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Slovenskej</a:t>
                      </a:r>
                      <a:r>
                        <a:rPr lang="cs-CZ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republiky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2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Štipendium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40 - 100 €/mesiac (podľa ročníka štúdia)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4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Študijné odbory SPŠD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3739 M,3760 M /E,D</a:t>
                      </a:r>
                      <a:r>
                        <a:rPr lang="sk-SK" sz="14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</a:t>
                      </a:r>
                      <a:r>
                        <a:rPr lang="sk-SK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pre iné odbory školy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47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Podmienky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Lekárska prehliadka, </a:t>
                      </a:r>
                      <a:r>
                        <a:rPr lang="sk-SK" sz="1400" dirty="0" smtClean="0">
                          <a:effectLst/>
                        </a:rPr>
                        <a:t>psychotesty, </a:t>
                      </a:r>
                      <a:r>
                        <a:rPr lang="sk-SK" sz="1400" dirty="0">
                          <a:effectLst/>
                        </a:rPr>
                        <a:t>prospech z odborných predmetov do 2,5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Záväzok odpracovať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3 roky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11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Profesie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Dispečer, výpravca, </a:t>
                      </a:r>
                      <a:r>
                        <a:rPr lang="sk-SK" sz="1400" dirty="0" err="1">
                          <a:effectLst/>
                        </a:rPr>
                        <a:t>signalista</a:t>
                      </a:r>
                      <a:r>
                        <a:rPr lang="sk-SK" sz="1400" dirty="0">
                          <a:effectLst/>
                        </a:rPr>
                        <a:t>, výhybkár, návestný majster, oznamovací a zabezpečovací dozorca, systémový administrátor, operátor GSM-R, vedúci prevádzky, elektrotechnik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20740" y="1529405"/>
            <a:ext cx="29873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sk-SK" altLang="sk-SK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ŠTIPENDIJNÝ PROGRAM ŽSR PRE </a:t>
            </a:r>
          </a:p>
          <a:p>
            <a:pPr algn="ctr" eaLnBrk="0" hangingPunct="0"/>
            <a:r>
              <a:rPr lang="sk-SK" altLang="sk-SK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ŠTUDENTOV SPŠD TRNAVA</a:t>
            </a:r>
            <a:endParaRPr lang="sk-SK" altLang="sk-SK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121" name="Obrázo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28296"/>
            <a:ext cx="1575820" cy="115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Štipendijný program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65970" y="2132856"/>
            <a:ext cx="6345260" cy="3530600"/>
          </a:xfrm>
        </p:spPr>
        <p:txBody>
          <a:bodyPr>
            <a:noAutofit/>
          </a:bodyPr>
          <a:lstStyle/>
          <a:p>
            <a:r>
              <a:rPr lang="sk-SK" sz="1400" b="1" dirty="0"/>
              <a:t>Motivačné štipendium</a:t>
            </a:r>
            <a:endParaRPr lang="sk-SK" sz="1400" dirty="0"/>
          </a:p>
          <a:p>
            <a:pPr marL="0" indent="0">
              <a:buNone/>
            </a:pPr>
            <a:endParaRPr lang="sk-SK" sz="1400" dirty="0"/>
          </a:p>
          <a:p>
            <a:r>
              <a:rPr lang="sk-SK" sz="1400" dirty="0"/>
              <a:t>Študijné odbory </a:t>
            </a:r>
            <a:r>
              <a:rPr lang="sk-SK" sz="1400" b="1" dirty="0"/>
              <a:t>3760 M prevádzka a ekonomika dopravy a 3739 M elektrotechnika v doprave a telekomunikáciách </a:t>
            </a:r>
            <a:r>
              <a:rPr lang="sk-SK" sz="1400" dirty="0"/>
              <a:t>sú Ministerstvom školstva, vedy, výskumu a športu SR zaradené ako nedostatkové na trhu práce a z toho dôvodu, je možné študentom vyplácať</a:t>
            </a:r>
            <a:r>
              <a:rPr lang="sk-SK" sz="1400" b="1" dirty="0"/>
              <a:t> motivačné štipendium.</a:t>
            </a:r>
            <a:endParaRPr lang="sk-SK" sz="1400" dirty="0"/>
          </a:p>
          <a:p>
            <a:pPr algn="just"/>
            <a:r>
              <a:rPr lang="sk-SK" sz="1400" b="1" dirty="0"/>
              <a:t>Výška motivačného </a:t>
            </a:r>
            <a:r>
              <a:rPr lang="sk-SK" sz="1400" b="1" dirty="0" smtClean="0"/>
              <a:t>štipendia</a:t>
            </a:r>
            <a:r>
              <a:rPr lang="sk-SK" sz="1400" dirty="0"/>
              <a:t> </a:t>
            </a:r>
            <a:r>
              <a:rPr lang="sk-SK" sz="1400" b="1" dirty="0" smtClean="0"/>
              <a:t>závisí </a:t>
            </a:r>
            <a:r>
              <a:rPr lang="sk-SK" sz="1400" b="1" dirty="0"/>
              <a:t>od priemerného prospechu v predchádzajúcom polroku školského vyučovania (pre žiakov prvého ročníka od priemerného prospechu podľa vysvedčenia zo školy, ktorú naposledy navštevoval) a od výšky životného minima nezaopatreného dieťaťa, teda v školskom roku </a:t>
            </a:r>
            <a:r>
              <a:rPr lang="sk-SK" sz="1400" b="1" dirty="0" smtClean="0"/>
              <a:t>2022/2023 </a:t>
            </a:r>
            <a:r>
              <a:rPr lang="sk-SK" sz="1400" b="1" dirty="0"/>
              <a:t>je</a:t>
            </a:r>
            <a:r>
              <a:rPr lang="sk-SK" sz="1400" b="1" dirty="0" smtClean="0"/>
              <a:t>:</a:t>
            </a:r>
            <a:endParaRPr lang="sk-SK" sz="1400" dirty="0"/>
          </a:p>
          <a:p>
            <a:pPr lvl="0"/>
            <a:r>
              <a:rPr lang="sk-SK" sz="1400" dirty="0" smtClean="0"/>
              <a:t>a) </a:t>
            </a:r>
            <a:r>
              <a:rPr lang="sk-SK" sz="1400" b="1" dirty="0" smtClean="0"/>
              <a:t>69,57 </a:t>
            </a:r>
            <a:r>
              <a:rPr lang="sk-SK" sz="1400" b="1" dirty="0"/>
              <a:t>€</a:t>
            </a:r>
            <a:r>
              <a:rPr lang="sk-SK" sz="1400" dirty="0"/>
              <a:t> - pri priemernom prospechu žiaka do 1,80 vrátane, vo výške 65 % </a:t>
            </a:r>
            <a:r>
              <a:rPr lang="sk-SK" sz="1400" dirty="0" smtClean="0"/>
              <a:t>výšky životného </a:t>
            </a:r>
            <a:r>
              <a:rPr lang="sk-SK" sz="1400" dirty="0"/>
              <a:t>minima</a:t>
            </a:r>
            <a:r>
              <a:rPr lang="sk-SK" sz="1400" dirty="0" smtClean="0"/>
              <a:t>,</a:t>
            </a:r>
            <a:endParaRPr lang="sk-SK" sz="1400" dirty="0"/>
          </a:p>
          <a:p>
            <a:pPr lvl="0"/>
            <a:r>
              <a:rPr lang="sk-SK" sz="1400" dirty="0"/>
              <a:t>b) </a:t>
            </a:r>
            <a:r>
              <a:rPr lang="sk-SK" sz="1400" b="1" dirty="0"/>
              <a:t>48,17 €</a:t>
            </a:r>
            <a:r>
              <a:rPr lang="sk-SK" sz="1400" dirty="0"/>
              <a:t> - pri priemernom prospechu žiaka horšom ako 1,80 do 2,40 vrátane vo </a:t>
            </a:r>
            <a:r>
              <a:rPr lang="sk-SK" sz="1400" dirty="0" smtClean="0"/>
              <a:t>výške 45 </a:t>
            </a:r>
            <a:r>
              <a:rPr lang="sk-SK" sz="1400" dirty="0"/>
              <a:t>% výšky životného minima</a:t>
            </a:r>
            <a:r>
              <a:rPr lang="sk-SK" sz="1400" dirty="0" smtClean="0"/>
              <a:t>,</a:t>
            </a:r>
            <a:endParaRPr lang="sk-SK" sz="1400" dirty="0"/>
          </a:p>
          <a:p>
            <a:pPr lvl="0"/>
            <a:r>
              <a:rPr lang="sk-SK" sz="1400" dirty="0"/>
              <a:t>c) </a:t>
            </a:r>
            <a:r>
              <a:rPr lang="sk-SK" sz="1400" b="1" dirty="0"/>
              <a:t>26,76 € </a:t>
            </a:r>
            <a:r>
              <a:rPr lang="sk-SK" sz="1400" dirty="0"/>
              <a:t>- pri priemernom prospechu žiaka horšom ako 2,40 do 3,00 vrátane vo </a:t>
            </a:r>
            <a:r>
              <a:rPr lang="sk-SK" sz="1400" dirty="0" smtClean="0"/>
              <a:t>výške 25 </a:t>
            </a:r>
            <a:r>
              <a:rPr lang="sk-SK" sz="1400" dirty="0"/>
              <a:t>% výšky životného minima.</a:t>
            </a:r>
          </a:p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10842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UČEBNÝ PLÁN</a:t>
            </a:r>
            <a:br>
              <a:rPr lang="sk-SK" b="1" smtClean="0"/>
            </a:br>
            <a:r>
              <a:rPr lang="sk-SK" sz="2400" b="1" smtClean="0"/>
              <a:t>všeobecnovzdelávacie predmety</a:t>
            </a:r>
            <a:endParaRPr lang="sk-SK" sz="2400" smtClean="0"/>
          </a:p>
        </p:txBody>
      </p:sp>
      <p:pic>
        <p:nvPicPr>
          <p:cNvPr id="25736" name="Picture 1563" descr="read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333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00"/>
          <a:stretch/>
        </p:blipFill>
        <p:spPr>
          <a:xfrm>
            <a:off x="1187624" y="2348880"/>
            <a:ext cx="7038839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UČEBNÝ </a:t>
            </a:r>
            <a:r>
              <a:rPr lang="sk-SK" b="1" dirty="0" smtClean="0"/>
              <a:t>PLÁN</a:t>
            </a:r>
            <a:r>
              <a:rPr lang="sk-SK" b="1" dirty="0"/>
              <a:t/>
            </a:r>
            <a:br>
              <a:rPr lang="sk-SK" b="1" dirty="0"/>
            </a:br>
            <a:r>
              <a:rPr lang="sk-SK" b="1" dirty="0"/>
              <a:t>odborné predmety - profilové</a:t>
            </a:r>
            <a:endParaRPr lang="sk-SK" dirty="0"/>
          </a:p>
        </p:txBody>
      </p:sp>
      <p:pic>
        <p:nvPicPr>
          <p:cNvPr id="7" name="Picture 2" descr="K:\obrázky\komor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188640"/>
            <a:ext cx="785812" cy="124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K:\obrázky\komor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0"/>
            <a:ext cx="7858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365" y="1417638"/>
            <a:ext cx="5132515" cy="519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UČEBNÝ PLÁN</a:t>
            </a:r>
            <a:br>
              <a:rPr lang="sk-SK" b="1" dirty="0"/>
            </a:br>
            <a:r>
              <a:rPr lang="sk-SK" b="1" dirty="0"/>
              <a:t>odborné predmety - profilové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412775"/>
            <a:ext cx="4040188" cy="762099"/>
          </a:xfrm>
        </p:spPr>
        <p:txBody>
          <a:bodyPr>
            <a:normAutofit fontScale="25000" lnSpcReduction="20000"/>
          </a:bodyPr>
          <a:lstStyle/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r>
              <a:rPr lang="sk-SK" sz="1600" dirty="0"/>
              <a:t> </a:t>
            </a:r>
            <a:endParaRPr lang="sk-SK" sz="1600" dirty="0" smtClean="0"/>
          </a:p>
          <a:p>
            <a:r>
              <a:rPr lang="sk-SK" sz="6400" dirty="0" smtClean="0"/>
              <a:t>3739 M elektrotechnika v doprave a telekomunikáciách</a:t>
            </a:r>
          </a:p>
          <a:p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0000" lnSpcReduction="20000"/>
          </a:bodyPr>
          <a:lstStyle/>
          <a:p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r>
              <a:rPr lang="sk-SK" sz="4000" dirty="0" smtClean="0"/>
              <a:t>2675 </a:t>
            </a:r>
            <a:r>
              <a:rPr lang="sk-SK" sz="4000" dirty="0"/>
              <a:t>M elektrotechnika</a:t>
            </a:r>
          </a:p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80" y="2588911"/>
            <a:ext cx="7649890" cy="33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Rozdiely medzi študijnými odbormi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24223" y="1948052"/>
            <a:ext cx="4040188" cy="639762"/>
          </a:xfrm>
        </p:spPr>
        <p:txBody>
          <a:bodyPr/>
          <a:lstStyle/>
          <a:p>
            <a:r>
              <a:rPr lang="sk-SK" dirty="0" smtClean="0">
                <a:solidFill>
                  <a:srgbClr val="00A4DE"/>
                </a:solidFill>
              </a:rPr>
              <a:t>2675 M elektrotechnika</a:t>
            </a:r>
            <a:endParaRPr lang="sk-SK" dirty="0">
              <a:solidFill>
                <a:srgbClr val="00A4DE"/>
              </a:solidFill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572000" y="2267933"/>
            <a:ext cx="4041775" cy="639762"/>
          </a:xfrm>
        </p:spPr>
        <p:txBody>
          <a:bodyPr/>
          <a:lstStyle/>
          <a:p>
            <a:r>
              <a:rPr lang="sk-SK" sz="2000" dirty="0" smtClean="0">
                <a:solidFill>
                  <a:srgbClr val="FF9900"/>
                </a:solidFill>
              </a:rPr>
              <a:t>3739 M elektrotechnika </a:t>
            </a:r>
          </a:p>
          <a:p>
            <a:r>
              <a:rPr lang="sk-SK" sz="2000" dirty="0" smtClean="0">
                <a:solidFill>
                  <a:srgbClr val="FF9900"/>
                </a:solidFill>
              </a:rPr>
              <a:t>v doprave a telekomunikáciách</a:t>
            </a:r>
          </a:p>
          <a:p>
            <a:r>
              <a:rPr lang="sk-SK" sz="2000" dirty="0" smtClean="0">
                <a:solidFill>
                  <a:srgbClr val="FF9900"/>
                </a:solidFill>
              </a:rPr>
              <a:t>(motivačné štipendium)</a:t>
            </a:r>
            <a:endParaRPr lang="sk-SK" sz="2000" dirty="0">
              <a:solidFill>
                <a:srgbClr val="FF9900"/>
              </a:solidFill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083037"/>
            <a:ext cx="6264696" cy="37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79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u="sng" dirty="0" smtClean="0"/>
              <a:t>Tešíme sa na Vás na odboroch: </a:t>
            </a:r>
            <a:r>
              <a:rPr lang="sk-SK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4000" dirty="0" smtClean="0"/>
              <a:t>  3739 M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4000" dirty="0" smtClean="0"/>
              <a:t>  elektrotechnika v doprave a telekomunikáciách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4000" dirty="0" smtClean="0"/>
              <a:t>  2675 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k-SK" sz="4000" dirty="0" smtClean="0"/>
              <a:t>   elektrotechnika – sieťové a komunikačné technológie</a:t>
            </a:r>
          </a:p>
        </p:txBody>
      </p:sp>
      <p:pic>
        <p:nvPicPr>
          <p:cNvPr id="28676" name="Picture 2" descr="K:\obrázky\semafo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1714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K:\obrázky\telef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90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Odborná náplň :</a:t>
            </a:r>
          </a:p>
        </p:txBody>
      </p:sp>
      <p:sp>
        <p:nvSpPr>
          <p:cNvPr id="16387" name="Zástupný symbol obsahu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112568"/>
          </a:xfrm>
        </p:spPr>
        <p:txBody>
          <a:bodyPr/>
          <a:lstStyle/>
          <a:p>
            <a:r>
              <a:rPr lang="sk-SK" dirty="0" smtClean="0"/>
              <a:t>elektrotechnika, elektronika</a:t>
            </a:r>
          </a:p>
          <a:p>
            <a:pPr>
              <a:buFont typeface="Wingdings" pitchFamily="2" charset="2"/>
              <a:buNone/>
            </a:pPr>
            <a:r>
              <a:rPr lang="sk-SK" dirty="0" smtClean="0"/>
              <a:t>    </a:t>
            </a:r>
          </a:p>
          <a:p>
            <a:r>
              <a:rPr lang="sk-SK" dirty="0" smtClean="0"/>
              <a:t>informatika, počítačové systémy</a:t>
            </a:r>
          </a:p>
          <a:p>
            <a:pPr>
              <a:buFont typeface="Wingdings" pitchFamily="2" charset="2"/>
              <a:buNone/>
            </a:pPr>
            <a:endParaRPr lang="sk-SK" dirty="0" smtClean="0"/>
          </a:p>
          <a:p>
            <a:r>
              <a:rPr lang="sk-SK" dirty="0" smtClean="0"/>
              <a:t>telekomunikačná technika</a:t>
            </a:r>
          </a:p>
          <a:p>
            <a:endParaRPr lang="sk-SK" dirty="0"/>
          </a:p>
          <a:p>
            <a:r>
              <a:rPr lang="sk-SK" dirty="0"/>
              <a:t>multimédiá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zabezpečovacia technika /3739 M /</a:t>
            </a:r>
          </a:p>
          <a:p>
            <a:pPr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</a:p>
        </p:txBody>
      </p:sp>
      <p:pic>
        <p:nvPicPr>
          <p:cNvPr id="16388" name="Obrázok 3" descr="elektronik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836712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ázok 4" descr="pocita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276872"/>
            <a:ext cx="1019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K:\obrázky\0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84984"/>
            <a:ext cx="7858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K:\obrázky\doprava3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195280"/>
            <a:ext cx="1047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115160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1. a 2. ročník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u="sng" smtClean="0"/>
              <a:t>teoretické základy a praktické zručnosti</a:t>
            </a:r>
            <a:r>
              <a:rPr lang="sk-SK" smtClean="0"/>
              <a:t> z elektrotechniky, elektroniky, základných elektrotechnických meraní, návrhu a tvorby plošných spojov na PC, informatiky, odborného technického kreslenia na PC a úvodu do telekomunikácií</a:t>
            </a:r>
          </a:p>
        </p:txBody>
      </p:sp>
      <p:pic>
        <p:nvPicPr>
          <p:cNvPr id="17412" name="Picture 4" descr="handswor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571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" descr="K:\obrázky\plocic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4071938"/>
            <a:ext cx="90106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3. a 4.ročník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 </a:t>
            </a:r>
            <a:r>
              <a:rPr lang="sk-SK" u="sng" dirty="0" smtClean="0"/>
              <a:t>teoretické základy a praktické zručnosti</a:t>
            </a:r>
            <a:r>
              <a:rPr lang="sk-SK" dirty="0" smtClean="0"/>
              <a:t> z aplikovanej elektroniky, programovania, grafických </a:t>
            </a:r>
            <a:r>
              <a:rPr lang="sk-SK" dirty="0" err="1" smtClean="0"/>
              <a:t>systémov,elektrotechnickej</a:t>
            </a:r>
            <a:r>
              <a:rPr lang="sk-SK" dirty="0" smtClean="0"/>
              <a:t> spôsobilosti /získajú </a:t>
            </a:r>
            <a:r>
              <a:rPr lang="sk-SK" smtClean="0"/>
              <a:t>certifikát z</a:t>
            </a:r>
            <a:r>
              <a:rPr lang="sk-SK" dirty="0" smtClean="0"/>
              <a:t> Vyhlášky č.508/2009 Zb./ a odborných predmetov :</a:t>
            </a:r>
          </a:p>
        </p:txBody>
      </p:sp>
      <p:pic>
        <p:nvPicPr>
          <p:cNvPr id="18436" name="Picture 4" descr="techn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3571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K:\obrázky\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4857750"/>
            <a:ext cx="1143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K:\obrázky\16diod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5143500"/>
            <a:ext cx="3009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3988" cy="1600200"/>
          </a:xfrm>
        </p:spPr>
        <p:txBody>
          <a:bodyPr/>
          <a:lstStyle/>
          <a:p>
            <a:pPr eaLnBrk="1" hangingPunct="1"/>
            <a:r>
              <a:rPr lang="sk-SK" sz="3200" b="1" u="sng" dirty="0" smtClean="0"/>
              <a:t>Nosná náplň</a:t>
            </a:r>
            <a:r>
              <a:rPr lang="sk-SK" sz="3200" dirty="0" smtClean="0"/>
              <a:t> :</a:t>
            </a:r>
            <a:r>
              <a:rPr lang="sk-SK" sz="3200" i="1" u="sng" dirty="0" smtClean="0"/>
              <a:t/>
            </a:r>
            <a:br>
              <a:rPr lang="sk-SK" sz="3200" i="1" u="sng" dirty="0" smtClean="0"/>
            </a:br>
            <a:endParaRPr lang="sk-SK" sz="32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800" dirty="0" smtClean="0"/>
              <a:t>koncové zariadenia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dirty="0" smtClean="0"/>
              <a:t>    </a:t>
            </a:r>
            <a:r>
              <a:rPr lang="sk-SK" sz="2800" i="1" dirty="0" smtClean="0"/>
              <a:t>telefóny, mobily, PC – komunikácia ...</a:t>
            </a:r>
          </a:p>
          <a:p>
            <a:pPr eaLnBrk="1" hangingPunct="1"/>
            <a:r>
              <a:rPr lang="sk-SK" sz="2800" dirty="0" smtClean="0"/>
              <a:t>prenos informácií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dirty="0" smtClean="0"/>
              <a:t>   </a:t>
            </a:r>
            <a:r>
              <a:rPr lang="sk-SK" sz="2800" i="1" dirty="0" smtClean="0"/>
              <a:t>vedenia – </a:t>
            </a:r>
            <a:r>
              <a:rPr lang="sk-SK" sz="2800" i="1" dirty="0" err="1" smtClean="0"/>
              <a:t>metalické</a:t>
            </a:r>
            <a:r>
              <a:rPr lang="sk-SK" sz="2800" i="1" dirty="0" smtClean="0"/>
              <a:t>, optické, zabezpečený prenos dát v elektronickej komunikácii</a:t>
            </a:r>
          </a:p>
          <a:p>
            <a:pPr eaLnBrk="1" hangingPunct="1"/>
            <a:r>
              <a:rPr lang="sk-SK" sz="2800" dirty="0" smtClean="0"/>
              <a:t>telekomunikačné siete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z="2800" dirty="0" smtClean="0"/>
              <a:t>    </a:t>
            </a:r>
            <a:r>
              <a:rPr lang="sk-SK" sz="2800" i="1" dirty="0" smtClean="0"/>
              <a:t>počítačové, spojovacie, služby pre účastníkov, sieťové technológie</a:t>
            </a:r>
          </a:p>
          <a:p>
            <a:pPr eaLnBrk="1" hangingPunct="1"/>
            <a:r>
              <a:rPr lang="sk-SK" sz="2800" i="1" u="sng" dirty="0">
                <a:solidFill>
                  <a:schemeClr val="accent6"/>
                </a:solidFill>
              </a:rPr>
              <a:t>multimédiá</a:t>
            </a:r>
          </a:p>
          <a:p>
            <a:pPr eaLnBrk="1" hangingPunct="1">
              <a:buNone/>
            </a:pPr>
            <a:r>
              <a:rPr lang="sk-SK" sz="2800" dirty="0"/>
              <a:t>	</a:t>
            </a:r>
            <a:r>
              <a:rPr lang="sk-SK" sz="2800" i="1" dirty="0"/>
              <a:t>spracovanie a vytvorenia videa so zvukom</a:t>
            </a:r>
            <a:endParaRPr lang="sk-SK" sz="2800" dirty="0"/>
          </a:p>
          <a:p>
            <a:pPr eaLnBrk="1" hangingPunct="1">
              <a:buFont typeface="Wingdings" pitchFamily="2" charset="2"/>
              <a:buNone/>
            </a:pPr>
            <a:endParaRPr lang="sk-SK" sz="2800" i="1" dirty="0" smtClean="0"/>
          </a:p>
        </p:txBody>
      </p:sp>
      <p:pic>
        <p:nvPicPr>
          <p:cNvPr id="19460" name="Picture 4" descr="pho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49275"/>
            <a:ext cx="6762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K:\obrázky\technika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4286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K:\obrázky\komunikaci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247" y="5103403"/>
            <a:ext cx="1019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K:\obrázky\00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700808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http://t1.gstatic.com/images?q=tbn:o3zlgl8J4Y75eM:http://weblogs.baltimoresun.com/news/technology/skyp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484784"/>
            <a:ext cx="11811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 descr="http://t2.gstatic.com/images?q=tbn:CMouLQI5AmInvM:http://www.korgpa.sk/index_soubory/image104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2204864"/>
            <a:ext cx="981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6" descr="http://t0.gstatic.com/images?q=tbn:8unU5vUawesT_M:http://www.skymetercorp.com/cms/images/stories/Logos/CiscoSystems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5716" y="5125534"/>
            <a:ext cx="13573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8" descr="http://t1.gstatic.com/images?q=tbn:B-T1q9YF6_jOsM:http://ebanking365.com/uploaded_images/internet-banking-fraud-723535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3717032"/>
            <a:ext cx="1000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0" descr="http://t2.gstatic.com/images?q=tbn:NgAODnI1Yr8phM:http://www.imperialbank.co.ke/images/internet-banking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6016" y="3933056"/>
            <a:ext cx="1409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89566" y="5503346"/>
            <a:ext cx="2209361" cy="5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400" b="1" u="sng" dirty="0" smtClean="0"/>
              <a:t>3739 M elektrotechnika v doprave a telekomunikáciách </a:t>
            </a:r>
            <a:r>
              <a:rPr lang="sk-SK" dirty="0" smtClean="0"/>
              <a:t>:</a:t>
            </a:r>
            <a:r>
              <a:rPr lang="sk-SK" i="1" u="sng" dirty="0" smtClean="0"/>
              <a:t/>
            </a:r>
            <a:br>
              <a:rPr lang="sk-SK" i="1" u="sng" dirty="0" smtClean="0"/>
            </a:br>
            <a:r>
              <a:rPr lang="sk-SK" dirty="0" smtClean="0"/>
              <a:t>                            </a:t>
            </a:r>
            <a:r>
              <a:rPr lang="sk-SK" i="1" u="sng" dirty="0" smtClean="0"/>
              <a:t>Zabezpečovacie systémy</a:t>
            </a:r>
            <a:r>
              <a:rPr lang="sk-SK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229600" cy="1656184"/>
          </a:xfrm>
        </p:spPr>
        <p:txBody>
          <a:bodyPr/>
          <a:lstStyle/>
          <a:p>
            <a:pPr eaLnBrk="1" hangingPunct="1"/>
            <a:endParaRPr lang="sk-SK" dirty="0" smtClean="0"/>
          </a:p>
          <a:p>
            <a:pPr eaLnBrk="1" hangingPunct="1"/>
            <a:r>
              <a:rPr lang="sk-SK" sz="2000" dirty="0" smtClean="0"/>
              <a:t>zariadenia na ochranu osôb a objektov, zabezpečovacie systémy železníc, diaľkové dispečerské riadenie dopravy, monitorovacie a signalizačné zariadenia v cestnej doprave </a:t>
            </a:r>
          </a:p>
          <a:p>
            <a:pPr eaLnBrk="1" hangingPunct="1"/>
            <a:endParaRPr lang="sk-SK" sz="2400" dirty="0" smtClean="0"/>
          </a:p>
          <a:p>
            <a:pPr eaLnBrk="1" hangingPunct="1"/>
            <a:endParaRPr lang="sk-SK" sz="2400" dirty="0" smtClean="0"/>
          </a:p>
          <a:p>
            <a:pPr eaLnBrk="1" hangingPunct="1"/>
            <a:endParaRPr lang="sk-SK" sz="2400" dirty="0" smtClean="0"/>
          </a:p>
          <a:p>
            <a:pPr eaLnBrk="1" hangingPunct="1"/>
            <a:endParaRPr lang="sk-SK" sz="2400" dirty="0" smtClean="0"/>
          </a:p>
          <a:p>
            <a:pPr eaLnBrk="1" hangingPunct="1"/>
            <a:endParaRPr lang="sk-SK" sz="2400" dirty="0" smtClean="0"/>
          </a:p>
          <a:p>
            <a:pPr eaLnBrk="1" hangingPunct="1">
              <a:buNone/>
            </a:pPr>
            <a:endParaRPr lang="sk-SK" sz="2400" dirty="0" smtClean="0"/>
          </a:p>
        </p:txBody>
      </p:sp>
      <p:pic>
        <p:nvPicPr>
          <p:cNvPr id="7" name="p1k02obr4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188" y="3429000"/>
            <a:ext cx="3657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VIP_P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00710"/>
            <a:ext cx="39243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D:\Moje dokumenty\Peter\vlak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214438" y="1071563"/>
            <a:ext cx="23526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4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6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b="1" u="sng" dirty="0" smtClean="0"/>
              <a:t>2675 M elektrotechnika</a:t>
            </a:r>
            <a:r>
              <a:rPr lang="sk-SK" dirty="0" smtClean="0"/>
              <a:t>:</a:t>
            </a:r>
            <a:r>
              <a:rPr lang="sk-SK" i="1" u="sng" dirty="0" smtClean="0"/>
              <a:t/>
            </a:r>
            <a:br>
              <a:rPr lang="sk-SK" i="1" u="sng" dirty="0" smtClean="0"/>
            </a:br>
            <a:r>
              <a:rPr lang="sk-SK" dirty="0" smtClean="0"/>
              <a:t>                 </a:t>
            </a:r>
            <a:r>
              <a:rPr lang="sk-SK" sz="4000" i="1" u="sng" dirty="0" smtClean="0"/>
              <a:t>komunikačné a sieťové technológie</a:t>
            </a:r>
            <a:endParaRPr lang="sk-SK" sz="40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000250"/>
            <a:ext cx="8229600" cy="4059238"/>
          </a:xfrm>
        </p:spPr>
        <p:txBody>
          <a:bodyPr/>
          <a:lstStyle/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Počítačové siete podľa štandardov CISCO </a:t>
            </a: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340768"/>
            <a:ext cx="1219200" cy="657225"/>
          </a:xfrm>
          <a:prstGeom prst="rect">
            <a:avLst/>
          </a:prstGeom>
          <a:noFill/>
        </p:spPr>
      </p:pic>
      <p:pic>
        <p:nvPicPr>
          <p:cNvPr id="5125" name="Picture 5" descr="C:\Users\Peter\Desktop\sluzb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3404096" cy="2049016"/>
          </a:xfrm>
          <a:prstGeom prst="rect">
            <a:avLst/>
          </a:prstGeom>
          <a:noFill/>
        </p:spPr>
      </p:pic>
      <p:pic>
        <p:nvPicPr>
          <p:cNvPr id="5127" name="Picture 7" descr="http://www.sos.sk/novinky/obr/obr715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8"/>
            <a:ext cx="344996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u="sng" smtClean="0"/>
              <a:t>Uplatnenie: </a:t>
            </a:r>
            <a:r>
              <a:rPr lang="sk-SK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600" smtClean="0"/>
              <a:t>technik v telekomunikačných a informačných  firmách zaoberajúcich sa servisom, predajom koncových, prenosových a spojovacích telekomunikačných systémov, PC a sietí, samostatné podnikanie  v oblasti telekomunikácií, PC , technik zabezpečovacích a monitorovacích systémov a v celom odvetví slaboprúdovej elektrotechniky</a:t>
            </a:r>
          </a:p>
        </p:txBody>
      </p:sp>
      <p:pic>
        <p:nvPicPr>
          <p:cNvPr id="21508" name="Picture 5" descr="techn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0481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K:\obrázky\telefo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4572000"/>
            <a:ext cx="21621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K:\obrázky\telefon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571500"/>
            <a:ext cx="209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u="sng" dirty="0"/>
              <a:t>Spolupráca školy s praxou na výučbe odborných predmetov</a:t>
            </a:r>
            <a:endParaRPr lang="sk-SK" sz="2000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92896"/>
            <a:ext cx="1333500" cy="3048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259632" y="3284984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dirty="0" smtClean="0"/>
              <a:t>podporuje </a:t>
            </a:r>
            <a:r>
              <a:rPr lang="sk-SK" dirty="0" err="1" smtClean="0"/>
              <a:t>výuku</a:t>
            </a:r>
            <a:r>
              <a:rPr lang="sk-SK" dirty="0" smtClean="0"/>
              <a:t> na študijnom odbore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3739 M elektrotechnika v doprave a telekomunikáciách</a:t>
            </a:r>
            <a:r>
              <a:rPr lang="sk-SK" dirty="0" smtClean="0"/>
              <a:t> z dôvodu záujmu o absolventov v oblasti železničnej zabezpečovacej techniky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dodávaním softvéru a materiálov na </a:t>
            </a:r>
            <a:r>
              <a:rPr lang="sk-SK" dirty="0" err="1" smtClean="0"/>
              <a:t>výuku</a:t>
            </a:r>
            <a:r>
              <a:rPr lang="sk-SK" dirty="0" smtClean="0"/>
              <a:t> o najnovších trendoch v tejto oblasti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odbornými prednáškami a exkurziami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ponukou zamestnania pre najšikovnejších absolventov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oceňovaním najlepších študentských prác SOČ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96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rany">
  <a:themeElements>
    <a:clrScheme name="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psle">
  <a:themeElements>
    <a:clrScheme name="Kaps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atmění">
  <a:themeElements>
    <a:clrScheme name="Zatmění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tmění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atmění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al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376</Words>
  <Application>Microsoft Office PowerPoint</Application>
  <PresentationFormat>Prezentácia na obrazovke (4:3)</PresentationFormat>
  <Paragraphs>114</Paragraphs>
  <Slides>19</Slides>
  <Notes>0</Notes>
  <HiddenSlides>0</HiddenSlides>
  <MMClips>2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19</vt:i4>
      </vt:variant>
    </vt:vector>
  </HeadingPairs>
  <TitlesOfParts>
    <vt:vector size="34" baseType="lpstr">
      <vt:lpstr>Arial</vt:lpstr>
      <vt:lpstr>Calibri</vt:lpstr>
      <vt:lpstr>Century Gothic</vt:lpstr>
      <vt:lpstr>Garamond</vt:lpstr>
      <vt:lpstr>Lucida Sans Unicode</vt:lpstr>
      <vt:lpstr>Times New Roman</vt:lpstr>
      <vt:lpstr>Verdana</vt:lpstr>
      <vt:lpstr>Wingdings</vt:lpstr>
      <vt:lpstr>Wingdings 2</vt:lpstr>
      <vt:lpstr>Wingdings 3</vt:lpstr>
      <vt:lpstr>Hrany</vt:lpstr>
      <vt:lpstr>Kapsle</vt:lpstr>
      <vt:lpstr>Zatmění</vt:lpstr>
      <vt:lpstr>Hala</vt:lpstr>
      <vt:lpstr>Ión − zasadacia miestnosť</vt:lpstr>
      <vt:lpstr>Štruktúra odborného vzdelania na odboroch : </vt:lpstr>
      <vt:lpstr>Odborná náplň :</vt:lpstr>
      <vt:lpstr>1. a 2. ročník</vt:lpstr>
      <vt:lpstr>3. a 4.ročník</vt:lpstr>
      <vt:lpstr>Nosná náplň : </vt:lpstr>
      <vt:lpstr>3739 M elektrotechnika v doprave a telekomunikáciách :                             Zabezpečovacie systémy </vt:lpstr>
      <vt:lpstr>2675 M elektrotechnika:                  komunikačné a sieťové technológie</vt:lpstr>
      <vt:lpstr>Uplatnenie:  </vt:lpstr>
      <vt:lpstr>Spolupráca školy s praxou na výučbe odborných predmetov</vt:lpstr>
      <vt:lpstr>Spolupráca školy s praxou na výučbe odborných predmetov:</vt:lpstr>
      <vt:lpstr>Spolupráca školy s praxou na výučbe odborných predmetov:</vt:lpstr>
      <vt:lpstr>Štipendijný program</vt:lpstr>
      <vt:lpstr>Štipendijný program</vt:lpstr>
      <vt:lpstr>Štipendijný program</vt:lpstr>
      <vt:lpstr>UČEBNÝ PLÁN všeobecnovzdelávacie predmety</vt:lpstr>
      <vt:lpstr>UČEBNÝ PLÁN odborné predmety - profilové</vt:lpstr>
      <vt:lpstr>UČEBNÝ PLÁN odborné predmety - profilové</vt:lpstr>
      <vt:lpstr>Rozdiely medzi študijnými odbormi</vt:lpstr>
      <vt:lpstr>Tešíme sa na Vás na odboroch:  </vt:lpstr>
    </vt:vector>
  </TitlesOfParts>
  <Company>SPŠD Trnava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Štruktúra odborného vzdelania na odbore : elektrotechnika v doprave a telekomunikáciách /3739 6 00/</dc:title>
  <dc:creator>zastupcovia</dc:creator>
  <cp:lastModifiedBy>Konto Microsoft</cp:lastModifiedBy>
  <cp:revision>87</cp:revision>
  <dcterms:created xsi:type="dcterms:W3CDTF">2006-10-17T06:39:31Z</dcterms:created>
  <dcterms:modified xsi:type="dcterms:W3CDTF">2022-11-30T06:41:28Z</dcterms:modified>
</cp:coreProperties>
</file>