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ozrywka.lelum.pl/halina-urbanik-060720-mk-nie-zyje" TargetMode="External"/><Relationship Id="rId2" Type="http://schemas.openxmlformats.org/officeDocument/2006/relationships/hyperlink" Target="https://www.1944.pl/archiwum-historii-mowionej/halina-urbanik,584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5BEEE5-F351-97D6-55D0-08118CE80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6600" dirty="0"/>
              <a:t>Halina Urbanik        ps. „Hanka”</a:t>
            </a:r>
            <a:br>
              <a:rPr lang="pl-PL" sz="6600" dirty="0"/>
            </a:br>
            <a:r>
              <a:rPr lang="pl-PL" sz="6600" dirty="0"/>
              <a:t> 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B627429-72B1-89E0-036C-A8442EE7E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1662" y="3531204"/>
            <a:ext cx="8853190" cy="1999584"/>
          </a:xfrm>
        </p:spPr>
        <p:txBody>
          <a:bodyPr>
            <a:normAutofit fontScale="25000" lnSpcReduction="20000"/>
          </a:bodyPr>
          <a:lstStyle/>
          <a:p>
            <a:r>
              <a:rPr lang="pl-PL" sz="14400" b="1" dirty="0">
                <a:solidFill>
                  <a:srgbClr val="FF0000"/>
                </a:solidFill>
                <a:latin typeface="Avenir Next LT Pro Light" panose="020B0304020202020204" pitchFamily="34" charset="-18"/>
              </a:rPr>
              <a:t>Projekt KOBIECE OBLICZE BŁONIA</a:t>
            </a:r>
          </a:p>
          <a:p>
            <a:endParaRPr lang="pl-PL" sz="14400" b="1" dirty="0">
              <a:solidFill>
                <a:schemeClr val="tx1"/>
              </a:solidFill>
              <a:latin typeface="Avenir Next LT Pro Light" panose="020B0304020202020204" pitchFamily="34" charset="-18"/>
            </a:endParaRPr>
          </a:p>
          <a:p>
            <a:r>
              <a:rPr lang="pl-PL" sz="14400" b="1" dirty="0">
                <a:solidFill>
                  <a:schemeClr val="tx1"/>
                </a:solidFill>
                <a:latin typeface="Avenir Next LT Pro Light" panose="020B0304020202020204" pitchFamily="34" charset="-18"/>
              </a:rPr>
              <a:t>Autor: Hanna Orłowska</a:t>
            </a:r>
          </a:p>
          <a:p>
            <a:endParaRPr lang="pl-P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BFC2B-8410-7703-F78E-391AA4266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8626" y="218036"/>
            <a:ext cx="1705078" cy="1521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31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0CDC0F73-2ACC-9988-96A6-8CDDC459CD64}"/>
              </a:ext>
            </a:extLst>
          </p:cNvPr>
          <p:cNvSpPr txBox="1"/>
          <p:nvPr/>
        </p:nvSpPr>
        <p:spPr>
          <a:xfrm>
            <a:off x="1828800" y="790113"/>
            <a:ext cx="9055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/>
              <a:t>Halina Urbanik z domu BEŁKOWSKA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0A520F7-A5BE-AC79-464F-F53AA27F30E6}"/>
              </a:ext>
            </a:extLst>
          </p:cNvPr>
          <p:cNvSpPr txBox="1"/>
          <p:nvPr/>
        </p:nvSpPr>
        <p:spPr>
          <a:xfrm>
            <a:off x="408373" y="1740023"/>
            <a:ext cx="5687627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dirty="0"/>
              <a:t>Urodzona 5 maja 1922r. w Grodnie, córka dr. Witolda </a:t>
            </a:r>
            <a:r>
              <a:rPr lang="pl-PL" dirty="0" err="1"/>
              <a:t>Bełkowskiego</a:t>
            </a:r>
            <a:r>
              <a:rPr lang="pl-PL" dirty="0"/>
              <a:t>, pseudonim „Wąs”, lekarza, nadzorującego w czasie wojny szpitale Rady Głównej Opiekuńczej, prowadzącego w Błoniu szkolenie sanitarne kobiet, najczęściej w mieszkaniu nauczycielki Kunegundy Rzepeckiej, siostra Witolda, pseudonim „Bej”, komendanta hufca „ŁOM” Szarych Szeregów, żołnierza AK. </a:t>
            </a:r>
          </a:p>
          <a:p>
            <a:pPr algn="just"/>
            <a:r>
              <a:rPr lang="pl-PL" dirty="0"/>
              <a:t>Umarła w wieku 98 lat 28 czerwca 2020r.; pochowana na cmentarzu w Błoniu. Jego życie bogate było w niezwykłe, często bardzo niebezpieczne wydarzenia.</a:t>
            </a:r>
          </a:p>
        </p:txBody>
      </p:sp>
      <p:pic>
        <p:nvPicPr>
          <p:cNvPr id="8" name="Symbol zastępczy zawartości 13">
            <a:extLst>
              <a:ext uri="{FF2B5EF4-FFF2-40B4-BE49-F238E27FC236}">
                <a16:creationId xmlns:a16="http://schemas.microsoft.com/office/drawing/2014/main" id="{98B1EC13-362C-4F9A-6C9D-1888F92BF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92885" y="702686"/>
            <a:ext cx="2902149" cy="47548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356ACE4-940C-A2A2-5CC8-CA3E11676C1E}"/>
              </a:ext>
            </a:extLst>
          </p:cNvPr>
          <p:cNvSpPr txBox="1"/>
          <p:nvPr/>
        </p:nvSpPr>
        <p:spPr>
          <a:xfrm>
            <a:off x="6670678" y="4859616"/>
            <a:ext cx="4754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solidFill>
                  <a:schemeClr val="tx1">
                    <a:lumMod val="65000"/>
                    <a:lumOff val="35000"/>
                  </a:schemeClr>
                </a:solidFill>
              </a:rPr>
              <a:t>Po kolei od lewej: Halina, jej rodzice, jej brat w czasie wojny – zdjęcie Muzeum Ziemi Błońskiej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9300BCA-B897-66F5-ACB6-0715E622539A}"/>
              </a:ext>
            </a:extLst>
          </p:cNvPr>
          <p:cNvSpPr txBox="1"/>
          <p:nvPr/>
        </p:nvSpPr>
        <p:spPr>
          <a:xfrm>
            <a:off x="923278" y="355107"/>
            <a:ext cx="10129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RODZICE, DZIECIŃSTWO I LATA SZKOLNE. POCZĄTEK WOJNY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3F5AEF7-B161-3BA1-9140-9615BEB1FE10}"/>
              </a:ext>
            </a:extLst>
          </p:cNvPr>
          <p:cNvSpPr txBox="1"/>
          <p:nvPr/>
        </p:nvSpPr>
        <p:spPr>
          <a:xfrm>
            <a:off x="1926454" y="1411549"/>
            <a:ext cx="8185211" cy="41549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400" dirty="0"/>
              <a:t>Ojciec Halinki Witold </a:t>
            </a:r>
            <a:r>
              <a:rPr lang="pl-PL" sz="2400" dirty="0" err="1"/>
              <a:t>Bełkowski</a:t>
            </a:r>
            <a:r>
              <a:rPr lang="pl-PL" sz="2400" dirty="0"/>
              <a:t> był Polakiem, kończył studia lekarskie w Petersburgu, gdzie poznał przyszłą matkę Haliny - Lidię z domu </a:t>
            </a:r>
            <a:r>
              <a:rPr lang="pl-PL" sz="2400" dirty="0" err="1"/>
              <a:t>Sztankow</a:t>
            </a:r>
            <a:r>
              <a:rPr lang="pl-PL" sz="2400" dirty="0"/>
              <a:t>, która była Rosjanką. Losy młodej pary były bardzo dramatyczne; byli m.in. w Japonii, potem zostali rozdzieleni i spotkali się w Paryżu, skąd z armią generała Hallera dotarli do Polski (Lidia w przebraniu ordynansa).</a:t>
            </a:r>
          </a:p>
          <a:p>
            <a:pPr marL="0" indent="0" algn="just">
              <a:buNone/>
            </a:pPr>
            <a:r>
              <a:rPr lang="pl-PL" sz="2400" dirty="0"/>
              <a:t>Halina urodziła się w Grodnie, ale dzieciństwo i czasy szkolne spędziła w Chojnicach, trzy kilometry od granicy niemieckiej. Tam w maju 1939r. zdała maturę.</a:t>
            </a:r>
          </a:p>
          <a:p>
            <a:r>
              <a:rPr lang="pl-PL" sz="2400" dirty="0"/>
              <a:t>Kiedy zaczęła się II wojna, ojciec wysłał ją do Warszawy, gdzie miała rodzinę.</a:t>
            </a:r>
          </a:p>
        </p:txBody>
      </p:sp>
    </p:spTree>
    <p:extLst>
      <p:ext uri="{BB962C8B-B14F-4D97-AF65-F5344CB8AC3E}">
        <p14:creationId xmlns:p14="http://schemas.microsoft.com/office/powerpoint/2010/main" val="178214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CC319BF-ABFE-688B-0969-93094116FE7A}"/>
              </a:ext>
            </a:extLst>
          </p:cNvPr>
          <p:cNvSpPr txBox="1"/>
          <p:nvPr/>
        </p:nvSpPr>
        <p:spPr>
          <a:xfrm>
            <a:off x="665825" y="399495"/>
            <a:ext cx="111325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/>
              <a:t>Edukacja, działalność konspiracyjna podczas wojny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BB2D9EF-33CB-F211-0991-BAB15ECADA0F}"/>
              </a:ext>
            </a:extLst>
          </p:cNvPr>
          <p:cNvSpPr txBox="1"/>
          <p:nvPr/>
        </p:nvSpPr>
        <p:spPr>
          <a:xfrm>
            <a:off x="488273" y="1340529"/>
            <a:ext cx="6125592" cy="39703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dirty="0"/>
              <a:t>W czasie okupacji Halina Urbanik uczęszczała do szkoły pielęgniarskiej w Warszawie (ukończyła w 1942) oraz studiowała medycynę na tajnych kompletach (na </a:t>
            </a:r>
            <a:r>
              <a:rPr lang="pl-PL" b="0" i="0" dirty="0">
                <a:solidFill>
                  <a:srgbClr val="1E1C1C"/>
                </a:solidFill>
                <a:effectLst/>
              </a:rPr>
              <a:t>Tajnym Uniwersytecie Ziem Zachodnich)</a:t>
            </a:r>
            <a:r>
              <a:rPr lang="pl-PL" dirty="0"/>
              <a:t>. W chwili wybuchu Powstania Warszawskiego była na II roku.</a:t>
            </a:r>
          </a:p>
          <a:p>
            <a:pPr algn="just"/>
            <a:r>
              <a:rPr lang="pl-PL" dirty="0"/>
              <a:t>Cała rodzina osiedliła się w Błoniu po niebezpiecznych przygodach w 1939r. i po uzyskaniu informacji, że nie powinni wracać do Chojnic, ponieważ ojciec Haliny i jej brat Witold, pseudonim „Bej” są na czarnej liście do rozstrzelania.</a:t>
            </a:r>
          </a:p>
          <a:p>
            <a:pPr algn="just"/>
            <a:r>
              <a:rPr lang="pl-PL" dirty="0"/>
              <a:t>Od 1942r. Działała w konspiracji (w Armii Krajowej                  i Szarych Szeregach). Szkoliła patrole sanitarne działające w Błoniu i okolicach. Była też łączniczką przewożącą broń i korespondencję między Warszawą a Błoniem. Broń przewoziła w sznurkowej torbie, ukrytą pod słoikami, żywnością.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22FAB42-E497-FDFA-997E-DD97BBD54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14" y="1456130"/>
            <a:ext cx="3737113" cy="37371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474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156ED5B-F209-36B6-BC97-B2619233AE62}"/>
              </a:ext>
            </a:extLst>
          </p:cNvPr>
          <p:cNvSpPr txBox="1"/>
          <p:nvPr/>
        </p:nvSpPr>
        <p:spPr>
          <a:xfrm>
            <a:off x="2716567" y="346228"/>
            <a:ext cx="71909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/>
              <a:t>POWSTANIE WARSZAWSKIE. EWAKUACJA Z WARSZAWY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4943766-4D14-BDE0-BAFA-F5518FEAB71C}"/>
              </a:ext>
            </a:extLst>
          </p:cNvPr>
          <p:cNvSpPr txBox="1"/>
          <p:nvPr/>
        </p:nvSpPr>
        <p:spPr>
          <a:xfrm>
            <a:off x="301841" y="1535837"/>
            <a:ext cx="18731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Podczas wybuchu powstania warszawskiego Halina mieszkała na Pradze (mieszkała u Państwa Kossakowskich)</a:t>
            </a:r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23AB948D-A365-11F1-552F-78BD3311D375}"/>
              </a:ext>
            </a:extLst>
          </p:cNvPr>
          <p:cNvSpPr/>
          <p:nvPr/>
        </p:nvSpPr>
        <p:spPr>
          <a:xfrm>
            <a:off x="1026598" y="3844161"/>
            <a:ext cx="423674" cy="381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2D50BE1-069D-8CBD-67BD-C10DFBC897DD}"/>
              </a:ext>
            </a:extLst>
          </p:cNvPr>
          <p:cNvSpPr txBox="1"/>
          <p:nvPr/>
        </p:nvSpPr>
        <p:spPr>
          <a:xfrm>
            <a:off x="2654423" y="1811045"/>
            <a:ext cx="14293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Przez krótki czas była łączniczką</a:t>
            </a:r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52FB77A0-4607-2398-66BF-10CC7DF338B4}"/>
              </a:ext>
            </a:extLst>
          </p:cNvPr>
          <p:cNvSpPr/>
          <p:nvPr/>
        </p:nvSpPr>
        <p:spPr>
          <a:xfrm>
            <a:off x="2898478" y="3165929"/>
            <a:ext cx="423674" cy="381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37C03AD-4F27-B3C2-1DC9-2506E6DE9F1F}"/>
              </a:ext>
            </a:extLst>
          </p:cNvPr>
          <p:cNvSpPr txBox="1"/>
          <p:nvPr/>
        </p:nvSpPr>
        <p:spPr>
          <a:xfrm>
            <a:off x="4341181" y="1811045"/>
            <a:ext cx="1754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23VIII pontonem dostała się przez Wisłę na Czerniaków</a:t>
            </a:r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5318312B-CC86-5030-179A-053281FB116F}"/>
              </a:ext>
            </a:extLst>
          </p:cNvPr>
          <p:cNvSpPr/>
          <p:nvPr/>
        </p:nvSpPr>
        <p:spPr>
          <a:xfrm>
            <a:off x="4834865" y="2975429"/>
            <a:ext cx="423674" cy="381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CC92CBF-038C-6BE8-A1F4-21E63877A0E2}"/>
              </a:ext>
            </a:extLst>
          </p:cNvPr>
          <p:cNvSpPr txBox="1"/>
          <p:nvPr/>
        </p:nvSpPr>
        <p:spPr>
          <a:xfrm>
            <a:off x="6589683" y="2419995"/>
            <a:ext cx="25654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Udało jej się trafić do obozu przejściowego w Pruszkowie</a:t>
            </a:r>
          </a:p>
        </p:txBody>
      </p:sp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9D1B39FF-8DE3-9B9D-81A9-2240742C629D}"/>
              </a:ext>
            </a:extLst>
          </p:cNvPr>
          <p:cNvSpPr/>
          <p:nvPr/>
        </p:nvSpPr>
        <p:spPr>
          <a:xfrm>
            <a:off x="7660552" y="3343325"/>
            <a:ext cx="423674" cy="381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B81BB87-3411-B673-DB30-FF1C87D6393E}"/>
              </a:ext>
            </a:extLst>
          </p:cNvPr>
          <p:cNvSpPr txBox="1"/>
          <p:nvPr/>
        </p:nvSpPr>
        <p:spPr>
          <a:xfrm flipH="1">
            <a:off x="9155097" y="2975429"/>
            <a:ext cx="18443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Na koniec dzięki podstępowi trafiła do Błonia</a:t>
            </a:r>
          </a:p>
        </p:txBody>
      </p:sp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8BB6170D-6B12-592E-7F9F-3F211129170A}"/>
              </a:ext>
            </a:extLst>
          </p:cNvPr>
          <p:cNvSpPr/>
          <p:nvPr/>
        </p:nvSpPr>
        <p:spPr>
          <a:xfrm>
            <a:off x="9970226" y="3898759"/>
            <a:ext cx="423674" cy="381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: zakrzywiony 20">
            <a:extLst>
              <a:ext uri="{FF2B5EF4-FFF2-40B4-BE49-F238E27FC236}">
                <a16:creationId xmlns:a16="http://schemas.microsoft.com/office/drawing/2014/main" id="{E04CA0D2-B4D4-7639-9AEB-D95DE5A5012B}"/>
              </a:ext>
            </a:extLst>
          </p:cNvPr>
          <p:cNvCxnSpPr>
            <a:cxnSpLocks/>
          </p:cNvCxnSpPr>
          <p:nvPr/>
        </p:nvCxnSpPr>
        <p:spPr>
          <a:xfrm flipV="1">
            <a:off x="1118586" y="3533825"/>
            <a:ext cx="4862364" cy="986988"/>
          </a:xfrm>
          <a:prstGeom prst="curvedConnector3">
            <a:avLst>
              <a:gd name="adj1" fmla="val 364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: zakrzywiony 25">
            <a:extLst>
              <a:ext uri="{FF2B5EF4-FFF2-40B4-BE49-F238E27FC236}">
                <a16:creationId xmlns:a16="http://schemas.microsoft.com/office/drawing/2014/main" id="{C04BAF70-D825-63F7-76E6-1692FDE7C92A}"/>
              </a:ext>
            </a:extLst>
          </p:cNvPr>
          <p:cNvCxnSpPr>
            <a:cxnSpLocks/>
          </p:cNvCxnSpPr>
          <p:nvPr/>
        </p:nvCxnSpPr>
        <p:spPr>
          <a:xfrm>
            <a:off x="5980950" y="3514676"/>
            <a:ext cx="4261893" cy="90926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9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9863A56-6229-FAED-5675-E7046D4574F7}"/>
              </a:ext>
            </a:extLst>
          </p:cNvPr>
          <p:cNvSpPr txBox="1"/>
          <p:nvPr/>
        </p:nvSpPr>
        <p:spPr>
          <a:xfrm>
            <a:off x="4234648" y="461639"/>
            <a:ext cx="56572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dirty="0"/>
              <a:t>,,Hanka”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B76B0F5-28DC-E5F2-E04E-B5B62E6A9C78}"/>
              </a:ext>
            </a:extLst>
          </p:cNvPr>
          <p:cNvSpPr txBox="1"/>
          <p:nvPr/>
        </p:nvSpPr>
        <p:spPr>
          <a:xfrm>
            <a:off x="727969" y="1553591"/>
            <a:ext cx="4705165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Jako sanitariuszka służyła w szpitalu powstańczym utworzonym przez Radę Główną Opiekuńczą w Błoniu.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Po aresztowaniu jej brata i jego warunkowym wypuszczeniu we 09.1944 r. uciekła z nim do Puszczy Kampinoskiej.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Tam zaczęła pracować jako sanitariuszka w szpitalu polowym, z którego ewakuowała się do Jaktorowa (jej oddział został rozbity).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Potem po wielu niebezpiecznych przygodach trafiła do Głowna (jej brat również), tam zastało ich wyzwolenie (19.01.1945r.).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F822C53-226B-7BE9-3C9D-BAE755051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44" y="214676"/>
            <a:ext cx="3298623" cy="45688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D607579-2DB6-E05B-5BDF-64B66268B80D}"/>
              </a:ext>
            </a:extLst>
          </p:cNvPr>
          <p:cNvSpPr txBox="1"/>
          <p:nvPr/>
        </p:nvSpPr>
        <p:spPr>
          <a:xfrm>
            <a:off x="7084381" y="5030442"/>
            <a:ext cx="4199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Halina stoi po lewej stronie (zdjęcie – Muzeum Ziemi Błońskiej</a:t>
            </a:r>
          </a:p>
        </p:txBody>
      </p:sp>
    </p:spTree>
    <p:extLst>
      <p:ext uri="{BB962C8B-B14F-4D97-AF65-F5344CB8AC3E}">
        <p14:creationId xmlns:p14="http://schemas.microsoft.com/office/powerpoint/2010/main" val="354877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7B43334-BDCC-739C-4E18-934B0A084899}"/>
              </a:ext>
            </a:extLst>
          </p:cNvPr>
          <p:cNvSpPr txBox="1"/>
          <p:nvPr/>
        </p:nvSpPr>
        <p:spPr>
          <a:xfrm>
            <a:off x="3213717" y="381740"/>
            <a:ext cx="5914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/>
              <a:t>Edukacja i praca po wojnie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FC5270A-6DCF-F4D7-1B93-97EF47C3894E}"/>
              </a:ext>
            </a:extLst>
          </p:cNvPr>
          <p:cNvSpPr txBox="1"/>
          <p:nvPr/>
        </p:nvSpPr>
        <p:spPr>
          <a:xfrm>
            <a:off x="612559" y="1384917"/>
            <a:ext cx="4847208" cy="45550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,,Hanka” po wojnie ukończyła studia medyczne w Poznaniu.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Po studiach zaczęła pracować jako doktor radiologii pediatrycznej w Szpitalu Klinicznym przy ul. Litewskiej w Warszawie.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Wyszła za mąż za Czesława Urbanika (1922-1988).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Jest pochowana w grobowcu rodzinnym (razem z rodzicami, mężem i bratem) - 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Poppins" panose="00000500000000000000" pitchFamily="2" charset="-18"/>
              </a:rPr>
              <a:t> </a:t>
            </a:r>
            <a:r>
              <a:rPr lang="pl-PL" sz="1800" b="0" i="0" dirty="0">
                <a:solidFill>
                  <a:srgbClr val="000000"/>
                </a:solidFill>
                <a:effectLst/>
              </a:rPr>
              <a:t>Sektor: </a:t>
            </a:r>
            <a:r>
              <a:rPr lang="pl-PL" sz="1800" b="1" i="0" dirty="0">
                <a:solidFill>
                  <a:srgbClr val="000000"/>
                </a:solidFill>
                <a:effectLst/>
              </a:rPr>
              <a:t>N</a:t>
            </a:r>
            <a:r>
              <a:rPr lang="pl-PL" sz="1800" b="0" i="0" dirty="0">
                <a:solidFill>
                  <a:srgbClr val="000000"/>
                </a:solidFill>
                <a:effectLst/>
              </a:rPr>
              <a:t> Rząd: </a:t>
            </a:r>
            <a:r>
              <a:rPr lang="pl-PL" sz="1800" b="1" i="0" dirty="0">
                <a:solidFill>
                  <a:srgbClr val="000000"/>
                </a:solidFill>
                <a:effectLst/>
              </a:rPr>
              <a:t>10</a:t>
            </a:r>
            <a:r>
              <a:rPr lang="pl-PL" sz="1800" b="0" i="0" dirty="0">
                <a:solidFill>
                  <a:srgbClr val="000000"/>
                </a:solidFill>
                <a:effectLst/>
              </a:rPr>
              <a:t> Kwatera: </a:t>
            </a:r>
            <a:r>
              <a:rPr lang="pl-PL" sz="1800" b="1" i="0" dirty="0">
                <a:solidFill>
                  <a:srgbClr val="000000"/>
                </a:solidFill>
                <a:effectLst/>
              </a:rPr>
              <a:t>1-2-3</a:t>
            </a:r>
            <a:r>
              <a:rPr lang="pl-PL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Po wojnie nie była represjonowana.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Została odznaczona Warszawskim Krzyżem Powstańczym, Krzyżem Partyzanckim i Krzyżem za Zasługi dla ZHP z Rozetą z Mieczami.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Miała stopień wojskowy kapitana.</a:t>
            </a: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324C14F3-438B-DD30-6EE0-53AA528F6B33}"/>
              </a:ext>
            </a:extLst>
          </p:cNvPr>
          <p:cNvSpPr/>
          <p:nvPr/>
        </p:nvSpPr>
        <p:spPr>
          <a:xfrm>
            <a:off x="6493696" y="1679958"/>
            <a:ext cx="477078" cy="5565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B98AD644-7AC6-DA24-37F4-F45445914726}"/>
              </a:ext>
            </a:extLst>
          </p:cNvPr>
          <p:cNvSpPr/>
          <p:nvPr/>
        </p:nvSpPr>
        <p:spPr>
          <a:xfrm>
            <a:off x="8789219" y="2310273"/>
            <a:ext cx="536446" cy="5565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2FA6A099-486C-9A33-E296-B693BED67076}"/>
              </a:ext>
            </a:extLst>
          </p:cNvPr>
          <p:cNvSpPr/>
          <p:nvPr/>
        </p:nvSpPr>
        <p:spPr>
          <a:xfrm>
            <a:off x="6610078" y="4236727"/>
            <a:ext cx="477078" cy="5565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: zakrzywiony 8">
            <a:extLst>
              <a:ext uri="{FF2B5EF4-FFF2-40B4-BE49-F238E27FC236}">
                <a16:creationId xmlns:a16="http://schemas.microsoft.com/office/drawing/2014/main" id="{C2F61C4B-ADF5-535F-0CE3-1E6D6C1BFA69}"/>
              </a:ext>
            </a:extLst>
          </p:cNvPr>
          <p:cNvCxnSpPr>
            <a:cxnSpLocks/>
          </p:cNvCxnSpPr>
          <p:nvPr/>
        </p:nvCxnSpPr>
        <p:spPr>
          <a:xfrm>
            <a:off x="6857494" y="1879960"/>
            <a:ext cx="1869256" cy="80997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: zakrzywiony 11">
            <a:extLst>
              <a:ext uri="{FF2B5EF4-FFF2-40B4-BE49-F238E27FC236}">
                <a16:creationId xmlns:a16="http://schemas.microsoft.com/office/drawing/2014/main" id="{65631479-DD8B-E802-3F24-847EF7AEF5C2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199790" y="2866865"/>
            <a:ext cx="1857652" cy="1563092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667D26F-D43F-EDC5-96CA-9F03E7D471C2}"/>
              </a:ext>
            </a:extLst>
          </p:cNvPr>
          <p:cNvSpPr txBox="1"/>
          <p:nvPr/>
        </p:nvSpPr>
        <p:spPr>
          <a:xfrm>
            <a:off x="6095999" y="1205001"/>
            <a:ext cx="1869257" cy="379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/>
              <a:t>Poznań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A348BBC-6022-548F-0616-0005B9F5D85E}"/>
              </a:ext>
            </a:extLst>
          </p:cNvPr>
          <p:cNvSpPr txBox="1"/>
          <p:nvPr/>
        </p:nvSpPr>
        <p:spPr>
          <a:xfrm>
            <a:off x="8469296" y="1811045"/>
            <a:ext cx="1544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Warszawa</a:t>
            </a:r>
            <a:endParaRPr lang="pl-PL" sz="1800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12B906E-65C5-5FB0-E8C1-31EE92D2A660}"/>
              </a:ext>
            </a:extLst>
          </p:cNvPr>
          <p:cNvSpPr txBox="1"/>
          <p:nvPr/>
        </p:nvSpPr>
        <p:spPr>
          <a:xfrm>
            <a:off x="6095999" y="3703133"/>
            <a:ext cx="1576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Błonie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5955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3395012-B9DB-DC26-18B5-EC45EFB1CF13}"/>
              </a:ext>
            </a:extLst>
          </p:cNvPr>
          <p:cNvSpPr txBox="1"/>
          <p:nvPr/>
        </p:nvSpPr>
        <p:spPr>
          <a:xfrm>
            <a:off x="3133817" y="585926"/>
            <a:ext cx="6021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/>
              <a:t>BIBLIOGRAFIA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B85BDBD-D231-9ECF-40BD-8BF841191BBD}"/>
              </a:ext>
            </a:extLst>
          </p:cNvPr>
          <p:cNvSpPr txBox="1"/>
          <p:nvPr/>
        </p:nvSpPr>
        <p:spPr>
          <a:xfrm>
            <a:off x="2086252" y="1597980"/>
            <a:ext cx="7164279" cy="3416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dirty="0">
                <a:hlinkClick r:id="rId2"/>
              </a:rPr>
              <a:t> https://www.1944.pl/archiwum-historii-mowionej/halina-urbanik,584.html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i="1" dirty="0"/>
              <a:t>Obecne. Kobiety w historii Błonia – </a:t>
            </a:r>
            <a:r>
              <a:rPr lang="pl-PL" sz="2400" dirty="0"/>
              <a:t>katalog wystawy zorganizowanej w Muzeum Ziemi Błońskiej od 8 III do 15 IV 2023r.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Smoliński Jan</a:t>
            </a:r>
            <a:r>
              <a:rPr lang="pl-PL" sz="2400" i="1" dirty="0"/>
              <a:t>: Region Błonie w walce z okupantem hitlerowskim 1939-1945, </a:t>
            </a:r>
            <a:r>
              <a:rPr lang="pl-PL" sz="2400" dirty="0"/>
              <a:t>Błonie 1994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hlinkClick r:id="rId3"/>
              </a:rPr>
              <a:t>https://rozrywka.lelum.pl/halina-urbanik-060720-mk-nie-zyje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6321327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Galeria</Template>
  <TotalTime>20</TotalTime>
  <Words>687</Words>
  <Application>Microsoft Office PowerPoint</Application>
  <PresentationFormat>Panoramiczny</PresentationFormat>
  <Paragraphs>44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Avenir Next LT Pro Light</vt:lpstr>
      <vt:lpstr>Gill Sans MT</vt:lpstr>
      <vt:lpstr>Poppins</vt:lpstr>
      <vt:lpstr>Wingdings</vt:lpstr>
      <vt:lpstr>Galeria</vt:lpstr>
      <vt:lpstr>Halina Urbanik        ps. „Hanka”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Halina Urbanik        ps. „Hanka”  </dc:title>
  <dc:creator>Aldona Cyranowicz</dc:creator>
  <cp:lastModifiedBy>Aldona Cyranowicz</cp:lastModifiedBy>
  <cp:revision>1</cp:revision>
  <dcterms:created xsi:type="dcterms:W3CDTF">2023-11-29T21:14:37Z</dcterms:created>
  <dcterms:modified xsi:type="dcterms:W3CDTF">2023-11-29T21:35:26Z</dcterms:modified>
</cp:coreProperties>
</file>