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</p:sldMasterIdLst>
  <p:sldIdLst>
    <p:sldId id="256" r:id="rId3"/>
    <p:sldId id="294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57" r:id="rId15"/>
    <p:sldId id="269" r:id="rId16"/>
    <p:sldId id="270" r:id="rId17"/>
    <p:sldId id="271" r:id="rId18"/>
    <p:sldId id="272" r:id="rId19"/>
    <p:sldId id="273" r:id="rId20"/>
    <p:sldId id="282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95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79" autoAdjust="0"/>
    <p:restoredTop sz="94660"/>
  </p:normalViewPr>
  <p:slideViewPr>
    <p:cSldViewPr snapToGrid="0">
      <p:cViewPr varScale="1">
        <p:scale>
          <a:sx n="86" d="100"/>
          <a:sy n="86" d="100"/>
        </p:scale>
        <p:origin x="792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9/23/2022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267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9/23/2022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740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632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9/23/2022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9/23/2022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6008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302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512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2384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9/23/2022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4016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8193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744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778288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204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99758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4910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9/23/2022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0298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456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9/23/2022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9/23/2022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716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97A133F-33C1-CD12-AC56-3506B131FB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Geniko</a:t>
            </a:r>
            <a:r>
              <a:rPr lang="en-US" dirty="0"/>
              <a:t> </a:t>
            </a:r>
            <a:r>
              <a:rPr lang="en-US" dirty="0" err="1"/>
              <a:t>Lykeio</a:t>
            </a:r>
            <a:r>
              <a:rPr lang="en-US" dirty="0"/>
              <a:t> </a:t>
            </a:r>
            <a:r>
              <a:rPr lang="en-US" dirty="0" err="1"/>
              <a:t>Mouzakiou</a:t>
            </a:r>
            <a:endParaRPr lang="el-GR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20F7E60F-2177-9771-5D46-54F8A71460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 brief presentation about our origins, </a:t>
            </a:r>
            <a:r>
              <a:rPr lang="en-US" dirty="0" err="1"/>
              <a:t>Mouzaki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74224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F06926B8-5DB5-FEA1-78DF-4E04DC56D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73" y="2839451"/>
            <a:ext cx="5218698" cy="3479132"/>
          </a:xfrm>
          <a:prstGeom prst="rect">
            <a:avLst/>
          </a:prstGeom>
        </p:spPr>
      </p:pic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2D9A42A8-4055-76D5-BDCF-C45B7449EC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748"/>
          <a:stretch/>
        </p:blipFill>
        <p:spPr>
          <a:xfrm>
            <a:off x="6096000" y="641684"/>
            <a:ext cx="5826627" cy="371374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CAF39B5-B589-067E-D437-3BAD54634734}"/>
              </a:ext>
            </a:extLst>
          </p:cNvPr>
          <p:cNvSpPr txBox="1"/>
          <p:nvPr/>
        </p:nvSpPr>
        <p:spPr>
          <a:xfrm>
            <a:off x="2109120" y="6318583"/>
            <a:ext cx="153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Fanari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Castle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269C4C-A41C-B23E-C5F8-8A04874BB765}"/>
              </a:ext>
            </a:extLst>
          </p:cNvPr>
          <p:cNvSpPr txBox="1"/>
          <p:nvPr/>
        </p:nvSpPr>
        <p:spPr>
          <a:xfrm>
            <a:off x="8062579" y="4394351"/>
            <a:ext cx="1969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Karaiskakis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’ Cave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105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AD9444FF-0136-FE27-8113-8292B6F44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69" y="382503"/>
            <a:ext cx="4445000" cy="3333750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00CDC3AD-883D-AF20-3CDB-F72594087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5808" y="3217307"/>
            <a:ext cx="4574506" cy="30557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CA489C-2113-C554-2482-982B4FC57EDD}"/>
              </a:ext>
            </a:extLst>
          </p:cNvPr>
          <p:cNvSpPr txBox="1"/>
          <p:nvPr/>
        </p:nvSpPr>
        <p:spPr>
          <a:xfrm>
            <a:off x="1784642" y="3748701"/>
            <a:ext cx="2172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Bridge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Anthoxori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F31339-B07F-5D3E-4C2A-EEB5C422F762}"/>
              </a:ext>
            </a:extLst>
          </p:cNvPr>
          <p:cNvSpPr txBox="1"/>
          <p:nvPr/>
        </p:nvSpPr>
        <p:spPr>
          <a:xfrm>
            <a:off x="8227094" y="6273077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Folklore museum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Mouzaki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472500D1-9059-AA38-9591-BF714DA02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2782" y="91401"/>
            <a:ext cx="5385663" cy="24239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6F0772-F380-25B6-4E50-E30A37066E83}"/>
              </a:ext>
            </a:extLst>
          </p:cNvPr>
          <p:cNvSpPr txBox="1"/>
          <p:nvPr/>
        </p:nvSpPr>
        <p:spPr>
          <a:xfrm>
            <a:off x="8148685" y="2496985"/>
            <a:ext cx="1673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Pyrgos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Ithomis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389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2903858" y="5540590"/>
            <a:ext cx="4288271" cy="345857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b="1" dirty="0"/>
              <a:t>M</a:t>
            </a:r>
            <a:r>
              <a:rPr lang="el-GR" b="1" dirty="0" err="1"/>
              <a:t>ouzaki</a:t>
            </a:r>
            <a:endParaRPr lang="el-GR" b="1" dirty="0"/>
          </a:p>
        </p:txBody>
      </p:sp>
      <p:pic>
        <p:nvPicPr>
          <p:cNvPr id="4" name="Εικόνα 4" descr="Εικόνα που περιέχει φύση, βουνό&#10;&#10;Περιγραφή που δημιουργήθηκε αυτόματα">
            <a:extLst>
              <a:ext uri="{FF2B5EF4-FFF2-40B4-BE49-F238E27FC236}">
                <a16:creationId xmlns:a16="http://schemas.microsoft.com/office/drawing/2014/main" id="{A4256E96-671A-AE42-6999-C34D4947A30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81400" y="4058646"/>
            <a:ext cx="2743200" cy="1287966"/>
          </a:xfrm>
          <a:prstGeom prst="rect">
            <a:avLst/>
          </a:prstGeom>
        </p:spPr>
      </p:pic>
      <p:cxnSp>
        <p:nvCxnSpPr>
          <p:cNvPr id="5" name="Ευθύγραμμο βέλος σύνδεσης 4">
            <a:extLst>
              <a:ext uri="{FF2B5EF4-FFF2-40B4-BE49-F238E27FC236}">
                <a16:creationId xmlns:a16="http://schemas.microsoft.com/office/drawing/2014/main" id="{5DB44A1E-71EF-85E7-A1AE-A6D18C32D225}"/>
              </a:ext>
            </a:extLst>
          </p:cNvPr>
          <p:cNvCxnSpPr/>
          <p:nvPr/>
        </p:nvCxnSpPr>
        <p:spPr>
          <a:xfrm flipH="1" flipV="1">
            <a:off x="2969418" y="2838447"/>
            <a:ext cx="550070" cy="11811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Εικόνα 6" descr="Εικόνα που περιέχει δέντρο, φύση, ακτή&#10;&#10;Περιγραφή που δημιουργήθηκε αυτόματα">
            <a:extLst>
              <a:ext uri="{FF2B5EF4-FFF2-40B4-BE49-F238E27FC236}">
                <a16:creationId xmlns:a16="http://schemas.microsoft.com/office/drawing/2014/main" id="{175C7150-3945-498B-2EBA-2F1579CF587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" y="973931"/>
            <a:ext cx="2619375" cy="17430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789B47-36BF-A7E6-15CB-24D017837D37}"/>
              </a:ext>
            </a:extLst>
          </p:cNvPr>
          <p:cNvSpPr txBox="1"/>
          <p:nvPr/>
        </p:nvSpPr>
        <p:spPr>
          <a:xfrm>
            <a:off x="875109" y="3036093"/>
            <a:ext cx="182165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Lake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lang="en-US" dirty="0">
                <a:solidFill>
                  <a:prstClr val="black"/>
                </a:solidFill>
                <a:latin typeface="Trebuchet MS"/>
              </a:rPr>
              <a:t>P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lastiras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17km</a:t>
            </a:r>
          </a:p>
        </p:txBody>
      </p:sp>
      <p:cxnSp>
        <p:nvCxnSpPr>
          <p:cNvPr id="9" name="Ευθύγραμμο βέλος σύνδεσης 8">
            <a:extLst>
              <a:ext uri="{FF2B5EF4-FFF2-40B4-BE49-F238E27FC236}">
                <a16:creationId xmlns:a16="http://schemas.microsoft.com/office/drawing/2014/main" id="{21ABED89-5362-D0DC-8850-EACEFF6C4C9D}"/>
              </a:ext>
            </a:extLst>
          </p:cNvPr>
          <p:cNvCxnSpPr/>
          <p:nvPr/>
        </p:nvCxnSpPr>
        <p:spPr>
          <a:xfrm flipH="1" flipV="1">
            <a:off x="4143678" y="2727518"/>
            <a:ext cx="276226" cy="12049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Εικόνα 12">
            <a:extLst>
              <a:ext uri="{FF2B5EF4-FFF2-40B4-BE49-F238E27FC236}">
                <a16:creationId xmlns:a16="http://schemas.microsoft.com/office/drawing/2014/main" id="{7311AC8C-3344-9281-58B8-EBA8663531C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86137" y="978693"/>
            <a:ext cx="2705100" cy="16859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484014-32D5-CDD5-CF9E-91137B9EBA36}"/>
              </a:ext>
            </a:extLst>
          </p:cNvPr>
          <p:cNvSpPr txBox="1"/>
          <p:nvPr/>
        </p:nvSpPr>
        <p:spPr>
          <a:xfrm>
            <a:off x="4732734" y="2982515"/>
            <a:ext cx="11429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Pertouli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28km</a:t>
            </a:r>
          </a:p>
        </p:txBody>
      </p:sp>
      <p:pic>
        <p:nvPicPr>
          <p:cNvPr id="15" name="Εικόνα 15" descr="Εικόνα που περιέχει θέρετρο&#10;&#10;Περιγραφή που δημιουργήθηκε αυτόματα">
            <a:extLst>
              <a:ext uri="{FF2B5EF4-FFF2-40B4-BE49-F238E27FC236}">
                <a16:creationId xmlns:a16="http://schemas.microsoft.com/office/drawing/2014/main" id="{CF0AE06F-2988-E0E1-F142-DA10859C012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375" y="973931"/>
            <a:ext cx="2619375" cy="1743075"/>
          </a:xfrm>
          <a:prstGeom prst="rect">
            <a:avLst/>
          </a:prstGeom>
        </p:spPr>
      </p:pic>
      <p:pic>
        <p:nvPicPr>
          <p:cNvPr id="16" name="Εικόνα 16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CFF7CAC6-0409-6122-9D44-4D65153F61C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355931" y="970217"/>
            <a:ext cx="2743200" cy="1726691"/>
          </a:xfrm>
          <a:prstGeom prst="rect">
            <a:avLst/>
          </a:prstGeom>
        </p:spPr>
      </p:pic>
      <p:pic>
        <p:nvPicPr>
          <p:cNvPr id="17" name="Εικόνα 17" descr="Εικόνα που περιέχει φύση, βουνό&#10;&#10;Περιγραφή που δημιουργήθηκε αυτόματα">
            <a:extLst>
              <a:ext uri="{FF2B5EF4-FFF2-40B4-BE49-F238E27FC236}">
                <a16:creationId xmlns:a16="http://schemas.microsoft.com/office/drawing/2014/main" id="{91B4764C-BDC5-B321-405E-4AF22947ED7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67687" y="3736181"/>
            <a:ext cx="2619375" cy="1743075"/>
          </a:xfrm>
          <a:prstGeom prst="rect">
            <a:avLst/>
          </a:prstGeom>
        </p:spPr>
      </p:pic>
      <p:pic>
        <p:nvPicPr>
          <p:cNvPr id="18" name="Εικόνα 18" descr="Εικόνα που περιέχει χλόη, υπαίθριος, κτίριο, κάστρο&#10;&#10;Περιγραφή που δημιουργήθηκε αυτόματα">
            <a:extLst>
              <a:ext uri="{FF2B5EF4-FFF2-40B4-BE49-F238E27FC236}">
                <a16:creationId xmlns:a16="http://schemas.microsoft.com/office/drawing/2014/main" id="{A018135A-5620-4DED-B2B9-0179FCAAF7BC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5750" y="3831431"/>
            <a:ext cx="2619375" cy="1743075"/>
          </a:xfrm>
          <a:prstGeom prst="rect">
            <a:avLst/>
          </a:prstGeom>
        </p:spPr>
      </p:pic>
      <p:cxnSp>
        <p:nvCxnSpPr>
          <p:cNvPr id="19" name="Ευθύγραμμο βέλος σύνδεσης 18">
            <a:extLst>
              <a:ext uri="{FF2B5EF4-FFF2-40B4-BE49-F238E27FC236}">
                <a16:creationId xmlns:a16="http://schemas.microsoft.com/office/drawing/2014/main" id="{F30BA48F-2D4B-F05F-7A21-F181F76CD045}"/>
              </a:ext>
            </a:extLst>
          </p:cNvPr>
          <p:cNvCxnSpPr/>
          <p:nvPr/>
        </p:nvCxnSpPr>
        <p:spPr>
          <a:xfrm flipV="1">
            <a:off x="6162676" y="2909886"/>
            <a:ext cx="461961" cy="9072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Ευθύγραμμο βέλος σύνδεσης 19">
            <a:extLst>
              <a:ext uri="{FF2B5EF4-FFF2-40B4-BE49-F238E27FC236}">
                <a16:creationId xmlns:a16="http://schemas.microsoft.com/office/drawing/2014/main" id="{B8E9BA8B-26F9-3C5B-2F63-DE5F5ED5F83D}"/>
              </a:ext>
            </a:extLst>
          </p:cNvPr>
          <p:cNvCxnSpPr/>
          <p:nvPr/>
        </p:nvCxnSpPr>
        <p:spPr>
          <a:xfrm flipV="1">
            <a:off x="6579394" y="3005137"/>
            <a:ext cx="2759867" cy="10501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Ευθύγραμμο βέλος σύνδεσης 20">
            <a:extLst>
              <a:ext uri="{FF2B5EF4-FFF2-40B4-BE49-F238E27FC236}">
                <a16:creationId xmlns:a16="http://schemas.microsoft.com/office/drawing/2014/main" id="{D706EF12-C587-A6C6-DED2-5AD90B1E225E}"/>
              </a:ext>
            </a:extLst>
          </p:cNvPr>
          <p:cNvCxnSpPr/>
          <p:nvPr/>
        </p:nvCxnSpPr>
        <p:spPr>
          <a:xfrm flipV="1">
            <a:off x="6484144" y="4588667"/>
            <a:ext cx="1378742" cy="61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Ευθύγραμμο βέλος σύνδεσης 21">
            <a:extLst>
              <a:ext uri="{FF2B5EF4-FFF2-40B4-BE49-F238E27FC236}">
                <a16:creationId xmlns:a16="http://schemas.microsoft.com/office/drawing/2014/main" id="{8813BD76-91F6-CBD0-BAB9-2ED97FDBB453}"/>
              </a:ext>
            </a:extLst>
          </p:cNvPr>
          <p:cNvCxnSpPr/>
          <p:nvPr/>
        </p:nvCxnSpPr>
        <p:spPr>
          <a:xfrm flipH="1" flipV="1">
            <a:off x="3040856" y="4517230"/>
            <a:ext cx="550068" cy="500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06816AC-2451-A21D-0594-E089A8B7703C}"/>
              </a:ext>
            </a:extLst>
          </p:cNvPr>
          <p:cNvSpPr txBox="1"/>
          <p:nvPr/>
        </p:nvSpPr>
        <p:spPr>
          <a:xfrm>
            <a:off x="500062" y="5768578"/>
            <a:ext cx="194667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Fanari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lang="en-US" dirty="0">
                <a:solidFill>
                  <a:prstClr val="black"/>
                </a:solidFill>
                <a:latin typeface="Trebuchet MS"/>
              </a:rPr>
              <a:t>C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astle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12km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40BA60-0FC2-F386-89CC-14F0231F15F9}"/>
              </a:ext>
            </a:extLst>
          </p:cNvPr>
          <p:cNvSpPr txBox="1"/>
          <p:nvPr/>
        </p:nvSpPr>
        <p:spPr>
          <a:xfrm>
            <a:off x="10465594" y="6090046"/>
            <a:ext cx="180974" cy="3619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C98E9D-BFD0-07EC-A779-BBAD262201E7}"/>
              </a:ext>
            </a:extLst>
          </p:cNvPr>
          <p:cNvSpPr txBox="1"/>
          <p:nvPr/>
        </p:nvSpPr>
        <p:spPr>
          <a:xfrm>
            <a:off x="6947297" y="2893218"/>
            <a:ext cx="158948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Trikala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18km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68C39D-D5F6-314E-6D14-D295AB64C17C}"/>
              </a:ext>
            </a:extLst>
          </p:cNvPr>
          <p:cNvSpPr txBox="1"/>
          <p:nvPr/>
        </p:nvSpPr>
        <p:spPr>
          <a:xfrm>
            <a:off x="10179843" y="2875359"/>
            <a:ext cx="166092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Karditsa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25km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43FFB7-6778-D02E-3950-22A8372F3D76}"/>
              </a:ext>
            </a:extLst>
          </p:cNvPr>
          <p:cNvSpPr txBox="1"/>
          <p:nvPr/>
        </p:nvSpPr>
        <p:spPr>
          <a:xfrm>
            <a:off x="8358187" y="5679281"/>
            <a:ext cx="216098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Meteora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40km</a:t>
            </a:r>
          </a:p>
        </p:txBody>
      </p:sp>
    </p:spTree>
    <p:extLst>
      <p:ext uri="{BB962C8B-B14F-4D97-AF65-F5344CB8AC3E}">
        <p14:creationId xmlns:p14="http://schemas.microsoft.com/office/powerpoint/2010/main" val="2325122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179DE42-5613-4B35-A1E6-6CCBAA13C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898B32-3891-4C3A-8F58-C5969D2E9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8300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E4806D-B8F9-4679-A68A-9BD21C01A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7175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id="{52FB45E9-914E-4471-AC87-E475CD517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8764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C310626D-5743-49D4-8F7D-88C4F8F05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80730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3C195FC1-B568-4C72-9902-34CB35DDD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9621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EF2BDF77-362C-43F0-8CBB-A969EC2AE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1788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4BE96B01-3929-432D-B8C2-ADBCB74C2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48954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A6FCDE6-CDE2-4C51-B18E-A95CFB679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6287" y="-8467"/>
            <a:ext cx="9175713" cy="6866467"/>
          </a:xfrm>
          <a:custGeom>
            <a:avLst/>
            <a:gdLst>
              <a:gd name="connsiteX0" fmla="*/ 0 w 9175713"/>
              <a:gd name="connsiteY0" fmla="*/ 0 h 6866467"/>
              <a:gd name="connsiteX1" fmla="*/ 1249825 w 9175713"/>
              <a:gd name="connsiteY1" fmla="*/ 0 h 6866467"/>
              <a:gd name="connsiteX2" fmla="*/ 1249825 w 9175713"/>
              <a:gd name="connsiteY2" fmla="*/ 8467 h 6866467"/>
              <a:gd name="connsiteX3" fmla="*/ 9175713 w 9175713"/>
              <a:gd name="connsiteY3" fmla="*/ 8467 h 6866467"/>
              <a:gd name="connsiteX4" fmla="*/ 9175713 w 9175713"/>
              <a:gd name="connsiteY4" fmla="*/ 6866467 h 6866467"/>
              <a:gd name="connsiteX5" fmla="*/ 1249825 w 9175713"/>
              <a:gd name="connsiteY5" fmla="*/ 6866467 h 6866467"/>
              <a:gd name="connsiteX6" fmla="*/ 1109382 w 9175713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5713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9175713" y="8467"/>
                </a:lnTo>
                <a:lnTo>
                  <a:pt x="9175713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8D53545-C7F1-DBBF-3377-AFF6B676D1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19136" y="1020871"/>
            <a:ext cx="6960759" cy="2849671"/>
          </a:xfrm>
        </p:spPr>
        <p:txBody>
          <a:bodyPr>
            <a:normAutofit/>
          </a:bodyPr>
          <a:lstStyle/>
          <a:p>
            <a:pPr algn="l"/>
            <a:r>
              <a:rPr lang="el-GR" sz="6000">
                <a:solidFill>
                  <a:srgbClr val="FFFFFF"/>
                </a:solidFill>
              </a:rPr>
              <a:t>Seeking adventure 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02736EB7-C45C-82CF-1EC4-E6A2F082C9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2574" y="3962088"/>
            <a:ext cx="3786826" cy="1186108"/>
          </a:xfrm>
        </p:spPr>
        <p:txBody>
          <a:bodyPr>
            <a:normAutofit/>
          </a:bodyPr>
          <a:lstStyle/>
          <a:p>
            <a:pPr algn="l"/>
            <a:r>
              <a:rPr lang="el-GR" sz="2800" dirty="0" err="1">
                <a:solidFill>
                  <a:srgbClr val="FFFFFF">
                    <a:alpha val="70000"/>
                  </a:srgbClr>
                </a:solidFill>
              </a:rPr>
              <a:t>Extreme</a:t>
            </a:r>
            <a:r>
              <a:rPr lang="el-GR" sz="2800" dirty="0">
                <a:solidFill>
                  <a:srgbClr val="FFFFFF">
                    <a:alpha val="70000"/>
                  </a:srgbClr>
                </a:solidFill>
              </a:rPr>
              <a:t> </a:t>
            </a:r>
            <a:r>
              <a:rPr lang="el-GR" sz="2800" dirty="0" err="1">
                <a:solidFill>
                  <a:srgbClr val="FFFFFF">
                    <a:alpha val="70000"/>
                  </a:srgbClr>
                </a:solidFill>
              </a:rPr>
              <a:t>activites</a:t>
            </a:r>
            <a:r>
              <a:rPr lang="el-GR" sz="2800" dirty="0">
                <a:solidFill>
                  <a:srgbClr val="FFFFFF">
                    <a:alpha val="70000"/>
                  </a:srgbClr>
                </a:solidFill>
              </a:rPr>
              <a:t> in </a:t>
            </a:r>
            <a:r>
              <a:rPr lang="el-GR" sz="2800" dirty="0" err="1">
                <a:solidFill>
                  <a:srgbClr val="FFFFFF">
                    <a:alpha val="70000"/>
                  </a:srgbClr>
                </a:solidFill>
              </a:rPr>
              <a:t>our</a:t>
            </a:r>
            <a:r>
              <a:rPr lang="el-GR" sz="2800" dirty="0">
                <a:solidFill>
                  <a:srgbClr val="FFFFFF">
                    <a:alpha val="70000"/>
                  </a:srgbClr>
                </a:solidFill>
              </a:rPr>
              <a:t> </a:t>
            </a:r>
            <a:r>
              <a:rPr lang="el-GR" sz="2800" dirty="0" err="1">
                <a:solidFill>
                  <a:srgbClr val="FFFFFF">
                    <a:alpha val="70000"/>
                  </a:srgbClr>
                </a:solidFill>
              </a:rPr>
              <a:t>region</a:t>
            </a:r>
            <a:endParaRPr lang="el-GR" sz="2800" dirty="0">
              <a:solidFill>
                <a:srgbClr val="FFFFFF">
                  <a:alpha val="70000"/>
                </a:srgbClr>
              </a:solidFill>
            </a:endParaRPr>
          </a:p>
          <a:p>
            <a:endParaRPr lang="el-GR" sz="2800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9D2E8756-2465-473A-BA2A-2DB1D6224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062562" y="3271487"/>
            <a:ext cx="220660" cy="186439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593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9494B62-91A3-D3ED-E345-22344504E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Hang</a:t>
            </a:r>
            <a:r>
              <a:rPr lang="el-GR" dirty="0"/>
              <a:t> </a:t>
            </a:r>
            <a:r>
              <a:rPr lang="el-GR" dirty="0" err="1"/>
              <a:t>gliding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B9CA677-099B-4C24-ACDE-0DEC25CC9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l-GR" sz="2000" dirty="0" err="1"/>
              <a:t>It</a:t>
            </a:r>
            <a:r>
              <a:rPr lang="el-GR" sz="2000" dirty="0"/>
              <a:t> </a:t>
            </a:r>
            <a:r>
              <a:rPr lang="el-GR" sz="2000" dirty="0" err="1"/>
              <a:t>is</a:t>
            </a:r>
            <a:r>
              <a:rPr lang="el-GR" sz="2000" dirty="0"/>
              <a:t> a </a:t>
            </a:r>
            <a:r>
              <a:rPr lang="el-GR" sz="2000" dirty="0" err="1"/>
              <a:t>dangerous</a:t>
            </a:r>
            <a:r>
              <a:rPr lang="el-GR" sz="2000" dirty="0"/>
              <a:t> </a:t>
            </a:r>
            <a:r>
              <a:rPr lang="el-GR" sz="2000" dirty="0" err="1"/>
              <a:t>sport</a:t>
            </a:r>
            <a:r>
              <a:rPr lang="el-GR" sz="2000" dirty="0"/>
              <a:t> </a:t>
            </a:r>
            <a:r>
              <a:rPr lang="el-GR" sz="2000" dirty="0" err="1"/>
              <a:t>that</a:t>
            </a:r>
            <a:r>
              <a:rPr lang="el-GR" sz="2000" dirty="0"/>
              <a:t> </a:t>
            </a:r>
            <a:r>
              <a:rPr lang="el-GR" sz="2000" dirty="0" err="1"/>
              <a:t>is</a:t>
            </a:r>
            <a:r>
              <a:rPr lang="el-GR" sz="2000" dirty="0"/>
              <a:t> </a:t>
            </a:r>
            <a:r>
              <a:rPr lang="el-GR" sz="2000" dirty="0" err="1"/>
              <a:t>really</a:t>
            </a:r>
            <a:r>
              <a:rPr lang="el-GR" sz="2000" dirty="0"/>
              <a:t> </a:t>
            </a:r>
            <a:r>
              <a:rPr lang="el-GR" sz="2000" dirty="0" err="1"/>
              <a:t>famous</a:t>
            </a:r>
            <a:r>
              <a:rPr lang="el-GR" sz="2000" dirty="0"/>
              <a:t> in </a:t>
            </a:r>
            <a:r>
              <a:rPr lang="el-GR" sz="2000" dirty="0" err="1"/>
              <a:t>Greece</a:t>
            </a:r>
            <a:r>
              <a:rPr lang="el-GR" sz="2000" dirty="0"/>
              <a:t>. The </a:t>
            </a:r>
            <a:r>
              <a:rPr lang="el-GR" sz="2000" dirty="0" err="1"/>
              <a:t>athlete</a:t>
            </a:r>
            <a:r>
              <a:rPr lang="el-GR" sz="2000" dirty="0"/>
              <a:t> </a:t>
            </a:r>
            <a:r>
              <a:rPr lang="el-GR" sz="2000" dirty="0" err="1"/>
              <a:t>jumps</a:t>
            </a:r>
            <a:r>
              <a:rPr lang="el-GR" sz="2000" dirty="0"/>
              <a:t> </a:t>
            </a:r>
            <a:r>
              <a:rPr lang="el-GR" sz="2000" dirty="0" err="1"/>
              <a:t>off</a:t>
            </a:r>
            <a:r>
              <a:rPr lang="el-GR" sz="2000" dirty="0"/>
              <a:t> a </a:t>
            </a:r>
            <a:r>
              <a:rPr lang="el-GR" sz="2000" dirty="0" err="1"/>
              <a:t>cliff</a:t>
            </a:r>
            <a:r>
              <a:rPr lang="el-GR" sz="2000" dirty="0"/>
              <a:t> </a:t>
            </a:r>
            <a:r>
              <a:rPr lang="el-GR" sz="2000" dirty="0" err="1"/>
              <a:t>and</a:t>
            </a:r>
            <a:r>
              <a:rPr lang="en-US" sz="2000" dirty="0"/>
              <a:t> flies a light, non </a:t>
            </a:r>
            <a:r>
              <a:rPr lang="en-US" sz="2000" dirty="0" err="1"/>
              <a:t>motorised</a:t>
            </a:r>
            <a:r>
              <a:rPr lang="en-US" sz="2000" dirty="0"/>
              <a:t> foot-launched heavier-than-air aircraft</a:t>
            </a:r>
            <a:r>
              <a:rPr lang="el-GR" sz="2000" dirty="0"/>
              <a:t> </a:t>
            </a:r>
            <a:r>
              <a:rPr lang="el-GR" sz="2000" dirty="0" err="1"/>
              <a:t>an</a:t>
            </a:r>
            <a:r>
              <a:rPr lang="el-GR" sz="2000" dirty="0"/>
              <a:t> </a:t>
            </a:r>
            <a:r>
              <a:rPr lang="el-GR" sz="2000" dirty="0" err="1"/>
              <a:t>object</a:t>
            </a:r>
            <a:r>
              <a:rPr lang="el-GR" sz="2000" dirty="0"/>
              <a:t> </a:t>
            </a:r>
            <a:r>
              <a:rPr lang="el-GR" sz="2000" dirty="0" err="1"/>
              <a:t>like</a:t>
            </a:r>
            <a:r>
              <a:rPr lang="el-GR" sz="2000" dirty="0"/>
              <a:t> a </a:t>
            </a:r>
            <a:r>
              <a:rPr lang="el-GR" sz="2000" dirty="0" err="1"/>
              <a:t>parachute</a:t>
            </a:r>
            <a:r>
              <a:rPr lang="el-GR" sz="2000" dirty="0"/>
              <a:t>. A </a:t>
            </a:r>
            <a:r>
              <a:rPr lang="el-GR" sz="2000" dirty="0" err="1"/>
              <a:t>skilled</a:t>
            </a:r>
            <a:r>
              <a:rPr lang="el-GR" sz="2000" dirty="0"/>
              <a:t> </a:t>
            </a:r>
            <a:r>
              <a:rPr lang="el-GR" sz="2000" dirty="0" err="1"/>
              <a:t>athlete</a:t>
            </a:r>
            <a:r>
              <a:rPr lang="el-GR" sz="2000" dirty="0"/>
              <a:t> </a:t>
            </a:r>
            <a:r>
              <a:rPr lang="el-GR" sz="2000" dirty="0" err="1"/>
              <a:t>can</a:t>
            </a:r>
            <a:r>
              <a:rPr lang="el-GR" sz="2000" dirty="0"/>
              <a:t> </a:t>
            </a:r>
            <a:r>
              <a:rPr lang="el-GR" sz="2000" dirty="0" err="1"/>
              <a:t>gain</a:t>
            </a:r>
            <a:r>
              <a:rPr lang="el-GR" sz="2000" dirty="0"/>
              <a:t> a </a:t>
            </a:r>
            <a:r>
              <a:rPr lang="el-GR" sz="2000" dirty="0" err="1"/>
              <a:t>lot</a:t>
            </a:r>
            <a:r>
              <a:rPr lang="el-GR" sz="2000" dirty="0"/>
              <a:t> of </a:t>
            </a:r>
            <a:r>
              <a:rPr lang="el-GR" sz="2000" dirty="0" err="1"/>
              <a:t>height</a:t>
            </a:r>
            <a:r>
              <a:rPr lang="el-GR" sz="2000" dirty="0"/>
              <a:t> </a:t>
            </a:r>
            <a:r>
              <a:rPr lang="el-GR" sz="2000" dirty="0" err="1"/>
              <a:t>from</a:t>
            </a:r>
            <a:r>
              <a:rPr lang="el-GR" sz="2000" dirty="0"/>
              <a:t> the </a:t>
            </a:r>
            <a:r>
              <a:rPr lang="el-GR" sz="2000" dirty="0" err="1"/>
              <a:t>wind</a:t>
            </a:r>
            <a:r>
              <a:rPr lang="el-GR" sz="2000" dirty="0"/>
              <a:t> </a:t>
            </a:r>
            <a:r>
              <a:rPr lang="el-GR" sz="2000" dirty="0" err="1"/>
              <a:t>and</a:t>
            </a:r>
            <a:r>
              <a:rPr lang="el-GR" sz="2000" dirty="0"/>
              <a:t> </a:t>
            </a:r>
            <a:r>
              <a:rPr lang="en-US" sz="2000" dirty="0"/>
              <a:t>performs </a:t>
            </a:r>
            <a:r>
              <a:rPr lang="el-GR" sz="2000" dirty="0" err="1"/>
              <a:t>different</a:t>
            </a:r>
            <a:r>
              <a:rPr lang="el-GR" sz="2000" dirty="0"/>
              <a:t> </a:t>
            </a:r>
            <a:r>
              <a:rPr lang="el-GR" sz="2000" dirty="0" err="1"/>
              <a:t>tricks</a:t>
            </a:r>
            <a:r>
              <a:rPr lang="el-GR" sz="2000" dirty="0"/>
              <a:t>. </a:t>
            </a:r>
            <a:r>
              <a:rPr lang="el-GR" sz="2000" dirty="0" err="1"/>
              <a:t>This</a:t>
            </a:r>
            <a:r>
              <a:rPr lang="el-GR" sz="2000" dirty="0"/>
              <a:t> </a:t>
            </a:r>
            <a:r>
              <a:rPr lang="el-GR" sz="2000" dirty="0" err="1"/>
              <a:t>sport</a:t>
            </a:r>
            <a:r>
              <a:rPr lang="el-GR" sz="2000" dirty="0"/>
              <a:t> </a:t>
            </a:r>
            <a:r>
              <a:rPr lang="el-GR" sz="2000" dirty="0" err="1"/>
              <a:t>requires</a:t>
            </a:r>
            <a:r>
              <a:rPr lang="el-GR" sz="2000" dirty="0"/>
              <a:t> </a:t>
            </a:r>
            <a:r>
              <a:rPr lang="el-GR" sz="2000" dirty="0" err="1"/>
              <a:t>years</a:t>
            </a:r>
            <a:r>
              <a:rPr lang="el-GR" sz="2000" dirty="0"/>
              <a:t> of </a:t>
            </a:r>
            <a:r>
              <a:rPr lang="el-GR" sz="2000" dirty="0" err="1"/>
              <a:t>practice</a:t>
            </a:r>
            <a:r>
              <a:rPr lang="el-GR" sz="2000" dirty="0"/>
              <a:t> and a </a:t>
            </a:r>
            <a:r>
              <a:rPr lang="el-GR" sz="2000" dirty="0" err="1"/>
              <a:t>lot</a:t>
            </a:r>
            <a:r>
              <a:rPr lang="el-GR" sz="2000" dirty="0"/>
              <a:t> of </a:t>
            </a:r>
            <a:r>
              <a:rPr lang="el-GR" sz="2000" dirty="0" err="1"/>
              <a:t>skill</a:t>
            </a:r>
            <a:r>
              <a:rPr lang="el-GR" sz="2000" dirty="0"/>
              <a:t> </a:t>
            </a:r>
            <a:r>
              <a:rPr lang="el-GR" sz="2000" dirty="0" err="1"/>
              <a:t>that</a:t>
            </a:r>
            <a:r>
              <a:rPr lang="el-GR" sz="2000" dirty="0"/>
              <a:t> </a:t>
            </a:r>
            <a:r>
              <a:rPr lang="el-GR" sz="2000" dirty="0" err="1"/>
              <a:t>only</a:t>
            </a:r>
            <a:r>
              <a:rPr lang="el-GR" sz="2000" dirty="0"/>
              <a:t> a </a:t>
            </a:r>
            <a:r>
              <a:rPr lang="el-GR" sz="2000" dirty="0" err="1"/>
              <a:t>few</a:t>
            </a:r>
            <a:r>
              <a:rPr lang="el-GR" sz="2000" dirty="0"/>
              <a:t> </a:t>
            </a:r>
            <a:r>
              <a:rPr lang="el-GR" sz="2000" dirty="0" err="1"/>
              <a:t>people</a:t>
            </a:r>
            <a:r>
              <a:rPr lang="el-GR" sz="2000" dirty="0"/>
              <a:t> </a:t>
            </a:r>
            <a:r>
              <a:rPr lang="el-GR" sz="2000" dirty="0" err="1"/>
              <a:t>can</a:t>
            </a:r>
            <a:r>
              <a:rPr lang="el-GR" sz="2000" dirty="0"/>
              <a:t> </a:t>
            </a:r>
            <a:r>
              <a:rPr lang="el-GR" sz="2000" dirty="0" err="1"/>
              <a:t>manage</a:t>
            </a:r>
            <a:r>
              <a:rPr lang="el-GR" sz="2000" dirty="0"/>
              <a:t> </a:t>
            </a:r>
            <a:r>
              <a:rPr lang="el-GR" sz="2000" dirty="0" err="1"/>
              <a:t>to</a:t>
            </a:r>
            <a:r>
              <a:rPr lang="el-GR" sz="2000" dirty="0"/>
              <a:t> </a:t>
            </a:r>
            <a:r>
              <a:rPr lang="el-GR" sz="2000" dirty="0" err="1"/>
              <a:t>do</a:t>
            </a:r>
            <a:endParaRPr lang="el-GR" sz="2000" dirty="0"/>
          </a:p>
        </p:txBody>
      </p:sp>
      <p:pic>
        <p:nvPicPr>
          <p:cNvPr id="4" name="Εικόνα 4" descr="Εικόνα που περιέχει ουρανός, υπαίθριος, αεροσκάφος, μεταφορά&#10;&#10;Περιγραφή που δημιουργήθηκε αυτόματα">
            <a:extLst>
              <a:ext uri="{FF2B5EF4-FFF2-40B4-BE49-F238E27FC236}">
                <a16:creationId xmlns:a16="http://schemas.microsoft.com/office/drawing/2014/main" id="{00F01709-02AC-9CA2-8E5B-204CA973DC4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05212" y="3836829"/>
            <a:ext cx="3671887" cy="282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081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6C08D44-73EF-DBE9-6980-8C3B792E0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Rock</a:t>
            </a:r>
            <a:r>
              <a:rPr lang="el-GR" dirty="0"/>
              <a:t> </a:t>
            </a:r>
            <a:r>
              <a:rPr lang="el-GR" dirty="0" err="1"/>
              <a:t>climbing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259F0D5-3D28-E97E-E05F-26437716D6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l-GR" sz="2000" dirty="0" err="1"/>
              <a:t>This</a:t>
            </a:r>
            <a:r>
              <a:rPr lang="el-GR" sz="2000" dirty="0"/>
              <a:t> </a:t>
            </a:r>
            <a:r>
              <a:rPr lang="el-GR" sz="2000" dirty="0" err="1"/>
              <a:t>is</a:t>
            </a:r>
            <a:r>
              <a:rPr lang="el-GR" sz="2000" dirty="0"/>
              <a:t> </a:t>
            </a:r>
            <a:r>
              <a:rPr lang="el-GR" sz="2000" dirty="0" err="1"/>
              <a:t>also</a:t>
            </a:r>
            <a:r>
              <a:rPr lang="el-GR" sz="2000" dirty="0"/>
              <a:t> a </a:t>
            </a:r>
            <a:r>
              <a:rPr lang="el-GR" sz="2000" dirty="0" err="1"/>
              <a:t>pretty</a:t>
            </a:r>
            <a:r>
              <a:rPr lang="el-GR" sz="2000" dirty="0"/>
              <a:t> </a:t>
            </a:r>
            <a:r>
              <a:rPr lang="el-GR" sz="2000" dirty="0" err="1"/>
              <a:t>dangerous</a:t>
            </a:r>
            <a:r>
              <a:rPr lang="el-GR" sz="2000" dirty="0"/>
              <a:t> </a:t>
            </a:r>
            <a:r>
              <a:rPr lang="el-GR" sz="2000" dirty="0" err="1"/>
              <a:t>sport</a:t>
            </a:r>
            <a:r>
              <a:rPr lang="el-GR" sz="2000" dirty="0"/>
              <a:t> </a:t>
            </a:r>
            <a:r>
              <a:rPr lang="el-GR" sz="2000" dirty="0" err="1"/>
              <a:t>that</a:t>
            </a:r>
            <a:r>
              <a:rPr lang="el-GR" sz="2000" dirty="0"/>
              <a:t> </a:t>
            </a:r>
            <a:r>
              <a:rPr lang="el-GR" sz="2000" dirty="0" err="1"/>
              <a:t>not</a:t>
            </a:r>
            <a:r>
              <a:rPr lang="el-GR" sz="2000" dirty="0"/>
              <a:t> </a:t>
            </a:r>
            <a:r>
              <a:rPr lang="el-GR" sz="2000" dirty="0" err="1"/>
              <a:t>all</a:t>
            </a:r>
            <a:r>
              <a:rPr lang="el-GR" sz="2000" dirty="0"/>
              <a:t> </a:t>
            </a:r>
            <a:r>
              <a:rPr lang="el-GR" sz="2000" dirty="0" err="1"/>
              <a:t>people</a:t>
            </a:r>
            <a:r>
              <a:rPr lang="el-GR" sz="2000" dirty="0"/>
              <a:t> </a:t>
            </a:r>
            <a:r>
              <a:rPr lang="el-GR" sz="2000" dirty="0" err="1"/>
              <a:t>can</a:t>
            </a:r>
            <a:r>
              <a:rPr lang="el-GR" sz="2000" dirty="0"/>
              <a:t> </a:t>
            </a:r>
            <a:r>
              <a:rPr lang="el-GR" sz="2000" dirty="0" err="1"/>
              <a:t>do</a:t>
            </a:r>
            <a:r>
              <a:rPr lang="el-GR" sz="2000" dirty="0"/>
              <a:t>. </a:t>
            </a:r>
            <a:r>
              <a:rPr lang="el-GR" sz="2000" dirty="0" err="1"/>
              <a:t>It</a:t>
            </a:r>
            <a:r>
              <a:rPr lang="el-GR" sz="2000" dirty="0"/>
              <a:t> </a:t>
            </a:r>
            <a:r>
              <a:rPr lang="el-GR" sz="2000" dirty="0" err="1"/>
              <a:t>is</a:t>
            </a:r>
            <a:r>
              <a:rPr lang="el-GR" sz="2000" dirty="0"/>
              <a:t> </a:t>
            </a:r>
            <a:r>
              <a:rPr lang="el-GR" sz="2000" dirty="0" err="1"/>
              <a:t>pretty</a:t>
            </a:r>
            <a:r>
              <a:rPr lang="el-GR" sz="2000" dirty="0"/>
              <a:t> </a:t>
            </a:r>
            <a:r>
              <a:rPr lang="el-GR" sz="2000" dirty="0" err="1"/>
              <a:t>famous</a:t>
            </a:r>
            <a:r>
              <a:rPr lang="el-GR" sz="2000" dirty="0"/>
              <a:t> in </a:t>
            </a:r>
            <a:r>
              <a:rPr lang="el-GR" sz="2000" dirty="0" err="1"/>
              <a:t>all</a:t>
            </a:r>
            <a:r>
              <a:rPr lang="el-GR" sz="2000" dirty="0"/>
              <a:t> </a:t>
            </a:r>
            <a:r>
              <a:rPr lang="el-GR" sz="2000" dirty="0" err="1"/>
              <a:t>parts</a:t>
            </a:r>
            <a:r>
              <a:rPr lang="el-GR" sz="2000" dirty="0"/>
              <a:t> of the </a:t>
            </a:r>
            <a:r>
              <a:rPr lang="el-GR" sz="2000" dirty="0" err="1"/>
              <a:t>world</a:t>
            </a:r>
            <a:r>
              <a:rPr lang="el-GR" sz="2000" dirty="0"/>
              <a:t> and </a:t>
            </a:r>
            <a:r>
              <a:rPr lang="el-GR" sz="2000" dirty="0" err="1"/>
              <a:t>many</a:t>
            </a:r>
            <a:r>
              <a:rPr lang="el-GR" sz="2000" dirty="0"/>
              <a:t> </a:t>
            </a:r>
            <a:r>
              <a:rPr lang="el-GR" sz="2000" dirty="0" err="1"/>
              <a:t>people</a:t>
            </a:r>
            <a:r>
              <a:rPr lang="el-GR" sz="2000" dirty="0"/>
              <a:t> </a:t>
            </a:r>
            <a:r>
              <a:rPr lang="el-GR" sz="2000" dirty="0" err="1"/>
              <a:t>have</a:t>
            </a:r>
            <a:r>
              <a:rPr lang="el-GR" sz="2000" dirty="0"/>
              <a:t> </a:t>
            </a:r>
            <a:r>
              <a:rPr lang="el-GR" sz="2000" dirty="0" err="1"/>
              <a:t>lost</a:t>
            </a:r>
            <a:r>
              <a:rPr lang="el-GR" sz="2000" dirty="0"/>
              <a:t> </a:t>
            </a:r>
            <a:r>
              <a:rPr lang="el-GR" sz="2000" dirty="0" err="1"/>
              <a:t>their</a:t>
            </a:r>
            <a:r>
              <a:rPr lang="el-GR" sz="2000" dirty="0"/>
              <a:t> </a:t>
            </a:r>
            <a:r>
              <a:rPr lang="el-GR" sz="2000" dirty="0" err="1"/>
              <a:t>lives</a:t>
            </a:r>
            <a:r>
              <a:rPr lang="el-GR" sz="2000" dirty="0"/>
              <a:t> </a:t>
            </a:r>
            <a:r>
              <a:rPr lang="el-GR" sz="2000" dirty="0" err="1"/>
              <a:t>from</a:t>
            </a:r>
            <a:r>
              <a:rPr lang="el-GR" sz="2000" dirty="0"/>
              <a:t> </a:t>
            </a:r>
            <a:r>
              <a:rPr lang="el-GR" sz="2000" dirty="0" err="1"/>
              <a:t>this</a:t>
            </a:r>
            <a:r>
              <a:rPr lang="el-GR" sz="2000" dirty="0"/>
              <a:t>. The </a:t>
            </a:r>
            <a:r>
              <a:rPr lang="el-GR" sz="2000" dirty="0" err="1"/>
              <a:t>athlete</a:t>
            </a:r>
            <a:r>
              <a:rPr lang="el-GR" sz="2000" dirty="0"/>
              <a:t> </a:t>
            </a:r>
            <a:r>
              <a:rPr lang="el-GR" sz="2000" dirty="0" err="1"/>
              <a:t>must</a:t>
            </a:r>
            <a:r>
              <a:rPr lang="el-GR" sz="2000" dirty="0"/>
              <a:t> </a:t>
            </a:r>
            <a:r>
              <a:rPr lang="el-GR" sz="2000" dirty="0" err="1"/>
              <a:t>climb</a:t>
            </a:r>
            <a:r>
              <a:rPr lang="el-GR" sz="2000" dirty="0"/>
              <a:t> a </a:t>
            </a:r>
            <a:r>
              <a:rPr lang="el-GR" sz="2000" dirty="0" err="1"/>
              <a:t>mountain</a:t>
            </a:r>
            <a:r>
              <a:rPr lang="el-GR" sz="2000" dirty="0"/>
              <a:t> </a:t>
            </a:r>
            <a:r>
              <a:rPr lang="el-GR" sz="2000" dirty="0" err="1"/>
              <a:t>cliff</a:t>
            </a:r>
            <a:r>
              <a:rPr lang="el-GR" sz="2000" dirty="0"/>
              <a:t> </a:t>
            </a:r>
            <a:r>
              <a:rPr lang="el-GR" sz="2000" dirty="0" err="1"/>
              <a:t>with</a:t>
            </a:r>
            <a:r>
              <a:rPr lang="el-GR" sz="2000" dirty="0"/>
              <a:t> </a:t>
            </a:r>
            <a:r>
              <a:rPr lang="el-GR" sz="2000" dirty="0" err="1"/>
              <a:t>some</a:t>
            </a:r>
            <a:r>
              <a:rPr lang="el-GR" sz="2000" dirty="0"/>
              <a:t> </a:t>
            </a:r>
            <a:r>
              <a:rPr lang="el-GR" sz="2000" dirty="0" err="1"/>
              <a:t>special</a:t>
            </a:r>
            <a:r>
              <a:rPr lang="el-GR" sz="2000" dirty="0"/>
              <a:t> </a:t>
            </a:r>
            <a:r>
              <a:rPr lang="el-GR" sz="2000" dirty="0" err="1"/>
              <a:t>equipment</a:t>
            </a:r>
            <a:r>
              <a:rPr lang="en-US" sz="2000" dirty="0"/>
              <a:t>. T</a:t>
            </a:r>
            <a:r>
              <a:rPr lang="el-GR" sz="2000" dirty="0" err="1"/>
              <a:t>he</a:t>
            </a:r>
            <a:r>
              <a:rPr lang="el-GR" sz="2000" dirty="0"/>
              <a:t> </a:t>
            </a:r>
            <a:r>
              <a:rPr lang="el-GR" sz="2000" dirty="0" err="1"/>
              <a:t>only</a:t>
            </a:r>
            <a:r>
              <a:rPr lang="el-GR" sz="2000" dirty="0"/>
              <a:t> </a:t>
            </a:r>
            <a:r>
              <a:rPr lang="el-GR" sz="2000" dirty="0" err="1"/>
              <a:t>safety</a:t>
            </a:r>
            <a:r>
              <a:rPr lang="el-GR" sz="2000" dirty="0"/>
              <a:t> </a:t>
            </a:r>
            <a:r>
              <a:rPr lang="el-GR" sz="2000" dirty="0" err="1"/>
              <a:t>measure</a:t>
            </a:r>
            <a:r>
              <a:rPr lang="el-GR" sz="2000" dirty="0"/>
              <a:t> </a:t>
            </a:r>
            <a:r>
              <a:rPr lang="en-US" sz="2000" dirty="0"/>
              <a:t>is the</a:t>
            </a:r>
            <a:r>
              <a:rPr lang="el-GR" sz="2000" dirty="0"/>
              <a:t> </a:t>
            </a:r>
            <a:r>
              <a:rPr lang="el-GR" sz="2000" dirty="0" err="1"/>
              <a:t>rope</a:t>
            </a:r>
            <a:r>
              <a:rPr lang="el-GR" sz="2000" dirty="0"/>
              <a:t> </a:t>
            </a:r>
            <a:r>
              <a:rPr lang="el-GR" sz="2000" dirty="0" err="1"/>
              <a:t>they</a:t>
            </a:r>
            <a:r>
              <a:rPr lang="el-GR" sz="2000" dirty="0"/>
              <a:t> </a:t>
            </a:r>
            <a:r>
              <a:rPr lang="el-GR" sz="2000" dirty="0" err="1"/>
              <a:t>are</a:t>
            </a:r>
            <a:r>
              <a:rPr lang="el-GR" sz="2000" dirty="0"/>
              <a:t> </a:t>
            </a:r>
            <a:r>
              <a:rPr lang="el-GR" sz="2000" dirty="0" err="1"/>
              <a:t>tied</a:t>
            </a:r>
            <a:r>
              <a:rPr lang="el-GR" sz="2000" dirty="0"/>
              <a:t> on. </a:t>
            </a:r>
            <a:r>
              <a:rPr lang="el-GR" sz="2000" dirty="0" err="1"/>
              <a:t>But</a:t>
            </a:r>
            <a:r>
              <a:rPr lang="el-GR" sz="2000" dirty="0"/>
              <a:t> </a:t>
            </a:r>
            <a:r>
              <a:rPr lang="el-GR" sz="2000" dirty="0" err="1"/>
              <a:t>when</a:t>
            </a:r>
            <a:r>
              <a:rPr lang="el-GR" sz="2000" dirty="0"/>
              <a:t> </a:t>
            </a:r>
            <a:r>
              <a:rPr lang="el-GR" sz="2000" dirty="0" err="1"/>
              <a:t>people</a:t>
            </a:r>
            <a:r>
              <a:rPr lang="el-GR" sz="2000" dirty="0"/>
              <a:t> </a:t>
            </a:r>
            <a:r>
              <a:rPr lang="el-GR" sz="2000" dirty="0" err="1"/>
              <a:t>reach</a:t>
            </a:r>
            <a:r>
              <a:rPr lang="el-GR" sz="2000" dirty="0"/>
              <a:t> the </a:t>
            </a:r>
            <a:r>
              <a:rPr lang="el-GR" sz="2000" dirty="0" err="1"/>
              <a:t>top</a:t>
            </a:r>
            <a:r>
              <a:rPr lang="el-GR" sz="2000" dirty="0"/>
              <a:t>, </a:t>
            </a:r>
            <a:r>
              <a:rPr lang="el-GR" sz="2000" dirty="0" err="1"/>
              <a:t>they</a:t>
            </a:r>
            <a:r>
              <a:rPr lang="el-GR" sz="2000" dirty="0"/>
              <a:t> </a:t>
            </a:r>
            <a:r>
              <a:rPr lang="el-GR" sz="2000" dirty="0" err="1"/>
              <a:t>say</a:t>
            </a:r>
            <a:r>
              <a:rPr lang="el-GR" sz="2000" dirty="0"/>
              <a:t> </a:t>
            </a:r>
            <a:r>
              <a:rPr lang="el-GR" sz="2000" dirty="0" err="1"/>
              <a:t>that</a:t>
            </a:r>
            <a:r>
              <a:rPr lang="el-GR" sz="2000" dirty="0"/>
              <a:t> the </a:t>
            </a:r>
            <a:r>
              <a:rPr lang="el-GR" sz="2000" dirty="0" err="1"/>
              <a:t>view</a:t>
            </a:r>
            <a:r>
              <a:rPr lang="el-GR" sz="2000" dirty="0"/>
              <a:t> </a:t>
            </a:r>
            <a:r>
              <a:rPr lang="el-GR" sz="2000" dirty="0" err="1"/>
              <a:t>is</a:t>
            </a:r>
            <a:r>
              <a:rPr lang="el-GR" sz="2000" dirty="0"/>
              <a:t> </a:t>
            </a:r>
            <a:r>
              <a:rPr lang="el-GR" sz="2000" dirty="0" err="1"/>
              <a:t>amazing</a:t>
            </a:r>
            <a:endParaRPr lang="el-GR" dirty="0" err="1"/>
          </a:p>
        </p:txBody>
      </p:sp>
      <p:pic>
        <p:nvPicPr>
          <p:cNvPr id="4" name="Εικόνα 4" descr="Εικόνα που περιέχει υπαίθριος, βράχος, φύση, βουνό&#10;&#10;Περιγραφή που δημιουργήθηκε αυτόματα">
            <a:extLst>
              <a:ext uri="{FF2B5EF4-FFF2-40B4-BE49-F238E27FC236}">
                <a16:creationId xmlns:a16="http://schemas.microsoft.com/office/drawing/2014/main" id="{58BBEC3D-CCB5-AC4C-FE99-E44634EF95E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74119" y="3765391"/>
            <a:ext cx="3707606" cy="2863373"/>
          </a:xfrm>
          <a:prstGeom prst="rect">
            <a:avLst/>
          </a:prstGeom>
        </p:spPr>
      </p:pic>
      <p:pic>
        <p:nvPicPr>
          <p:cNvPr id="5" name="Εικόνα 5" descr="Εικόνα που περιέχει βράχος, υπαίθριος, βουνό, βραχώδης&#10;&#10;Περιγραφή που δημιουργήθηκε αυτόματα">
            <a:extLst>
              <a:ext uri="{FF2B5EF4-FFF2-40B4-BE49-F238E27FC236}">
                <a16:creationId xmlns:a16="http://schemas.microsoft.com/office/drawing/2014/main" id="{4281ECDE-B874-52C7-E604-98D41D569A7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5619" y="3765391"/>
            <a:ext cx="3707606" cy="286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651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8369844-B327-4D49-98E4-827203ADF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15249AA-E70E-4DAE-A265-2E3DE9D7C9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D16B149-ADB4-41B1-A60E-1A0358879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B53998E5-48EB-4528-87CF-792F414686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870554EF-7AD0-4B55-9FFF-38E8FA108D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2CB215DE-9630-439F-A0A9-1D96839C5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F73C83A3-9645-481D-A4C0-430939918F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2FA98AB7-2E6E-4C28-BB73-33EA563644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C11A2791-813E-4B8A-BE6F-BF3F8979EA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6DFFDA6E-1AB0-456D-9AFE-6CA686043F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E3E1654-1512-4D06-9969-80D50078FB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179DE42-5613-4B35-A1E6-6CCBAA13C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B898B32-3891-4C3A-8F58-C5969D2E9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8300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E4806D-B8F9-4679-A68A-9BD21C01A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7175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3">
            <a:extLst>
              <a:ext uri="{FF2B5EF4-FFF2-40B4-BE49-F238E27FC236}">
                <a16:creationId xmlns:a16="http://schemas.microsoft.com/office/drawing/2014/main" id="{52FB45E9-914E-4471-AC87-E475CD517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8764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5">
            <a:extLst>
              <a:ext uri="{FF2B5EF4-FFF2-40B4-BE49-F238E27FC236}">
                <a16:creationId xmlns:a16="http://schemas.microsoft.com/office/drawing/2014/main" id="{C310626D-5743-49D4-8F7D-88C4F8F05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80730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3C195FC1-B568-4C72-9902-34CB35DDD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9621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7">
            <a:extLst>
              <a:ext uri="{FF2B5EF4-FFF2-40B4-BE49-F238E27FC236}">
                <a16:creationId xmlns:a16="http://schemas.microsoft.com/office/drawing/2014/main" id="{EF2BDF77-362C-43F0-8CBB-A969EC2AE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1788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4BE96B01-3929-432D-B8C2-ADBCB74C2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48954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2A6FCDE6-CDE2-4C51-B18E-A95CFB679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6287" y="-8467"/>
            <a:ext cx="9175713" cy="6866467"/>
          </a:xfrm>
          <a:custGeom>
            <a:avLst/>
            <a:gdLst>
              <a:gd name="connsiteX0" fmla="*/ 0 w 9175713"/>
              <a:gd name="connsiteY0" fmla="*/ 0 h 6866467"/>
              <a:gd name="connsiteX1" fmla="*/ 1249825 w 9175713"/>
              <a:gd name="connsiteY1" fmla="*/ 0 h 6866467"/>
              <a:gd name="connsiteX2" fmla="*/ 1249825 w 9175713"/>
              <a:gd name="connsiteY2" fmla="*/ 8467 h 6866467"/>
              <a:gd name="connsiteX3" fmla="*/ 9175713 w 9175713"/>
              <a:gd name="connsiteY3" fmla="*/ 8467 h 6866467"/>
              <a:gd name="connsiteX4" fmla="*/ 9175713 w 9175713"/>
              <a:gd name="connsiteY4" fmla="*/ 6866467 h 6866467"/>
              <a:gd name="connsiteX5" fmla="*/ 1249825 w 9175713"/>
              <a:gd name="connsiteY5" fmla="*/ 6866467 h 6866467"/>
              <a:gd name="connsiteX6" fmla="*/ 1109382 w 9175713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5713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9175713" y="8467"/>
                </a:lnTo>
                <a:lnTo>
                  <a:pt x="9175713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B4B331B2-20CB-C021-9465-F03F0DAB3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136" y="1020871"/>
            <a:ext cx="6960759" cy="284967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rgbClr val="FFFFFF"/>
                </a:solidFill>
              </a:rPr>
              <a:t>Our school</a:t>
            </a:r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9D2E8756-2465-473A-BA2A-2DB1D6224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062562" y="3271487"/>
            <a:ext cx="220660" cy="186439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F04EA1-B9FF-A772-9FB9-09A4F2791EF5}"/>
              </a:ext>
            </a:extLst>
          </p:cNvPr>
          <p:cNvSpPr txBox="1"/>
          <p:nvPr/>
        </p:nvSpPr>
        <p:spPr>
          <a:xfrm>
            <a:off x="4280296" y="3929062"/>
            <a:ext cx="536376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Exploring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el-G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our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el-G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school</a:t>
            </a:r>
            <a:endParaRPr kumimoji="0" lang="el-GR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7137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AAF7FF24-FD16-E7BF-91A6-076B493BD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723" y="609600"/>
            <a:ext cx="4512989" cy="2227730"/>
          </a:xfrm>
        </p:spPr>
        <p:txBody>
          <a:bodyPr anchor="ctr">
            <a:normAutofit/>
          </a:bodyPr>
          <a:lstStyle/>
          <a:p>
            <a:r>
              <a:rPr lang="el-GR">
                <a:solidFill>
                  <a:srgbClr val="FFFFFF"/>
                </a:solidFill>
              </a:rPr>
              <a:t>School community</a:t>
            </a:r>
          </a:p>
        </p:txBody>
      </p:sp>
      <p:pic>
        <p:nvPicPr>
          <p:cNvPr id="4" name="Εικόνα 4" descr="Εικόνα που περιέχει υπαίθριος, ουρανός, χλόη, δέντρο&#10;&#10;Περιγραφή που δημιουργήθηκε αυτόματα">
            <a:extLst>
              <a:ext uri="{FF2B5EF4-FFF2-40B4-BE49-F238E27FC236}">
                <a16:creationId xmlns:a16="http://schemas.microsoft.com/office/drawing/2014/main" id="{24DE801C-1387-D9BE-586A-CCEEB85B40C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7251" y="2397140"/>
            <a:ext cx="3856774" cy="2152618"/>
          </a:xfrm>
          <a:prstGeom prst="rect">
            <a:avLst/>
          </a:prstGeom>
        </p:spPr>
      </p:pic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31B5647-C5F4-E921-9471-66C78E0B9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1725" y="2837329"/>
            <a:ext cx="4512988" cy="33179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 dirty="0" err="1">
                <a:solidFill>
                  <a:srgbClr val="FFFFFF"/>
                </a:solidFill>
              </a:rPr>
              <a:t>Our</a:t>
            </a:r>
            <a:r>
              <a:rPr lang="el-GR" dirty="0">
                <a:solidFill>
                  <a:srgbClr val="FFFFFF"/>
                </a:solidFill>
              </a:rPr>
              <a:t> </a:t>
            </a:r>
            <a:r>
              <a:rPr lang="el-GR" dirty="0" err="1">
                <a:solidFill>
                  <a:srgbClr val="FFFFFF"/>
                </a:solidFill>
              </a:rPr>
              <a:t>school</a:t>
            </a:r>
            <a:r>
              <a:rPr lang="el-GR" dirty="0">
                <a:solidFill>
                  <a:srgbClr val="FFFFFF"/>
                </a:solidFill>
              </a:rPr>
              <a:t> </a:t>
            </a:r>
            <a:r>
              <a:rPr lang="el-GR" dirty="0" err="1">
                <a:solidFill>
                  <a:srgbClr val="FFFFFF"/>
                </a:solidFill>
              </a:rPr>
              <a:t>consists</a:t>
            </a:r>
            <a:r>
              <a:rPr lang="el-GR" dirty="0">
                <a:solidFill>
                  <a:srgbClr val="FFFFFF"/>
                </a:solidFill>
              </a:rPr>
              <a:t> </a:t>
            </a:r>
            <a:r>
              <a:rPr lang="el-GR" dirty="0" err="1">
                <a:solidFill>
                  <a:srgbClr val="FFFFFF"/>
                </a:solidFill>
              </a:rPr>
              <a:t>of</a:t>
            </a:r>
            <a:r>
              <a:rPr lang="el-GR" dirty="0">
                <a:solidFill>
                  <a:srgbClr val="FFFFFF"/>
                </a:solidFill>
              </a:rPr>
              <a:t>:</a:t>
            </a:r>
          </a:p>
          <a:p>
            <a:pPr>
              <a:buClr>
                <a:srgbClr val="EB3D9F"/>
              </a:buClr>
            </a:pPr>
            <a:endParaRPr lang="el-GR" dirty="0">
              <a:solidFill>
                <a:srgbClr val="FFFFFF"/>
              </a:solidFill>
            </a:endParaRPr>
          </a:p>
          <a:p>
            <a:pPr>
              <a:buClr>
                <a:srgbClr val="EB3D9F"/>
              </a:buClr>
            </a:pPr>
            <a:r>
              <a:rPr lang="el-GR" dirty="0">
                <a:solidFill>
                  <a:srgbClr val="FFFFFF"/>
                </a:solidFill>
              </a:rPr>
              <a:t>80 </a:t>
            </a:r>
            <a:r>
              <a:rPr lang="el-GR" dirty="0" err="1">
                <a:solidFill>
                  <a:srgbClr val="FFFFFF"/>
                </a:solidFill>
              </a:rPr>
              <a:t>students</a:t>
            </a:r>
            <a:r>
              <a:rPr lang="el-GR" dirty="0">
                <a:solidFill>
                  <a:srgbClr val="FFFFFF"/>
                </a:solidFill>
              </a:rPr>
              <a:t> </a:t>
            </a:r>
            <a:r>
              <a:rPr lang="el-GR" dirty="0" err="1">
                <a:solidFill>
                  <a:srgbClr val="FFFFFF"/>
                </a:solidFill>
              </a:rPr>
              <a:t>between</a:t>
            </a:r>
            <a:r>
              <a:rPr lang="el-GR" dirty="0">
                <a:solidFill>
                  <a:srgbClr val="FFFFFF"/>
                </a:solidFill>
              </a:rPr>
              <a:t> 15-18 </a:t>
            </a:r>
            <a:r>
              <a:rPr lang="el-GR" dirty="0" err="1">
                <a:solidFill>
                  <a:srgbClr val="FFFFFF"/>
                </a:solidFill>
              </a:rPr>
              <a:t>years</a:t>
            </a:r>
            <a:r>
              <a:rPr lang="el-GR" dirty="0">
                <a:solidFill>
                  <a:srgbClr val="FFFFFF"/>
                </a:solidFill>
              </a:rPr>
              <a:t> </a:t>
            </a:r>
            <a:r>
              <a:rPr lang="el-GR" dirty="0" err="1">
                <a:solidFill>
                  <a:srgbClr val="FFFFFF"/>
                </a:solidFill>
              </a:rPr>
              <a:t>old</a:t>
            </a:r>
            <a:endParaRPr lang="el-GR" dirty="0">
              <a:solidFill>
                <a:srgbClr val="FFFFFF"/>
              </a:solidFill>
            </a:endParaRPr>
          </a:p>
          <a:p>
            <a:pPr>
              <a:buClr>
                <a:srgbClr val="EB3D9F"/>
              </a:buClr>
            </a:pPr>
            <a:endParaRPr lang="el-GR" dirty="0">
              <a:solidFill>
                <a:srgbClr val="FFFFFF"/>
              </a:solidFill>
            </a:endParaRPr>
          </a:p>
          <a:p>
            <a:pPr>
              <a:buClr>
                <a:srgbClr val="EB3D9F"/>
              </a:buClr>
            </a:pPr>
            <a:r>
              <a:rPr lang="el-GR" dirty="0">
                <a:solidFill>
                  <a:srgbClr val="FFFFFF"/>
                </a:solidFill>
              </a:rPr>
              <a:t>19 </a:t>
            </a:r>
            <a:r>
              <a:rPr lang="en-US" dirty="0">
                <a:solidFill>
                  <a:srgbClr val="FFFFFF"/>
                </a:solidFill>
              </a:rPr>
              <a:t>highly </a:t>
            </a:r>
            <a:r>
              <a:rPr lang="el-GR" dirty="0" err="1">
                <a:solidFill>
                  <a:srgbClr val="FFFFFF"/>
                </a:solidFill>
              </a:rPr>
              <a:t>skilled</a:t>
            </a:r>
            <a:r>
              <a:rPr lang="el-GR" dirty="0">
                <a:solidFill>
                  <a:srgbClr val="FFFFFF"/>
                </a:solidFill>
              </a:rPr>
              <a:t> </a:t>
            </a:r>
            <a:r>
              <a:rPr lang="el-GR" dirty="0" err="1">
                <a:solidFill>
                  <a:srgbClr val="FFFFFF"/>
                </a:solidFill>
              </a:rPr>
              <a:t>teachers</a:t>
            </a:r>
            <a:endParaRPr lang="el-GR" dirty="0">
              <a:solidFill>
                <a:srgbClr val="FFFFFF"/>
              </a:solidFill>
            </a:endParaRPr>
          </a:p>
          <a:p>
            <a:pPr>
              <a:buClr>
                <a:srgbClr val="EB3D9F"/>
              </a:buClr>
            </a:pPr>
            <a:endParaRPr lang="el-GR" dirty="0">
              <a:solidFill>
                <a:srgbClr val="FFFFFF"/>
              </a:solidFill>
            </a:endParaRPr>
          </a:p>
          <a:p>
            <a:pPr>
              <a:buClr>
                <a:srgbClr val="EB3D9F"/>
              </a:buClr>
            </a:pPr>
            <a:r>
              <a:rPr lang="el-GR" dirty="0">
                <a:solidFill>
                  <a:srgbClr val="FFFFFF"/>
                </a:solidFill>
              </a:rPr>
              <a:t>3 </a:t>
            </a:r>
            <a:r>
              <a:rPr lang="el-GR" dirty="0" err="1">
                <a:solidFill>
                  <a:srgbClr val="FFFFFF"/>
                </a:solidFill>
              </a:rPr>
              <a:t>more</a:t>
            </a:r>
            <a:r>
              <a:rPr lang="el-GR" dirty="0">
                <a:solidFill>
                  <a:srgbClr val="FFFFFF"/>
                </a:solidFill>
              </a:rPr>
              <a:t> </a:t>
            </a:r>
            <a:r>
              <a:rPr lang="el-GR" dirty="0" err="1">
                <a:solidFill>
                  <a:srgbClr val="FFFFFF"/>
                </a:solidFill>
              </a:rPr>
              <a:t>personel</a:t>
            </a:r>
            <a:r>
              <a:rPr lang="el-GR" dirty="0">
                <a:solidFill>
                  <a:srgbClr val="FFFFFF"/>
                </a:solidFill>
              </a:rPr>
              <a:t> </a:t>
            </a:r>
            <a:r>
              <a:rPr lang="el-GR" dirty="0" err="1">
                <a:solidFill>
                  <a:srgbClr val="FFFFFF"/>
                </a:solidFill>
              </a:rPr>
              <a:t>and</a:t>
            </a:r>
            <a:r>
              <a:rPr lang="el-GR" dirty="0">
                <a:solidFill>
                  <a:srgbClr val="FFFFFF"/>
                </a:solidFill>
              </a:rPr>
              <a:t> 1 </a:t>
            </a:r>
            <a:r>
              <a:rPr lang="el-GR" dirty="0" err="1">
                <a:solidFill>
                  <a:srgbClr val="FFFFFF"/>
                </a:solidFill>
              </a:rPr>
              <a:t>psychologist</a:t>
            </a:r>
            <a:endParaRPr lang="el-G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316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4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655A51EA-67C6-FC42-C5E9-FA870D5493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336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4C7C1E91-4B3F-BCDF-9E3E-8C6442D8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el-GR" dirty="0" err="1"/>
              <a:t>Building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9734AFD-B14F-9755-FC2E-443167FC2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l-GR" dirty="0" err="1"/>
              <a:t>Our</a:t>
            </a:r>
            <a:r>
              <a:rPr lang="el-GR" dirty="0"/>
              <a:t> </a:t>
            </a:r>
            <a:r>
              <a:rPr lang="el-GR" dirty="0" err="1"/>
              <a:t>school</a:t>
            </a:r>
            <a:r>
              <a:rPr lang="el-GR" dirty="0"/>
              <a:t> </a:t>
            </a:r>
            <a:r>
              <a:rPr lang="el-GR" dirty="0" err="1"/>
              <a:t>con</a:t>
            </a:r>
            <a:r>
              <a:rPr lang="en-US" dirty="0"/>
              <a:t>sis</a:t>
            </a:r>
            <a:r>
              <a:rPr lang="el-GR" dirty="0" err="1"/>
              <a:t>ts</a:t>
            </a:r>
            <a:r>
              <a:rPr lang="el-GR" dirty="0"/>
              <a:t> of 2 </a:t>
            </a:r>
            <a:r>
              <a:rPr lang="el-GR" dirty="0" err="1"/>
              <a:t>floors</a:t>
            </a:r>
            <a:r>
              <a:rPr lang="el-GR" dirty="0"/>
              <a:t> and </a:t>
            </a:r>
            <a:r>
              <a:rPr lang="el-GR" dirty="0" err="1"/>
              <a:t>was</a:t>
            </a:r>
            <a:r>
              <a:rPr lang="el-GR" dirty="0"/>
              <a:t> </a:t>
            </a:r>
            <a:r>
              <a:rPr lang="el-GR" dirty="0" err="1"/>
              <a:t>constructed</a:t>
            </a:r>
            <a:r>
              <a:rPr lang="el-GR" dirty="0"/>
              <a:t> in 1970. </a:t>
            </a:r>
          </a:p>
          <a:p>
            <a:pPr>
              <a:lnSpc>
                <a:spcPct val="90000"/>
              </a:lnSpc>
              <a:buClr>
                <a:srgbClr val="EB3D9F"/>
              </a:buClr>
            </a:pPr>
            <a:endParaRPr lang="el-GR" dirty="0"/>
          </a:p>
          <a:p>
            <a:pPr>
              <a:lnSpc>
                <a:spcPct val="90000"/>
              </a:lnSpc>
              <a:buClr>
                <a:srgbClr val="EB3D9F"/>
              </a:buClr>
            </a:pPr>
            <a:r>
              <a:rPr lang="el-GR" dirty="0" err="1"/>
              <a:t>It</a:t>
            </a:r>
            <a:r>
              <a:rPr lang="el-GR" dirty="0"/>
              <a:t> </a:t>
            </a:r>
            <a:r>
              <a:rPr lang="en-US" dirty="0"/>
              <a:t>comprises </a:t>
            </a:r>
            <a:r>
              <a:rPr lang="el-GR" dirty="0"/>
              <a:t>12 </a:t>
            </a:r>
            <a:r>
              <a:rPr lang="el-GR" dirty="0" err="1"/>
              <a:t>classrooms</a:t>
            </a:r>
            <a:r>
              <a:rPr lang="el-GR" dirty="0"/>
              <a:t>, 1 </a:t>
            </a:r>
            <a:r>
              <a:rPr lang="el-GR" dirty="0" err="1"/>
              <a:t>science</a:t>
            </a:r>
            <a:r>
              <a:rPr lang="el-GR" dirty="0"/>
              <a:t> </a:t>
            </a:r>
            <a:r>
              <a:rPr lang="el-GR" dirty="0" err="1"/>
              <a:t>lab</a:t>
            </a:r>
            <a:r>
              <a:rPr lang="el-GR" dirty="0"/>
              <a:t>, 1 </a:t>
            </a:r>
            <a:r>
              <a:rPr lang="el-GR" dirty="0" err="1"/>
              <a:t>computer</a:t>
            </a:r>
            <a:r>
              <a:rPr lang="el-GR" dirty="0"/>
              <a:t> </a:t>
            </a:r>
            <a:r>
              <a:rPr lang="el-GR" dirty="0" err="1"/>
              <a:t>lab</a:t>
            </a:r>
            <a:r>
              <a:rPr lang="el-GR" dirty="0"/>
              <a:t> and 1 </a:t>
            </a:r>
            <a:r>
              <a:rPr lang="el-GR" dirty="0" err="1"/>
              <a:t>technology</a:t>
            </a:r>
            <a:r>
              <a:rPr lang="el-GR" dirty="0"/>
              <a:t> </a:t>
            </a:r>
            <a:r>
              <a:rPr lang="el-GR" dirty="0" err="1"/>
              <a:t>lab</a:t>
            </a:r>
            <a:r>
              <a:rPr lang="el-GR" dirty="0"/>
              <a:t>. </a:t>
            </a:r>
            <a:r>
              <a:rPr lang="el-GR" dirty="0" err="1"/>
              <a:t>It</a:t>
            </a:r>
            <a:r>
              <a:rPr lang="el-GR" dirty="0"/>
              <a:t> </a:t>
            </a:r>
            <a:r>
              <a:rPr lang="el-GR" dirty="0" err="1"/>
              <a:t>also</a:t>
            </a:r>
            <a:r>
              <a:rPr lang="el-GR" dirty="0"/>
              <a:t> </a:t>
            </a:r>
            <a:r>
              <a:rPr lang="el-GR" dirty="0" err="1"/>
              <a:t>has</a:t>
            </a:r>
            <a:r>
              <a:rPr lang="el-GR" dirty="0"/>
              <a:t> </a:t>
            </a:r>
            <a:r>
              <a:rPr lang="el-GR" dirty="0" err="1"/>
              <a:t>an</a:t>
            </a:r>
            <a:r>
              <a:rPr lang="el-GR" dirty="0"/>
              <a:t> </a:t>
            </a:r>
            <a:r>
              <a:rPr lang="el-GR" dirty="0" err="1"/>
              <a:t>amphitheater</a:t>
            </a:r>
            <a:r>
              <a:rPr lang="el-GR" dirty="0"/>
              <a:t> for </a:t>
            </a:r>
            <a:r>
              <a:rPr lang="el-GR" dirty="0" err="1"/>
              <a:t>events</a:t>
            </a:r>
            <a:r>
              <a:rPr lang="el-GR" dirty="0"/>
              <a:t> and a </a:t>
            </a:r>
            <a:r>
              <a:rPr lang="el-GR" dirty="0" err="1"/>
              <a:t>library</a:t>
            </a:r>
            <a:r>
              <a:rPr lang="el-GR" dirty="0"/>
              <a:t> </a:t>
            </a:r>
            <a:r>
              <a:rPr lang="el-GR" dirty="0" err="1"/>
              <a:t>called</a:t>
            </a:r>
            <a:r>
              <a:rPr lang="el-GR" dirty="0"/>
              <a:t> &lt;&lt;</a:t>
            </a:r>
            <a:r>
              <a:rPr lang="el-GR" dirty="0" err="1"/>
              <a:t>Ithomi</a:t>
            </a:r>
            <a:r>
              <a:rPr lang="el-GR" dirty="0"/>
              <a:t>&gt;&gt;</a:t>
            </a:r>
          </a:p>
          <a:p>
            <a:pPr>
              <a:lnSpc>
                <a:spcPct val="90000"/>
              </a:lnSpc>
              <a:buClr>
                <a:srgbClr val="EB3D9F"/>
              </a:buClr>
            </a:pPr>
            <a:endParaRPr lang="el-GR" dirty="0"/>
          </a:p>
          <a:p>
            <a:pPr>
              <a:lnSpc>
                <a:spcPct val="90000"/>
              </a:lnSpc>
              <a:buClr>
                <a:srgbClr val="EB3D9F"/>
              </a:buClr>
            </a:pPr>
            <a:r>
              <a:rPr lang="el-GR" dirty="0" err="1"/>
              <a:t>It</a:t>
            </a:r>
            <a:r>
              <a:rPr lang="el-GR" dirty="0"/>
              <a:t> </a:t>
            </a:r>
            <a:r>
              <a:rPr lang="el-GR" dirty="0" err="1"/>
              <a:t>is</a:t>
            </a:r>
            <a:r>
              <a:rPr lang="el-GR" dirty="0"/>
              <a:t> </a:t>
            </a:r>
            <a:r>
              <a:rPr lang="el-GR" dirty="0" err="1"/>
              <a:t>decorated</a:t>
            </a:r>
            <a:r>
              <a:rPr lang="el-GR" dirty="0"/>
              <a:t> </a:t>
            </a:r>
            <a:r>
              <a:rPr lang="el-GR" dirty="0" err="1"/>
              <a:t>by</a:t>
            </a:r>
            <a:r>
              <a:rPr lang="el-GR" dirty="0"/>
              <a:t> </a:t>
            </a:r>
            <a:r>
              <a:rPr lang="el-GR" dirty="0" err="1"/>
              <a:t>paintings</a:t>
            </a:r>
            <a:r>
              <a:rPr lang="el-GR" dirty="0"/>
              <a:t> </a:t>
            </a:r>
            <a:r>
              <a:rPr lang="el-GR" dirty="0" err="1"/>
              <a:t>that</a:t>
            </a:r>
            <a:r>
              <a:rPr lang="el-GR" dirty="0"/>
              <a:t> </a:t>
            </a:r>
            <a:r>
              <a:rPr lang="el-GR" dirty="0" err="1"/>
              <a:t>some</a:t>
            </a:r>
            <a:r>
              <a:rPr lang="el-GR" dirty="0"/>
              <a:t> </a:t>
            </a:r>
            <a:r>
              <a:rPr lang="el-GR" dirty="0" err="1"/>
              <a:t>students</a:t>
            </a:r>
            <a:r>
              <a:rPr lang="el-GR" dirty="0"/>
              <a:t> </a:t>
            </a:r>
            <a:r>
              <a:rPr lang="el-GR" dirty="0" err="1"/>
              <a:t>made</a:t>
            </a:r>
            <a:endParaRPr lang="el-GR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43721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Τίτλος 1">
            <a:extLst>
              <a:ext uri="{FF2B5EF4-FFF2-40B4-BE49-F238E27FC236}">
                <a16:creationId xmlns:a16="http://schemas.microsoft.com/office/drawing/2014/main" id="{91D6F216-9203-D46F-B10F-163FC5845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816638"/>
            <a:ext cx="3367359" cy="5224724"/>
          </a:xfrm>
        </p:spPr>
        <p:txBody>
          <a:bodyPr anchor="ctr">
            <a:normAutofit/>
          </a:bodyPr>
          <a:lstStyle/>
          <a:p>
            <a:r>
              <a:rPr lang="el-GR" dirty="0" err="1"/>
              <a:t>Main</a:t>
            </a:r>
            <a:r>
              <a:rPr lang="el-GR" dirty="0"/>
              <a:t> </a:t>
            </a:r>
            <a:r>
              <a:rPr lang="el-GR" dirty="0" err="1"/>
              <a:t>targets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CCEFD72-37CC-AF4D-DCC1-BAAF1EF58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816638"/>
            <a:ext cx="4619706" cy="52247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err="1"/>
              <a:t>Providing</a:t>
            </a:r>
            <a:r>
              <a:rPr lang="el-GR" dirty="0"/>
              <a:t> </a:t>
            </a:r>
            <a:r>
              <a:rPr lang="el-GR" dirty="0" err="1"/>
              <a:t>high-class</a:t>
            </a:r>
            <a:r>
              <a:rPr lang="el-GR" dirty="0"/>
              <a:t> </a:t>
            </a:r>
            <a:r>
              <a:rPr lang="el-GR" dirty="0" err="1"/>
              <a:t>education</a:t>
            </a:r>
          </a:p>
          <a:p>
            <a:pPr>
              <a:buClr>
                <a:srgbClr val="EB3D9F"/>
              </a:buClr>
            </a:pPr>
            <a:endParaRPr lang="el-GR" dirty="0"/>
          </a:p>
          <a:p>
            <a:pPr>
              <a:buClr>
                <a:srgbClr val="EB3D9F"/>
              </a:buClr>
            </a:pPr>
            <a:r>
              <a:rPr lang="el-GR" dirty="0" err="1"/>
              <a:t>Unders</a:t>
            </a:r>
            <a:r>
              <a:rPr lang="en-US" dirty="0"/>
              <a:t>t</a:t>
            </a:r>
            <a:r>
              <a:rPr lang="el-GR" dirty="0" err="1"/>
              <a:t>anding</a:t>
            </a:r>
            <a:r>
              <a:rPr lang="el-GR" dirty="0"/>
              <a:t> of </a:t>
            </a:r>
            <a:r>
              <a:rPr lang="el-GR" dirty="0" err="1"/>
              <a:t>social</a:t>
            </a:r>
            <a:r>
              <a:rPr lang="el-GR" dirty="0"/>
              <a:t> and </a:t>
            </a:r>
            <a:r>
              <a:rPr lang="el-GR" dirty="0" err="1"/>
              <a:t>historical</a:t>
            </a:r>
            <a:r>
              <a:rPr lang="el-GR" dirty="0"/>
              <a:t> </a:t>
            </a:r>
            <a:r>
              <a:rPr lang="el-GR" dirty="0" err="1"/>
              <a:t>reality</a:t>
            </a:r>
            <a:endParaRPr lang="el-GR" dirty="0"/>
          </a:p>
          <a:p>
            <a:pPr>
              <a:buClr>
                <a:srgbClr val="EB3D9F"/>
              </a:buClr>
            </a:pPr>
            <a:endParaRPr lang="el-GR" dirty="0"/>
          </a:p>
          <a:p>
            <a:pPr>
              <a:buClr>
                <a:srgbClr val="EB3D9F"/>
              </a:buClr>
            </a:pPr>
            <a:r>
              <a:rPr lang="el-GR" dirty="0" err="1"/>
              <a:t>Evolution</a:t>
            </a:r>
            <a:r>
              <a:rPr lang="el-GR" dirty="0"/>
              <a:t> of the </a:t>
            </a:r>
            <a:r>
              <a:rPr lang="el-GR" dirty="0" err="1"/>
              <a:t>student's</a:t>
            </a:r>
            <a:r>
              <a:rPr lang="el-GR" dirty="0"/>
              <a:t> </a:t>
            </a:r>
            <a:r>
              <a:rPr lang="el-GR" dirty="0" err="1"/>
              <a:t>abilities</a:t>
            </a:r>
          </a:p>
          <a:p>
            <a:pPr>
              <a:buClr>
                <a:srgbClr val="EB3D9F"/>
              </a:buClr>
            </a:pPr>
            <a:endParaRPr lang="el-GR" dirty="0"/>
          </a:p>
          <a:p>
            <a:pPr>
              <a:buClr>
                <a:srgbClr val="EB3D9F"/>
              </a:buClr>
            </a:pPr>
            <a:r>
              <a:rPr lang="el-GR" dirty="0" err="1"/>
              <a:t>Cultivation</a:t>
            </a:r>
            <a:r>
              <a:rPr lang="el-GR" dirty="0"/>
              <a:t> of </a:t>
            </a:r>
            <a:r>
              <a:rPr lang="el-GR" dirty="0" err="1"/>
              <a:t>democratic</a:t>
            </a:r>
            <a:r>
              <a:rPr lang="el-GR" dirty="0"/>
              <a:t> </a:t>
            </a:r>
            <a:r>
              <a:rPr lang="el-GR" dirty="0" err="1"/>
              <a:t>ethos</a:t>
            </a:r>
            <a:r>
              <a:rPr lang="el-GR" dirty="0"/>
              <a:t> and </a:t>
            </a:r>
            <a:r>
              <a:rPr lang="el-GR" dirty="0" err="1"/>
              <a:t>behavior</a:t>
            </a:r>
          </a:p>
          <a:p>
            <a:pPr>
              <a:buClr>
                <a:srgbClr val="EB3D9F"/>
              </a:buClr>
            </a:pPr>
            <a:endParaRPr lang="el-GR" dirty="0"/>
          </a:p>
          <a:p>
            <a:pPr>
              <a:buClr>
                <a:srgbClr val="EB3D9F"/>
              </a:buClr>
            </a:pPr>
            <a:r>
              <a:rPr lang="el-GR" dirty="0"/>
              <a:t>Development of the </a:t>
            </a:r>
            <a:r>
              <a:rPr lang="el-GR" dirty="0" err="1"/>
              <a:t>solidarity</a:t>
            </a:r>
            <a:r>
              <a:rPr lang="el-GR" dirty="0"/>
              <a:t> </a:t>
            </a:r>
            <a:r>
              <a:rPr lang="el-GR" dirty="0" err="1"/>
              <a:t>system</a:t>
            </a:r>
            <a:r>
              <a:rPr lang="el-GR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378086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2826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EDE7391-41D5-A258-A787-34610AC38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Actions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9E2C57F-37C8-6D6C-82D2-5391E4954B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l-GR" sz="2000" dirty="0" err="1"/>
              <a:t>Our</a:t>
            </a:r>
            <a:r>
              <a:rPr lang="el-GR" sz="2000" dirty="0"/>
              <a:t> </a:t>
            </a:r>
            <a:r>
              <a:rPr lang="el-GR" sz="2000" dirty="0" err="1"/>
              <a:t>school</a:t>
            </a:r>
            <a:r>
              <a:rPr lang="el-GR" sz="2000" dirty="0"/>
              <a:t> </a:t>
            </a:r>
            <a:r>
              <a:rPr lang="el-GR" sz="2000" dirty="0" err="1"/>
              <a:t>organises</a:t>
            </a:r>
            <a:r>
              <a:rPr lang="el-GR" sz="2000" dirty="0"/>
              <a:t> </a:t>
            </a:r>
            <a:r>
              <a:rPr lang="el-GR" sz="2000" dirty="0" err="1"/>
              <a:t>many</a:t>
            </a:r>
            <a:r>
              <a:rPr lang="el-GR" sz="2000" dirty="0"/>
              <a:t> </a:t>
            </a:r>
            <a:r>
              <a:rPr lang="el-GR" sz="2000" dirty="0" err="1"/>
              <a:t>activities</a:t>
            </a:r>
            <a:r>
              <a:rPr lang="el-GR" sz="2000" dirty="0"/>
              <a:t> </a:t>
            </a:r>
            <a:r>
              <a:rPr lang="en-US" sz="2000" dirty="0"/>
              <a:t>in relation to </a:t>
            </a:r>
            <a:r>
              <a:rPr lang="el-GR" sz="2000" dirty="0" err="1"/>
              <a:t>sports</a:t>
            </a:r>
            <a:r>
              <a:rPr lang="el-GR" sz="2000" dirty="0"/>
              <a:t>, </a:t>
            </a:r>
            <a:r>
              <a:rPr lang="el-GR" sz="2000" dirty="0" err="1"/>
              <a:t>social</a:t>
            </a:r>
            <a:r>
              <a:rPr lang="el-GR" sz="2000" dirty="0"/>
              <a:t>, </a:t>
            </a:r>
            <a:r>
              <a:rPr lang="el-GR" sz="2000" dirty="0" err="1"/>
              <a:t>environmental</a:t>
            </a:r>
            <a:r>
              <a:rPr lang="el-GR" sz="2000" dirty="0"/>
              <a:t> </a:t>
            </a:r>
            <a:r>
              <a:rPr lang="el-GR" sz="2000" dirty="0" err="1"/>
              <a:t>and</a:t>
            </a:r>
            <a:r>
              <a:rPr lang="el-GR" sz="2000" dirty="0"/>
              <a:t> </a:t>
            </a:r>
            <a:r>
              <a:rPr lang="el-GR" sz="2000" dirty="0" err="1"/>
              <a:t>cult</a:t>
            </a:r>
            <a:r>
              <a:rPr lang="en-US" sz="2000" dirty="0"/>
              <a:t>u</a:t>
            </a:r>
            <a:r>
              <a:rPr lang="el-GR" sz="2000" dirty="0" err="1"/>
              <a:t>ral</a:t>
            </a:r>
            <a:r>
              <a:rPr lang="el-GR" sz="2000" dirty="0"/>
              <a:t> </a:t>
            </a:r>
            <a:r>
              <a:rPr lang="el-GR" sz="2000" dirty="0" err="1"/>
              <a:t>issues</a:t>
            </a:r>
            <a:endParaRPr lang="el-GR" dirty="0"/>
          </a:p>
          <a:p>
            <a:pPr>
              <a:buClr>
                <a:srgbClr val="EB3D9F"/>
              </a:buClr>
            </a:pPr>
            <a:endParaRPr lang="el-GR" sz="2000" dirty="0"/>
          </a:p>
          <a:p>
            <a:pPr>
              <a:buClr>
                <a:srgbClr val="EB3D9F"/>
              </a:buClr>
            </a:pPr>
            <a:r>
              <a:rPr lang="el-GR" dirty="0" err="1"/>
              <a:t>Takes</a:t>
            </a:r>
            <a:r>
              <a:rPr lang="el-GR" dirty="0"/>
              <a:t> </a:t>
            </a:r>
            <a:r>
              <a:rPr lang="el-GR" dirty="0" err="1"/>
              <a:t>part</a:t>
            </a:r>
            <a:r>
              <a:rPr lang="el-GR" dirty="0"/>
              <a:t> in </a:t>
            </a:r>
            <a:r>
              <a:rPr lang="el-GR" dirty="0" err="1"/>
              <a:t>competitions</a:t>
            </a:r>
            <a:r>
              <a:rPr lang="el-GR" dirty="0"/>
              <a:t> and </a:t>
            </a:r>
            <a:r>
              <a:rPr lang="el-GR" dirty="0" err="1"/>
              <a:t>activities</a:t>
            </a:r>
            <a:r>
              <a:rPr lang="el-GR" dirty="0"/>
              <a:t> </a:t>
            </a:r>
            <a:r>
              <a:rPr lang="el-GR" dirty="0" err="1"/>
              <a:t>that</a:t>
            </a:r>
            <a:r>
              <a:rPr lang="el-GR" dirty="0"/>
              <a:t> </a:t>
            </a:r>
            <a:r>
              <a:rPr lang="el-GR" dirty="0" err="1"/>
              <a:t>highlight</a:t>
            </a:r>
            <a:r>
              <a:rPr lang="el-GR" dirty="0"/>
              <a:t> </a:t>
            </a:r>
            <a:r>
              <a:rPr lang="el-GR" dirty="0" err="1"/>
              <a:t>student's</a:t>
            </a:r>
            <a:r>
              <a:rPr lang="el-GR" dirty="0"/>
              <a:t> </a:t>
            </a:r>
            <a:r>
              <a:rPr lang="el-GR" dirty="0" err="1"/>
              <a:t>abilities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742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1507067" y="2413160"/>
            <a:ext cx="7766936" cy="1646302"/>
          </a:xfrm>
        </p:spPr>
        <p:txBody>
          <a:bodyPr/>
          <a:lstStyle/>
          <a:p>
            <a:pPr algn="ctr"/>
            <a:r>
              <a:rPr lang="en-US" dirty="0"/>
              <a:t>Examples of school actions</a:t>
            </a:r>
            <a:endParaRPr lang="el-GR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 important moment for our school</a:t>
            </a:r>
            <a:endParaRPr lang="el-GR" dirty="0"/>
          </a:p>
        </p:txBody>
      </p:sp>
      <p:pic>
        <p:nvPicPr>
          <p:cNvPr id="6" name="5 - Θέση περιεχομένου" descr="ELEFSIN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62269" y="1128622"/>
            <a:ext cx="5971834" cy="4478876"/>
          </a:xfrm>
        </p:spPr>
      </p:pic>
      <p:sp>
        <p:nvSpPr>
          <p:cNvPr id="7" name="6 - TextBox"/>
          <p:cNvSpPr txBox="1"/>
          <p:nvPr/>
        </p:nvSpPr>
        <p:spPr>
          <a:xfrm>
            <a:off x="2625635" y="5799909"/>
            <a:ext cx="5585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496CB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Champions of Greece 2013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496CB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Geniko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496CB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496CB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Lykeio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496CB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496CB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Mouzakiou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20180206_1046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3326" y="228602"/>
            <a:ext cx="5190308" cy="2919548"/>
          </a:xfrm>
          <a:prstGeom prst="rect">
            <a:avLst/>
          </a:prstGeom>
        </p:spPr>
      </p:pic>
      <p:pic>
        <p:nvPicPr>
          <p:cNvPr id="3" name="2 - Εικόνα" descr="IMG_89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1872" y="958670"/>
            <a:ext cx="4824549" cy="3216366"/>
          </a:xfrm>
          <a:prstGeom prst="rect">
            <a:avLst/>
          </a:prstGeom>
        </p:spPr>
      </p:pic>
      <p:pic>
        <p:nvPicPr>
          <p:cNvPr id="4" name="3 - Εικόνα" descr="ΑΜΕΡΙΚΑΝΙΚΟ ΚΟΛΕΓΙΟ 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2776" y="3568609"/>
            <a:ext cx="5151119" cy="2897504"/>
          </a:xfrm>
          <a:prstGeom prst="rect">
            <a:avLst/>
          </a:prstGeom>
        </p:spPr>
      </p:pic>
      <p:sp>
        <p:nvSpPr>
          <p:cNvPr id="5" name="4 - TextBox"/>
          <p:cNvSpPr txBox="1"/>
          <p:nvPr/>
        </p:nvSpPr>
        <p:spPr>
          <a:xfrm>
            <a:off x="7498080" y="4153989"/>
            <a:ext cx="4035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496CB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School trip to the Greek Parliament</a:t>
            </a:r>
            <a:endParaRPr kumimoji="0" lang="el-GR" sz="1800" b="0" i="1" u="none" strike="noStrike" kern="1200" cap="none" spc="0" normalizeH="0" baseline="0" noProof="0" dirty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2351314" y="3056707"/>
            <a:ext cx="1503938" cy="378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496CB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School event</a:t>
            </a:r>
            <a:endParaRPr kumimoji="0" lang="el-GR" sz="1800" b="0" i="1" u="none" strike="noStrike" kern="1200" cap="none" spc="0" normalizeH="0" baseline="0" noProof="0" dirty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2495006" y="6488668"/>
            <a:ext cx="1991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496CB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American College</a:t>
            </a:r>
            <a:endParaRPr kumimoji="0" lang="el-GR" sz="1800" b="0" i="1" u="none" strike="noStrike" kern="1200" cap="none" spc="0" normalizeH="0" baseline="0" noProof="0" dirty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3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125" y="3487784"/>
            <a:ext cx="4663439" cy="3108959"/>
          </a:xfrm>
          <a:prstGeom prst="rect">
            <a:avLst/>
          </a:prstGeom>
        </p:spPr>
      </p:pic>
      <p:pic>
        <p:nvPicPr>
          <p:cNvPr id="3" name="2 - Εικόνα" descr="IMG_05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9006" y="174898"/>
            <a:ext cx="4361905" cy="2907936"/>
          </a:xfrm>
          <a:prstGeom prst="rect">
            <a:avLst/>
          </a:prstGeom>
        </p:spPr>
      </p:pic>
      <p:pic>
        <p:nvPicPr>
          <p:cNvPr id="4" name="3 - Εικόνα" descr="IMG_09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96295" y="540657"/>
            <a:ext cx="4969329" cy="3312886"/>
          </a:xfrm>
          <a:prstGeom prst="rect">
            <a:avLst/>
          </a:prstGeom>
        </p:spPr>
      </p:pic>
      <p:sp>
        <p:nvSpPr>
          <p:cNvPr id="5" name="4 - TextBox"/>
          <p:cNvSpPr txBox="1"/>
          <p:nvPr/>
        </p:nvSpPr>
        <p:spPr>
          <a:xfrm>
            <a:off x="5878285" y="4572000"/>
            <a:ext cx="42819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496CB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Santorini</a:t>
            </a:r>
            <a:endParaRPr kumimoji="0" lang="el-GR" sz="8000" b="0" i="0" u="none" strike="noStrike" kern="1200" cap="none" spc="0" normalizeH="0" baseline="0" noProof="0" dirty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20160411_1846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819" y="182880"/>
            <a:ext cx="5875384" cy="3304903"/>
          </a:xfrm>
          <a:prstGeom prst="rect">
            <a:avLst/>
          </a:prstGeom>
        </p:spPr>
      </p:pic>
      <p:pic>
        <p:nvPicPr>
          <p:cNvPr id="3" name="2 - Εικόνα" descr="IMG_20160413_1057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53051" y="3651885"/>
            <a:ext cx="5281749" cy="2970983"/>
          </a:xfrm>
          <a:prstGeom prst="rect">
            <a:avLst/>
          </a:prstGeom>
        </p:spPr>
      </p:pic>
      <p:sp>
        <p:nvSpPr>
          <p:cNvPr id="4" name="3 - TextBox"/>
          <p:cNvSpPr txBox="1"/>
          <p:nvPr/>
        </p:nvSpPr>
        <p:spPr>
          <a:xfrm>
            <a:off x="6035043" y="1306286"/>
            <a:ext cx="36118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496CB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Ierapetra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496CB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endParaRPr kumimoji="0" lang="el-GR" sz="6000" b="0" i="0" u="none" strike="noStrike" kern="1200" cap="none" spc="0" normalizeH="0" baseline="0" noProof="0" dirty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3540035" y="4650378"/>
            <a:ext cx="29225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496CB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Atalanti</a:t>
            </a:r>
            <a:endParaRPr kumimoji="0" lang="el-GR" sz="6000" b="0" i="0" u="none" strike="noStrike" kern="1200" cap="none" spc="0" normalizeH="0" baseline="0" noProof="0" dirty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2\Desktop\ldjtldglkd\IMG_20170304_0933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7474" y="209089"/>
            <a:ext cx="5070564" cy="2852192"/>
          </a:xfrm>
          <a:prstGeom prst="rect">
            <a:avLst/>
          </a:prstGeom>
          <a:noFill/>
        </p:spPr>
      </p:pic>
      <p:pic>
        <p:nvPicPr>
          <p:cNvPr id="1028" name="Picture 4" descr="C:\Users\user2\Desktop\ldjtldglkd\IMG_20170304_1255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32" y="3431065"/>
            <a:ext cx="5084182" cy="2859852"/>
          </a:xfrm>
          <a:prstGeom prst="rect">
            <a:avLst/>
          </a:prstGeom>
          <a:noFill/>
        </p:spPr>
      </p:pic>
      <p:pic>
        <p:nvPicPr>
          <p:cNvPr id="1029" name="Picture 5" descr="C:\Users\user2\Desktop\ldjtldglkd\IMG_20170305_1420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36012" y="3383279"/>
            <a:ext cx="4327782" cy="3245837"/>
          </a:xfrm>
          <a:prstGeom prst="rect">
            <a:avLst/>
          </a:prstGeom>
          <a:noFill/>
        </p:spPr>
      </p:pic>
      <p:sp>
        <p:nvSpPr>
          <p:cNvPr id="6" name="5 - TextBox"/>
          <p:cNvSpPr txBox="1"/>
          <p:nvPr/>
        </p:nvSpPr>
        <p:spPr>
          <a:xfrm>
            <a:off x="1776549" y="1319349"/>
            <a:ext cx="26180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496CB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Chios</a:t>
            </a:r>
            <a:endParaRPr kumimoji="0" lang="el-GR" sz="8000" b="0" i="0" u="none" strike="noStrike" kern="1200" cap="none" spc="0" normalizeH="0" baseline="0" noProof="0" dirty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2\Desktop\ldjtldglkd\IMG_20220415_110943.jpg"/>
          <p:cNvPicPr>
            <a:picLocks noChangeAspect="1" noChangeArrowheads="1"/>
          </p:cNvPicPr>
          <p:nvPr/>
        </p:nvPicPr>
        <p:blipFill>
          <a:blip r:embed="rId2" cstate="print"/>
          <a:srcRect t="24722" b="22529"/>
          <a:stretch>
            <a:fillRect/>
          </a:stretch>
        </p:blipFill>
        <p:spPr bwMode="auto">
          <a:xfrm>
            <a:off x="395977" y="156754"/>
            <a:ext cx="4568989" cy="3213463"/>
          </a:xfrm>
          <a:prstGeom prst="rect">
            <a:avLst/>
          </a:prstGeom>
          <a:noFill/>
        </p:spPr>
      </p:pic>
      <p:pic>
        <p:nvPicPr>
          <p:cNvPr id="2051" name="Picture 3" descr="C:\Users\user2\Desktop\ldjtldglkd\IMG_20220416_135102.jpg"/>
          <p:cNvPicPr>
            <a:picLocks noChangeAspect="1" noChangeArrowheads="1"/>
          </p:cNvPicPr>
          <p:nvPr/>
        </p:nvPicPr>
        <p:blipFill>
          <a:blip r:embed="rId3" cstate="print"/>
          <a:srcRect b="19460"/>
          <a:stretch>
            <a:fillRect/>
          </a:stretch>
        </p:blipFill>
        <p:spPr bwMode="auto">
          <a:xfrm>
            <a:off x="6361613" y="4008665"/>
            <a:ext cx="4717066" cy="2849335"/>
          </a:xfrm>
          <a:prstGeom prst="rect">
            <a:avLst/>
          </a:prstGeom>
          <a:noFill/>
        </p:spPr>
      </p:pic>
      <p:pic>
        <p:nvPicPr>
          <p:cNvPr id="2052" name="Picture 4" descr="C:\Users\user2\Desktop\ldjtldglkd\IMGP26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3863" y="0"/>
            <a:ext cx="4592096" cy="3444073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2063932" y="3383281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496CB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Spetses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8425544" y="3448594"/>
            <a:ext cx="86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496CB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Knosos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5172892" y="5238205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496CB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Epidayros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srgbClr val="F496CB">
                  <a:lumMod val="75000"/>
                </a:srgb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2915BB3-5AF4-C35F-31C0-E61894555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your attention</a:t>
            </a:r>
          </a:p>
        </p:txBody>
      </p:sp>
      <p:pic>
        <p:nvPicPr>
          <p:cNvPr id="4" name="xoros">
            <a:hlinkClick r:id="" action="ppaction://media"/>
            <a:extLst>
              <a:ext uri="{FF2B5EF4-FFF2-40B4-BE49-F238E27FC236}">
                <a16:creationId xmlns:a16="http://schemas.microsoft.com/office/drawing/2014/main" id="{3F4954BC-8DE8-2954-36D4-AB456FF70FE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5588" y="2160588"/>
            <a:ext cx="6900862" cy="3881437"/>
          </a:xfrm>
        </p:spPr>
      </p:pic>
    </p:spTree>
    <p:extLst>
      <p:ext uri="{BB962C8B-B14F-4D97-AF65-F5344CB8AC3E}">
        <p14:creationId xmlns:p14="http://schemas.microsoft.com/office/powerpoint/2010/main" val="21129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5FBD826-1385-DA4B-D9C0-D37EFCFAD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</a:t>
            </a:r>
            <a:r>
              <a:rPr lang="en-US" dirty="0" err="1"/>
              <a:t>Mouzaki</a:t>
            </a:r>
            <a:r>
              <a:rPr lang="en-US" dirty="0"/>
              <a:t> is located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BD0367E-392D-74B7-DDF3-C4948F63A3D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Mouzaki</a:t>
            </a:r>
            <a:r>
              <a:rPr lang="en-US" dirty="0"/>
              <a:t> is the capital of the homonymous municipality.</a:t>
            </a:r>
          </a:p>
          <a:p>
            <a:r>
              <a:rPr lang="en-US" dirty="0"/>
              <a:t>Located on the south-west part of the Thessaly plain, on the banks of </a:t>
            </a:r>
            <a:r>
              <a:rPr lang="en-US" dirty="0" err="1"/>
              <a:t>Pamisos</a:t>
            </a:r>
            <a:r>
              <a:rPr lang="en-US" dirty="0"/>
              <a:t> river</a:t>
            </a:r>
          </a:p>
          <a:p>
            <a:r>
              <a:rPr lang="en-US" dirty="0"/>
              <a:t>18 and 25 km away from the cities Trikala and </a:t>
            </a:r>
            <a:r>
              <a:rPr lang="en-US" dirty="0" err="1"/>
              <a:t>Karditsa</a:t>
            </a:r>
            <a:r>
              <a:rPr lang="en-US" dirty="0"/>
              <a:t>, respectively</a:t>
            </a:r>
          </a:p>
          <a:p>
            <a:r>
              <a:rPr lang="en-US" dirty="0"/>
              <a:t>Historical, financial and administrative </a:t>
            </a:r>
            <a:r>
              <a:rPr lang="en-US" dirty="0" err="1"/>
              <a:t>centre</a:t>
            </a:r>
            <a:endParaRPr lang="el-GR" dirty="0"/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98DF7F10-1910-01A9-139B-9244836491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61369" y="1756138"/>
            <a:ext cx="7114569" cy="4285223"/>
          </a:xfrm>
        </p:spPr>
      </p:pic>
    </p:spTree>
    <p:extLst>
      <p:ext uri="{BB962C8B-B14F-4D97-AF65-F5344CB8AC3E}">
        <p14:creationId xmlns:p14="http://schemas.microsoft.com/office/powerpoint/2010/main" val="2592367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C757DE8-DBFF-CE87-67D9-BA621FC1B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Inhabitants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CE280A7-0588-A1B0-5107-FDEC89AAB89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 city’s and municipality’s</a:t>
            </a:r>
            <a:r>
              <a:rPr lang="el-GR" dirty="0"/>
              <a:t> </a:t>
            </a:r>
            <a:r>
              <a:rPr lang="en-US" dirty="0"/>
              <a:t>population</a:t>
            </a:r>
            <a:r>
              <a:rPr lang="el-GR" dirty="0"/>
              <a:t> </a:t>
            </a:r>
            <a:r>
              <a:rPr lang="en-US" dirty="0"/>
              <a:t>is 1.961 and 13.122, respectively</a:t>
            </a:r>
          </a:p>
          <a:p>
            <a:r>
              <a:rPr lang="en-US" dirty="0"/>
              <a:t>Agriculture, livestock, trading and working in the public domain is what people do for a living</a:t>
            </a:r>
          </a:p>
          <a:p>
            <a:r>
              <a:rPr lang="en-US" dirty="0"/>
              <a:t>Traditional forms of employment include metalworkers, winemakers and vineyard workers</a:t>
            </a:r>
            <a:endParaRPr lang="el-GR" dirty="0"/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6364D451-540F-733C-1772-88CAF57525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89525" y="1515479"/>
            <a:ext cx="6270410" cy="388077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A5AF7E-D454-F416-4285-C4958DF64009}"/>
              </a:ext>
            </a:extLst>
          </p:cNvPr>
          <p:cNvSpPr txBox="1"/>
          <p:nvPr/>
        </p:nvSpPr>
        <p:spPr>
          <a:xfrm>
            <a:off x="6766325" y="5396251"/>
            <a:ext cx="35461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Local people harvesting grapes to produce wine</a:t>
            </a:r>
            <a:endParaRPr kumimoji="0" lang="el-G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92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2613368-F532-BF32-0D84-36B77BC4FB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Historical facts</a:t>
            </a:r>
            <a:endParaRPr lang="el-GR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DB99BB0C-6B53-5B6B-0ACE-4BFF436F4F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ighlight>
                  <a:srgbClr val="000000"/>
                </a:highlight>
              </a:rPr>
              <a:t>Long history along with lots of archaeological findings</a:t>
            </a:r>
            <a:endParaRPr lang="el-GR" dirty="0"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72327398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F06A306-6715-7A13-7177-9DE0428CE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Ancient and Byzantine era</a:t>
            </a:r>
            <a:br>
              <a:rPr lang="en-US" dirty="0"/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E78ABD1-D41A-1091-4DDA-63B59AAC46B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Two </a:t>
            </a:r>
            <a:r>
              <a:rPr lang="en-US" dirty="0" err="1"/>
              <a:t>kilometres</a:t>
            </a:r>
            <a:r>
              <a:rPr lang="en-US" dirty="0"/>
              <a:t> northwest of </a:t>
            </a:r>
            <a:r>
              <a:rPr lang="en-US" dirty="0" err="1"/>
              <a:t>Mouzaki</a:t>
            </a:r>
            <a:r>
              <a:rPr lang="en-US" dirty="0"/>
              <a:t>, where Episkopi is today, the ancient town of </a:t>
            </a:r>
            <a:r>
              <a:rPr lang="en-US" dirty="0" err="1"/>
              <a:t>Gomfi</a:t>
            </a:r>
            <a:r>
              <a:rPr lang="en-US" dirty="0"/>
              <a:t> existed </a:t>
            </a:r>
          </a:p>
          <a:p>
            <a:pPr lvl="1"/>
            <a:r>
              <a:rPr lang="en-US" dirty="0"/>
              <a:t>There were sturdy defense walls</a:t>
            </a:r>
          </a:p>
          <a:p>
            <a:pPr lvl="1"/>
            <a:r>
              <a:rPr lang="en-US" dirty="0"/>
              <a:t>During the 6</a:t>
            </a:r>
            <a:r>
              <a:rPr lang="en-US" baseline="30000" dirty="0"/>
              <a:t>th</a:t>
            </a:r>
            <a:r>
              <a:rPr lang="en-US" dirty="0"/>
              <a:t> century AD, the walls were renovated by the emperor Justinian</a:t>
            </a:r>
          </a:p>
          <a:p>
            <a:pPr lvl="1"/>
            <a:r>
              <a:rPr lang="en-US" dirty="0"/>
              <a:t>During the Byzantine era, it served as the base of the bishop</a:t>
            </a: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3F05F46F-7BB8-2022-5C76-D71252FFE4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89525" y="1429545"/>
            <a:ext cx="6425141" cy="481885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06CD45-1C15-F781-107D-66CFE7450D7C}"/>
              </a:ext>
            </a:extLst>
          </p:cNvPr>
          <p:cNvSpPr txBox="1"/>
          <p:nvPr/>
        </p:nvSpPr>
        <p:spPr>
          <a:xfrm>
            <a:off x="7165405" y="6248400"/>
            <a:ext cx="2383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Remnants of ancient city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Gomfi</a:t>
            </a:r>
            <a:endParaRPr kumimoji="0" lang="el-GR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98EC308-D613-4CD0-2C9D-98A058181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Turkish occupation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D8628C0-BDAD-AA1F-4736-CEF2F7353C3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 whole area of </a:t>
            </a:r>
            <a:r>
              <a:rPr lang="en-US" dirty="0" err="1"/>
              <a:t>Mouzaki</a:t>
            </a:r>
            <a:r>
              <a:rPr lang="en-US" dirty="0"/>
              <a:t> during the Turkish occupation was the fief of a </a:t>
            </a:r>
            <a:r>
              <a:rPr lang="en-US" dirty="0" err="1"/>
              <a:t>sipahi</a:t>
            </a:r>
            <a:r>
              <a:rPr lang="en-US" dirty="0"/>
              <a:t> ( feudal cavalryman) from </a:t>
            </a:r>
            <a:r>
              <a:rPr lang="en-US" dirty="0" err="1"/>
              <a:t>Fanari</a:t>
            </a:r>
            <a:r>
              <a:rPr lang="en-US" dirty="0"/>
              <a:t> and belonged to the vilayet (Ottoman province) of </a:t>
            </a:r>
            <a:r>
              <a:rPr lang="en-US" dirty="0" err="1"/>
              <a:t>Fanari</a:t>
            </a:r>
            <a:endParaRPr lang="en-US" dirty="0"/>
          </a:p>
          <a:p>
            <a:r>
              <a:rPr lang="en-US" dirty="0"/>
              <a:t>On 10/05/1881 it was annexed to the free part of Greece, after the Istanbul conference </a:t>
            </a:r>
            <a:endParaRPr lang="el-GR" dirty="0"/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DF010094-D733-58B0-C3D3-6CB89F4C6A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89525" y="1395675"/>
            <a:ext cx="6909670" cy="388077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FF878D-32D4-C8E4-B00F-D00EBF60E627}"/>
              </a:ext>
            </a:extLst>
          </p:cNvPr>
          <p:cNvSpPr txBox="1"/>
          <p:nvPr/>
        </p:nvSpPr>
        <p:spPr>
          <a:xfrm>
            <a:off x="7727469" y="5277659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Modern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Gomfi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999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56CD563-CC75-DE57-BC35-E0B03DFD2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 War 2 occupation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33FFFF2-011E-9275-3B43-BF25B9CD268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On 8/6/1943 Italian conquerors killed every citizen they found in the village and destroyed everything</a:t>
            </a:r>
          </a:p>
          <a:p>
            <a:r>
              <a:rPr lang="en-US" dirty="0"/>
              <a:t>After the liberation, the reconstruction of </a:t>
            </a:r>
            <a:r>
              <a:rPr lang="en-US" dirty="0" err="1"/>
              <a:t>Mouzaki</a:t>
            </a:r>
            <a:r>
              <a:rPr lang="en-US" dirty="0"/>
              <a:t> and the surrounding area followed</a:t>
            </a:r>
            <a:endParaRPr lang="el-GR" dirty="0"/>
          </a:p>
        </p:txBody>
      </p:sp>
      <p:pic>
        <p:nvPicPr>
          <p:cNvPr id="8" name="Θέση περιεχομένου 7">
            <a:extLst>
              <a:ext uri="{FF2B5EF4-FFF2-40B4-BE49-F238E27FC236}">
                <a16:creationId xmlns:a16="http://schemas.microsoft.com/office/drawing/2014/main" id="{D1ABCE09-C34C-D223-4E13-8955E2109F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89525" y="1930400"/>
            <a:ext cx="5577052" cy="3474377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B53564-0E2C-FCF5-FFFD-88A31ABF85A6}"/>
              </a:ext>
            </a:extLst>
          </p:cNvPr>
          <p:cNvSpPr txBox="1"/>
          <p:nvPr/>
        </p:nvSpPr>
        <p:spPr>
          <a:xfrm>
            <a:off x="6455097" y="5404777"/>
            <a:ext cx="2845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Remains of ancient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Gomfi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255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12498A6-1DAD-EAA1-F033-D16B1A4F1C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Historical sights in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Mouzaki</a:t>
            </a:r>
            <a:endParaRPr lang="el-GR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D579361D-1063-6781-24A6-DDDDC8A180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47532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Όψη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227</TotalTime>
  <Words>635</Words>
  <Application>Microsoft Office PowerPoint</Application>
  <PresentationFormat>Ευρεία οθόνη</PresentationFormat>
  <Paragraphs>91</Paragraphs>
  <Slides>28</Slides>
  <Notes>0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2</vt:i4>
      </vt:variant>
      <vt:variant>
        <vt:lpstr>Τίτλοι διαφανειών</vt:lpstr>
      </vt:variant>
      <vt:variant>
        <vt:i4>28</vt:i4>
      </vt:variant>
    </vt:vector>
  </HeadingPairs>
  <TitlesOfParts>
    <vt:vector size="33" baseType="lpstr">
      <vt:lpstr>Arial</vt:lpstr>
      <vt:lpstr>Trebuchet MS</vt:lpstr>
      <vt:lpstr>Wingdings 3</vt:lpstr>
      <vt:lpstr>Όψη</vt:lpstr>
      <vt:lpstr>Facet</vt:lpstr>
      <vt:lpstr>Geniko Lykeio Mouzakiou</vt:lpstr>
      <vt:lpstr>Παρουσίαση του PowerPoint</vt:lpstr>
      <vt:lpstr>Where Mouzaki is located</vt:lpstr>
      <vt:lpstr>Inhabitants</vt:lpstr>
      <vt:lpstr>Historical facts</vt:lpstr>
      <vt:lpstr>Ancient and Byzantine era </vt:lpstr>
      <vt:lpstr>Turkish occupation</vt:lpstr>
      <vt:lpstr>World War 2 occupation</vt:lpstr>
      <vt:lpstr>Historical sights in Mouzaki</vt:lpstr>
      <vt:lpstr>Παρουσίαση του PowerPoint</vt:lpstr>
      <vt:lpstr>Παρουσίαση του PowerPoint</vt:lpstr>
      <vt:lpstr>Παρουσίαση του PowerPoint</vt:lpstr>
      <vt:lpstr>Seeking adventure </vt:lpstr>
      <vt:lpstr>Hang gliding</vt:lpstr>
      <vt:lpstr>Rock climbing</vt:lpstr>
      <vt:lpstr>Our school</vt:lpstr>
      <vt:lpstr>School community</vt:lpstr>
      <vt:lpstr>Building</vt:lpstr>
      <vt:lpstr>Main targets</vt:lpstr>
      <vt:lpstr>Actions</vt:lpstr>
      <vt:lpstr>Examples of school actions</vt:lpstr>
      <vt:lpstr>An important moment for our school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Geniko Lykeio Mouzakiou</dc:title>
  <dc:creator>Χρήστης των Windows</dc:creator>
  <cp:lastModifiedBy>SOFIA PLITSI</cp:lastModifiedBy>
  <cp:revision>7</cp:revision>
  <dcterms:created xsi:type="dcterms:W3CDTF">2022-09-15T18:24:07Z</dcterms:created>
  <dcterms:modified xsi:type="dcterms:W3CDTF">2022-09-23T09:24:06Z</dcterms:modified>
</cp:coreProperties>
</file>