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2" r:id="rId3"/>
    <p:sldId id="257" r:id="rId4"/>
    <p:sldId id="306" r:id="rId5"/>
    <p:sldId id="307" r:id="rId6"/>
    <p:sldId id="297" r:id="rId7"/>
    <p:sldId id="293" r:id="rId8"/>
    <p:sldId id="276" r:id="rId9"/>
    <p:sldId id="258" r:id="rId10"/>
    <p:sldId id="262" r:id="rId11"/>
    <p:sldId id="291" r:id="rId12"/>
    <p:sldId id="292" r:id="rId13"/>
    <p:sldId id="298" r:id="rId14"/>
    <p:sldId id="308" r:id="rId15"/>
    <p:sldId id="310" r:id="rId16"/>
    <p:sldId id="312" r:id="rId17"/>
    <p:sldId id="259" r:id="rId18"/>
    <p:sldId id="301" r:id="rId19"/>
    <p:sldId id="273" r:id="rId20"/>
    <p:sldId id="264" r:id="rId21"/>
    <p:sldId id="265" r:id="rId22"/>
    <p:sldId id="275" r:id="rId23"/>
    <p:sldId id="266" r:id="rId24"/>
    <p:sldId id="277" r:id="rId25"/>
    <p:sldId id="268" r:id="rId26"/>
    <p:sldId id="269" r:id="rId27"/>
    <p:sldId id="270" r:id="rId28"/>
    <p:sldId id="274" r:id="rId29"/>
    <p:sldId id="313" r:id="rId30"/>
    <p:sldId id="278" r:id="rId31"/>
  </p:sldIdLst>
  <p:sldSz cx="9144000" cy="6858000" type="screen4x3"/>
  <p:notesSz cx="6888163" cy="100203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98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97D2D62-FD99-453D-BD3C-A39F9EB51492}" type="datetimeFigureOut">
              <a:rPr lang="de-DE" smtClean="0"/>
              <a:pPr/>
              <a:t>15.09.2023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A958EF5-5515-4333-AA05-ACBE3D30264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01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DBF47F0-D684-4E4B-B0D5-8D8928B026AA}" type="datetimeFigureOut">
              <a:rPr lang="de-DE" smtClean="0"/>
              <a:pPr/>
              <a:t>15.09.2023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CF29846-1B59-48D6-973D-3F51F2D659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14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12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2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503E90-3A6D-428C-92B9-1FBA46D51DF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EE08-24F1-4FF9-B038-DAE2E9C26B3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82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50D40-A283-482E-B863-B199BC123A8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26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5DE68-4662-4C4D-977E-E0CD3D126DB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40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05093-A529-4FE7-9A7D-61F73040D6A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C20DB-6687-43F4-A232-49DAA25A236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31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D8E73-FE52-4E30-ACCB-40F2EE1304C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82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9C63A-4473-4456-BC97-76BF24CCDDE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22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702D4-0E5D-4A9F-80F7-89BDE7B9361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7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5696-4529-4783-9D79-72ACA69CEA7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30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777D7-8FE6-46DB-9DD4-BBDECE28603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42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44FFC0-2E1A-4000-9894-D42B67523FC6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3657600"/>
          </a:xfrm>
        </p:spPr>
        <p:txBody>
          <a:bodyPr/>
          <a:lstStyle/>
          <a:p>
            <a:r>
              <a:rPr lang="de-DE" sz="8800" dirty="0">
                <a:latin typeface="Arial Unicode MS" pitchFamily="34" charset="-128"/>
              </a:rPr>
              <a:t>FACHARBEIT </a:t>
            </a:r>
            <a:br>
              <a:rPr lang="de-DE" sz="8800" dirty="0">
                <a:latin typeface="Arial Unicode MS" pitchFamily="34" charset="-128"/>
              </a:rPr>
            </a:br>
            <a:r>
              <a:rPr lang="de-DE" sz="8800" dirty="0">
                <a:latin typeface="Arial Unicode MS" pitchFamily="34" charset="-128"/>
              </a:rPr>
              <a:t>2024</a:t>
            </a:r>
            <a:br>
              <a:rPr lang="de-DE" sz="8800" dirty="0">
                <a:latin typeface="Arial Unicode MS" pitchFamily="34" charset="-128"/>
              </a:rPr>
            </a:br>
            <a:br>
              <a:rPr lang="de-DE" sz="4000" dirty="0">
                <a:latin typeface="Arial Unicode MS" pitchFamily="34" charset="-128"/>
              </a:rPr>
            </a:br>
            <a:r>
              <a:rPr lang="de-DE" dirty="0">
                <a:latin typeface="Arial Unicode MS" pitchFamily="34" charset="-128"/>
              </a:rPr>
              <a:t>Jahrgangsstufe Q1/2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429000"/>
            <a:ext cx="5904656" cy="1752600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3 Welche Schritte muss ich unternehmen?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de-DE" dirty="0"/>
              <a:t>Erstellung eines Zeitplans: </a:t>
            </a:r>
            <a:r>
              <a:rPr lang="de-DE" sz="4800" b="1" dirty="0"/>
              <a:t>Zeitmanagement!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de-DE" dirty="0"/>
          </a:p>
          <a:p>
            <a:pPr>
              <a:lnSpc>
                <a:spcPct val="90000"/>
              </a:lnSpc>
              <a:buFontTx/>
              <a:buChar char="-"/>
            </a:pPr>
            <a:endParaRPr lang="de-DE" sz="24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dirty="0"/>
              <a:t>Arbeitstagebuch führen</a:t>
            </a:r>
          </a:p>
          <a:p>
            <a:pPr lvl="2">
              <a:lnSpc>
                <a:spcPct val="90000"/>
              </a:lnSpc>
              <a:buFontTx/>
              <a:buChar char="-"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400" dirty="0"/>
          </a:p>
        </p:txBody>
      </p:sp>
      <p:pic>
        <p:nvPicPr>
          <p:cNvPr id="4" name="Grafik 3" descr="http://www.hfb.ch/sites/default/files/hfb/images/berichte_einblicke/fuehrung_verkauf/zeitmanagement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284984"/>
            <a:ext cx="2646040" cy="29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4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 cstate="print"/>
          <a:srcRect l="1711" t="11357" r="2243" b="5605"/>
          <a:stretch>
            <a:fillRect/>
          </a:stretch>
        </p:blipFill>
        <p:spPr bwMode="auto">
          <a:xfrm>
            <a:off x="-108520" y="18864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827584" y="5944347"/>
            <a:ext cx="7920880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7380312" y="188640"/>
            <a:ext cx="136815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475656" y="5482682"/>
            <a:ext cx="7272808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3459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/>
          <p:nvPr/>
        </p:nvPicPr>
        <p:blipFill>
          <a:blip r:embed="rId2" cstate="print"/>
          <a:srcRect l="3640" t="8760" r="3841" b="638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899592" y="1052736"/>
            <a:ext cx="8064896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sz="5400" dirty="0"/>
          </a:p>
        </p:txBody>
      </p:sp>
      <p:sp>
        <p:nvSpPr>
          <p:cNvPr id="6" name="Textfeld 5"/>
          <p:cNvSpPr txBox="1"/>
          <p:nvPr/>
        </p:nvSpPr>
        <p:spPr>
          <a:xfrm>
            <a:off x="899592" y="1988840"/>
            <a:ext cx="525658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7775848" y="188640"/>
            <a:ext cx="136815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045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3 Welche Schritte muss ich unternehmen?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276872"/>
            <a:ext cx="77724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de-DE" b="1" dirty="0"/>
              <a:t>Themengebiete eingrenzen</a:t>
            </a:r>
          </a:p>
          <a:p>
            <a:pPr marL="609600" indent="-609600">
              <a:buFont typeface="Wingdings" pitchFamily="2" charset="2"/>
              <a:buNone/>
            </a:pPr>
            <a:r>
              <a:rPr lang="de-DE" dirty="0"/>
              <a:t>Mathematik – Binomische Formeln</a:t>
            </a:r>
          </a:p>
          <a:p>
            <a:pPr marL="609600" indent="-609600">
              <a:buFont typeface="Wingdings" pitchFamily="2" charset="2"/>
              <a:buNone/>
            </a:pPr>
            <a:r>
              <a:rPr lang="de-DE" dirty="0"/>
              <a:t>English – American Dream</a:t>
            </a:r>
          </a:p>
          <a:p>
            <a:pPr marL="609600" indent="-609600">
              <a:buFont typeface="Wingdings" pitchFamily="2" charset="2"/>
              <a:buNone/>
            </a:pPr>
            <a:r>
              <a:rPr lang="de-DE" dirty="0"/>
              <a:t>Erdkunde – Tourismus </a:t>
            </a:r>
          </a:p>
          <a:p>
            <a:pPr marL="609600" indent="-609600">
              <a:buFont typeface="Wingdings" pitchFamily="2" charset="2"/>
              <a:buNone/>
            </a:pPr>
            <a:r>
              <a:rPr lang="de-DE" dirty="0" err="1"/>
              <a:t>SoWi</a:t>
            </a:r>
            <a:r>
              <a:rPr lang="de-DE" dirty="0"/>
              <a:t> – Geldwirtschaft</a:t>
            </a:r>
          </a:p>
          <a:p>
            <a:pPr marL="609600" indent="-609600">
              <a:buFont typeface="Wingdings" pitchFamily="2" charset="2"/>
              <a:buNone/>
            </a:pPr>
            <a:r>
              <a:rPr lang="de-DE" dirty="0"/>
              <a:t>Pädagogik – Inklusion </a:t>
            </a:r>
          </a:p>
          <a:p>
            <a:pPr marL="609600" indent="-609600">
              <a:buFont typeface="Wingdings" pitchFamily="2" charset="2"/>
              <a:buNone/>
            </a:pPr>
            <a:endParaRPr lang="de-DE" dirty="0"/>
          </a:p>
          <a:p>
            <a:pPr marL="609600" indent="-609600">
              <a:buFont typeface="Wingdings" pitchFamily="2" charset="2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419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r>
              <a:rPr lang="de-DE" dirty="0"/>
              <a:t>3 Welche Schritte muss ich unternehmen? </a:t>
            </a:r>
            <a:endParaRPr lang="de-DE" b="1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772400" cy="5733256"/>
          </a:xfrm>
          <a:noFill/>
          <a:ln/>
        </p:spPr>
        <p:txBody>
          <a:bodyPr/>
          <a:lstStyle/>
          <a:p>
            <a:pPr marL="914400" lvl="2" indent="0">
              <a:spcBef>
                <a:spcPct val="50000"/>
              </a:spcBef>
              <a:buNone/>
            </a:pPr>
            <a:endParaRPr lang="de-DE" sz="2000" dirty="0"/>
          </a:p>
          <a:p>
            <a:pPr marL="914400" lvl="2" indent="0">
              <a:spcBef>
                <a:spcPct val="50000"/>
              </a:spcBef>
              <a:buNone/>
            </a:pPr>
            <a:endParaRPr lang="de-DE" sz="2000" dirty="0"/>
          </a:p>
          <a:p>
            <a:pPr marL="914400" lvl="2" indent="0">
              <a:spcBef>
                <a:spcPct val="50000"/>
              </a:spcBef>
              <a:buNone/>
            </a:pPr>
            <a:r>
              <a:rPr lang="de-DE" sz="2800" dirty="0"/>
              <a:t>Vom </a:t>
            </a:r>
            <a:r>
              <a:rPr lang="de-DE" sz="2800" b="1" dirty="0">
                <a:solidFill>
                  <a:srgbClr val="FFC000"/>
                </a:solidFill>
              </a:rPr>
              <a:t>Themengebiet</a:t>
            </a:r>
            <a:r>
              <a:rPr lang="de-DE" sz="2800" dirty="0"/>
              <a:t> zum </a:t>
            </a:r>
            <a:r>
              <a:rPr lang="de-DE" sz="2800" dirty="0">
                <a:solidFill>
                  <a:srgbClr val="FFC000"/>
                </a:solidFill>
              </a:rPr>
              <a:t>Thema</a:t>
            </a:r>
            <a:r>
              <a:rPr lang="de-DE" sz="2800" dirty="0"/>
              <a:t> (Problemstellung / Frage)</a:t>
            </a:r>
          </a:p>
          <a:p>
            <a:pPr marL="914400" lvl="2" indent="0">
              <a:spcBef>
                <a:spcPct val="50000"/>
              </a:spcBef>
              <a:buNone/>
            </a:pPr>
            <a:endParaRPr lang="de-DE" sz="2000" dirty="0"/>
          </a:p>
          <a:p>
            <a:pPr marL="914400" lvl="2" indent="0">
              <a:spcBef>
                <a:spcPct val="50000"/>
              </a:spcBef>
              <a:buNone/>
            </a:pPr>
            <a:r>
              <a:rPr lang="de-DE" sz="2000" dirty="0"/>
              <a:t>Bsp. </a:t>
            </a:r>
          </a:p>
          <a:p>
            <a:pPr marL="914400" lvl="2" indent="0">
              <a:spcBef>
                <a:spcPct val="50000"/>
              </a:spcBef>
              <a:buNone/>
            </a:pPr>
            <a:r>
              <a:rPr lang="de-DE" sz="2000" dirty="0"/>
              <a:t>Erdkunde – Tourismus </a:t>
            </a:r>
          </a:p>
          <a:p>
            <a:pPr marL="914400" lvl="2" indent="0">
              <a:spcBef>
                <a:spcPct val="50000"/>
              </a:spcBef>
              <a:buNone/>
            </a:pPr>
            <a:endParaRPr lang="de-DE" sz="2000" dirty="0"/>
          </a:p>
          <a:p>
            <a:pPr marL="914400" lvl="2" indent="0">
              <a:spcBef>
                <a:spcPct val="50000"/>
              </a:spcBef>
              <a:buNone/>
            </a:pPr>
            <a:r>
              <a:rPr lang="de-DE" sz="2000" dirty="0"/>
              <a:t>Skitourismus in Winterberg– zukunftssicher trotz Klimawandel? </a:t>
            </a:r>
          </a:p>
          <a:p>
            <a:pPr marL="914400" lvl="2" indent="0">
              <a:spcBef>
                <a:spcPct val="50000"/>
              </a:spcBef>
              <a:buNone/>
            </a:pPr>
            <a:r>
              <a:rPr lang="de-DE" sz="2000" dirty="0"/>
              <a:t> </a:t>
            </a:r>
          </a:p>
          <a:p>
            <a:pPr marL="914400" lvl="2" indent="0">
              <a:spcBef>
                <a:spcPct val="50000"/>
              </a:spcBef>
              <a:buNone/>
            </a:pPr>
            <a:endParaRPr lang="de-DE" sz="2000" dirty="0"/>
          </a:p>
          <a:p>
            <a:pPr marL="914400" lvl="2" indent="0">
              <a:spcBef>
                <a:spcPct val="50000"/>
              </a:spcBef>
              <a:buNone/>
            </a:pPr>
            <a:endParaRPr lang="de-DE" sz="2000" dirty="0"/>
          </a:p>
        </p:txBody>
      </p:sp>
      <p:sp>
        <p:nvSpPr>
          <p:cNvPr id="2" name="Pfeil: nach unten 1">
            <a:extLst>
              <a:ext uri="{FF2B5EF4-FFF2-40B4-BE49-F238E27FC236}">
                <a16:creationId xmlns:a16="http://schemas.microsoft.com/office/drawing/2014/main" id="{F9B99A37-AE89-4265-93CB-D756FCB3BBD8}"/>
              </a:ext>
            </a:extLst>
          </p:cNvPr>
          <p:cNvSpPr/>
          <p:nvPr/>
        </p:nvSpPr>
        <p:spPr bwMode="auto">
          <a:xfrm>
            <a:off x="3275856" y="4653136"/>
            <a:ext cx="484632" cy="504056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83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r>
              <a:rPr lang="de-DE" sz="2800" b="1" dirty="0"/>
              <a:t>Übung: Vom Thema zu Arbeitsschritten </a:t>
            </a:r>
            <a:r>
              <a:rPr lang="de-DE" sz="2800" b="1" dirty="0">
                <a:sym typeface="Wingdings" panose="05000000000000000000" pitchFamily="2" charset="2"/>
              </a:rPr>
              <a:t> Wozu muss ich recherchieren?</a:t>
            </a:r>
            <a:endParaRPr lang="de-DE" sz="2800" b="1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72400" cy="5733256"/>
          </a:xfrm>
          <a:noFill/>
          <a:ln/>
        </p:spPr>
        <p:txBody>
          <a:bodyPr/>
          <a:lstStyle/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Themenbeispiele II </a:t>
            </a:r>
          </a:p>
          <a:p>
            <a:r>
              <a:rPr lang="de-DE" sz="2400" dirty="0"/>
              <a:t>Möglichkeiten und Grenzen der Inklusion lernbehinderter Kinder an Gesamtschulen in der 5. Klasse</a:t>
            </a:r>
          </a:p>
          <a:p>
            <a:endParaRPr lang="de-DE" sz="2400" dirty="0"/>
          </a:p>
          <a:p>
            <a:r>
              <a:rPr lang="de-DE" sz="2400" dirty="0"/>
              <a:t>Die Vermittlung von binomischen Formeln für Unterstufenschüler</a:t>
            </a:r>
          </a:p>
          <a:p>
            <a:endParaRPr lang="de-DE" sz="2400" dirty="0"/>
          </a:p>
          <a:p>
            <a:r>
              <a:rPr lang="de-DE" sz="2400" dirty="0"/>
              <a:t>Skitourismus in Winterberg– zukunftssicher trotz Klimawandel? </a:t>
            </a:r>
          </a:p>
        </p:txBody>
      </p:sp>
    </p:spTree>
    <p:extLst>
      <p:ext uri="{BB962C8B-B14F-4D97-AF65-F5344CB8AC3E}">
        <p14:creationId xmlns:p14="http://schemas.microsoft.com/office/powerpoint/2010/main" val="3005998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1" y="188640"/>
            <a:ext cx="8320985" cy="652892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" y="188640"/>
            <a:ext cx="9079929" cy="660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8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Welche Schritte muss ich unternehmen?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de-DE" dirty="0"/>
          </a:p>
          <a:p>
            <a:pPr>
              <a:buFont typeface="Wingdings" pitchFamily="2" charset="2"/>
              <a:buNone/>
            </a:pPr>
            <a:r>
              <a:rPr lang="de-DE" dirty="0"/>
              <a:t>   Wo finde ich Informationen zu meinem Themengebiet?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	Internet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	Uni-Bibliothek (Führung!)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	Befragungen / Empirische Studien /  </a:t>
            </a:r>
            <a:br>
              <a:rPr lang="de-DE" b="1" dirty="0"/>
            </a:br>
            <a:r>
              <a:rPr lang="de-DE" b="1" dirty="0"/>
              <a:t>      Interviews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Welche Schritte muss ich unternehmen?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de-DE" dirty="0"/>
          </a:p>
          <a:p>
            <a:pPr>
              <a:buFont typeface="Wingdings" pitchFamily="2" charset="2"/>
              <a:buNone/>
            </a:pPr>
            <a:r>
              <a:rPr lang="de-DE" dirty="0"/>
              <a:t> Informationen zum Themengebiet auswerten</a:t>
            </a:r>
          </a:p>
          <a:p>
            <a:pPr>
              <a:buFont typeface="Wingdings" pitchFamily="2" charset="2"/>
              <a:buNone/>
            </a:pPr>
            <a:r>
              <a:rPr lang="de-DE" b="1" dirty="0"/>
              <a:t>	Lesen</a:t>
            </a:r>
          </a:p>
          <a:p>
            <a:pPr>
              <a:buFont typeface="Wingdings" pitchFamily="2" charset="2"/>
              <a:buNone/>
            </a:pPr>
            <a:r>
              <a:rPr lang="de-DE" b="1" dirty="0"/>
              <a:t>	Exzerpieren (Wichtiges herausschreiben mit Quelle!!! Zitatregeln beachten)</a:t>
            </a:r>
          </a:p>
          <a:p>
            <a:pPr>
              <a:buFont typeface="Wingdings" pitchFamily="2" charset="2"/>
              <a:buNone/>
            </a:pPr>
            <a:r>
              <a:rPr lang="de-DE" b="1" dirty="0"/>
              <a:t>	eigenen Gedankengang entwickeln </a:t>
            </a:r>
            <a:r>
              <a:rPr lang="de-DE" b="1" dirty="0">
                <a:sym typeface="Wingdings" panose="05000000000000000000" pitchFamily="2" charset="2"/>
              </a:rPr>
              <a:t> Gliederung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7660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Welche Schritte muss ich unternehmen?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Verfassen der eigenen Texte mit Angabe  der Quellen der Informationen (=&gt; „Informationen  zur Facharbeit“ auf der Homepage)</a:t>
            </a:r>
          </a:p>
          <a:p>
            <a:r>
              <a:rPr lang="de-DE" dirty="0"/>
              <a:t> Mitarbeit im </a:t>
            </a:r>
            <a:r>
              <a:rPr lang="de-DE" b="1" dirty="0"/>
              <a:t>Workshop!</a:t>
            </a:r>
            <a:r>
              <a:rPr lang="de-DE" dirty="0"/>
              <a:t>!! (17.11.23 und 24.01.24)</a:t>
            </a:r>
          </a:p>
          <a:p>
            <a:r>
              <a:rPr lang="de-DE" dirty="0"/>
              <a:t> Korrekturlesen/Korrekturverfahren nutzen</a:t>
            </a:r>
          </a:p>
          <a:p>
            <a:r>
              <a:rPr lang="de-DE" dirty="0"/>
              <a:t> Fertigstellen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6381328"/>
            <a:ext cx="7412360" cy="1420097"/>
          </a:xfrm>
        </p:spPr>
        <p:txBody>
          <a:bodyPr/>
          <a:lstStyle/>
          <a:p>
            <a:pPr algn="l"/>
            <a:br>
              <a:rPr lang="de-DE" dirty="0">
                <a:latin typeface="Arial Unicode MS" pitchFamily="34" charset="-128"/>
              </a:rPr>
            </a:br>
            <a:br>
              <a:rPr lang="de-DE" dirty="0">
                <a:latin typeface="Arial Unicode MS" pitchFamily="34" charset="-128"/>
              </a:rPr>
            </a:br>
            <a:br>
              <a:rPr lang="de-DE" dirty="0">
                <a:latin typeface="Arial Unicode MS" pitchFamily="34" charset="-128"/>
              </a:rPr>
            </a:br>
            <a:r>
              <a:rPr lang="de-DE" dirty="0">
                <a:latin typeface="Arial Unicode MS" pitchFamily="34" charset="-128"/>
              </a:rPr>
              <a:t>Facharbeit 2024</a:t>
            </a:r>
            <a:br>
              <a:rPr lang="de-DE" sz="4000" dirty="0">
                <a:latin typeface="Arial Unicode MS" pitchFamily="34" charset="-128"/>
              </a:rPr>
            </a:br>
            <a:r>
              <a:rPr lang="de-DE" dirty="0">
                <a:latin typeface="Arial Unicode MS" pitchFamily="34" charset="-128"/>
              </a:rPr>
              <a:t>Jahrgangsstufe </a:t>
            </a:r>
            <a:r>
              <a:rPr lang="de-DE" sz="3200" dirty="0">
                <a:latin typeface="Arial Unicode MS" pitchFamily="34" charset="-128"/>
              </a:rPr>
              <a:t>Q1. 2</a:t>
            </a:r>
            <a:br>
              <a:rPr lang="de-DE" sz="3200" dirty="0">
                <a:latin typeface="Arial Unicode MS" pitchFamily="34" charset="-128"/>
              </a:rPr>
            </a:br>
            <a:br>
              <a:rPr lang="de-DE" sz="3200" dirty="0">
                <a:latin typeface="Arial Unicode MS" pitchFamily="34" charset="-128"/>
              </a:rPr>
            </a:br>
            <a:r>
              <a:rPr lang="de-DE" sz="3200" dirty="0">
                <a:latin typeface="Arial Unicode MS" pitchFamily="34" charset="-128"/>
              </a:rPr>
              <a:t>1  </a:t>
            </a:r>
            <a:r>
              <a:rPr lang="de-DE" sz="3200" dirty="0"/>
              <a:t>Facharbeit – Was und Wozu?</a:t>
            </a:r>
            <a:br>
              <a:rPr lang="de-DE" sz="3200" dirty="0"/>
            </a:br>
            <a:r>
              <a:rPr lang="de-DE" sz="3200" dirty="0"/>
              <a:t>2  Organisatorisches</a:t>
            </a:r>
            <a:br>
              <a:rPr lang="de-DE" sz="3200" dirty="0"/>
            </a:br>
            <a:r>
              <a:rPr lang="de-DE" sz="3200" dirty="0"/>
              <a:t>3  Welche Schritte muss ich   </a:t>
            </a:r>
            <a:br>
              <a:rPr lang="de-DE" sz="3200" dirty="0"/>
            </a:br>
            <a:r>
              <a:rPr lang="de-DE" sz="3200" dirty="0"/>
              <a:t>    unternehmen? (inkl. Übung)</a:t>
            </a:r>
            <a:br>
              <a:rPr lang="de-DE" sz="3200" dirty="0"/>
            </a:br>
            <a:r>
              <a:rPr lang="de-DE" sz="3200" dirty="0"/>
              <a:t>4  Beratungsgespräche</a:t>
            </a:r>
            <a:br>
              <a:rPr lang="de-DE" sz="3200" dirty="0"/>
            </a:br>
            <a:r>
              <a:rPr lang="de-DE" sz="3200" dirty="0"/>
              <a:t>5  Häufigste Fehler</a:t>
            </a:r>
            <a:br>
              <a:rPr lang="de-DE" sz="3200" dirty="0"/>
            </a:br>
            <a:r>
              <a:rPr lang="de-DE" sz="3200" dirty="0"/>
              <a:t>6  Juristisches</a:t>
            </a:r>
            <a:br>
              <a:rPr lang="de-DE" sz="3200" dirty="0"/>
            </a:br>
            <a:br>
              <a:rPr lang="de-DE" sz="3200" dirty="0"/>
            </a:br>
            <a:br>
              <a:rPr lang="de-DE" dirty="0">
                <a:latin typeface="Arial Unicode MS" pitchFamily="34" charset="-128"/>
              </a:rPr>
            </a:br>
            <a:endParaRPr lang="de-DE" dirty="0">
              <a:latin typeface="Arial Unicode MS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6237312"/>
            <a:ext cx="4960640" cy="96416"/>
          </a:xfrm>
        </p:spPr>
        <p:txBody>
          <a:bodyPr/>
          <a:lstStyle/>
          <a:p>
            <a:pPr algn="l"/>
            <a:endParaRPr lang="de-DE" dirty="0"/>
          </a:p>
          <a:p>
            <a:pPr algn="l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58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 Beratungsgespräche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sz="2800" dirty="0"/>
              <a:t>Vier verpflichtende Beratungsgespräche zu:</a:t>
            </a:r>
          </a:p>
          <a:p>
            <a:pPr>
              <a:buFontTx/>
              <a:buChar char="-"/>
            </a:pPr>
            <a:r>
              <a:rPr lang="de-DE" sz="2800" b="1" i="1" dirty="0"/>
              <a:t>Themengebiet, Thema,  Literatur, Gliederung, offene Fragen</a:t>
            </a:r>
            <a:r>
              <a:rPr lang="de-DE" sz="2800" dirty="0"/>
              <a:t> etc. </a:t>
            </a:r>
          </a:p>
          <a:p>
            <a:pPr>
              <a:buFontTx/>
              <a:buChar char="-"/>
            </a:pPr>
            <a:r>
              <a:rPr lang="de-DE" sz="2800" dirty="0"/>
              <a:t>Festgelegte Zeiträume für die einzelnen Termine</a:t>
            </a:r>
          </a:p>
          <a:p>
            <a:pPr>
              <a:buFontTx/>
              <a:buChar char="-"/>
            </a:pPr>
            <a:endParaRPr lang="de-DE" sz="2800" b="1" u="sng" dirty="0"/>
          </a:p>
          <a:p>
            <a:pPr algn="ctr">
              <a:buFontTx/>
              <a:buChar char="-"/>
            </a:pPr>
            <a:r>
              <a:rPr lang="de-DE" sz="2800" b="1" u="sng" dirty="0"/>
              <a:t>Sinn</a:t>
            </a:r>
            <a:r>
              <a:rPr lang="de-DE" sz="2800" dirty="0"/>
              <a:t>: Unterstützung für dich</a:t>
            </a:r>
          </a:p>
          <a:p>
            <a:pPr algn="ctr">
              <a:buFontTx/>
              <a:buNone/>
            </a:pPr>
            <a:r>
              <a:rPr lang="de-DE" sz="2800" dirty="0"/>
              <a:t>UND</a:t>
            </a:r>
          </a:p>
          <a:p>
            <a:pPr algn="ctr">
              <a:buFontTx/>
              <a:buNone/>
            </a:pPr>
            <a:r>
              <a:rPr lang="de-DE" sz="2800" dirty="0"/>
              <a:t>            Nachweis der Selbstständigkeit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 Beratungsgespräche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b="1" dirty="0"/>
              <a:t>NUTZE DEINE CHANCE</a:t>
            </a:r>
            <a:r>
              <a:rPr lang="de-DE" dirty="0"/>
              <a:t>!</a:t>
            </a:r>
          </a:p>
          <a:p>
            <a:pPr>
              <a:buFontTx/>
              <a:buChar char="-"/>
            </a:pPr>
            <a:r>
              <a:rPr lang="de-DE" dirty="0"/>
              <a:t>Sei vorbereitet!</a:t>
            </a:r>
          </a:p>
          <a:p>
            <a:pPr>
              <a:buFontTx/>
              <a:buChar char="-"/>
            </a:pPr>
            <a:r>
              <a:rPr lang="de-DE" dirty="0"/>
              <a:t>Nur wenn du Fragen hast und Teilergebnisse vorweisen kannst, kann dein(e) Lehrer(in) dir effektiv weiterhelfen.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sz="2400" dirty="0">
                <a:solidFill>
                  <a:srgbClr val="FF0000"/>
                </a:solidFill>
              </a:rPr>
              <a:t>Beratungsgespräche gehen mit in die Note ein…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 Beratungsgespräche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z="4000" dirty="0"/>
          </a:p>
          <a:p>
            <a:endParaRPr lang="de-DE" sz="4000" dirty="0"/>
          </a:p>
          <a:p>
            <a:r>
              <a:rPr lang="de-DE" sz="4000" dirty="0"/>
              <a:t>Verantwortlichkeit liegt bei dir</a:t>
            </a:r>
          </a:p>
          <a:p>
            <a:pPr>
              <a:buFont typeface="Wingdings" pitchFamily="2" charset="2"/>
              <a:buNone/>
            </a:pPr>
            <a:endParaRPr lang="de-DE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 Häufigste Fehler!!!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88160"/>
          </a:xfrm>
        </p:spPr>
        <p:txBody>
          <a:bodyPr/>
          <a:lstStyle/>
          <a:p>
            <a:pPr>
              <a:buFontTx/>
              <a:buChar char="-"/>
            </a:pPr>
            <a:endParaRPr lang="de-DE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de-DE" dirty="0"/>
              <a:t>Intellektueller Diebstahl</a:t>
            </a:r>
          </a:p>
          <a:p>
            <a:pPr algn="ctr">
              <a:buNone/>
            </a:pPr>
            <a:r>
              <a:rPr lang="de-DE" dirty="0"/>
              <a:t>(</a:t>
            </a:r>
            <a:r>
              <a:rPr lang="de-DE" b="1" dirty="0"/>
              <a:t> „</a:t>
            </a:r>
            <a:r>
              <a:rPr lang="de-DE" dirty="0"/>
              <a:t>Abschreiben“)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de-DE" dirty="0"/>
              <a:t>Unreflektierte und ‚verheimlichte‘ Nutzung von </a:t>
            </a:r>
          </a:p>
          <a:p>
            <a:pPr marL="0" indent="0" algn="ctr">
              <a:buNone/>
            </a:pPr>
            <a:r>
              <a:rPr lang="de-DE" dirty="0"/>
              <a:t>„Künstlicher Intelligenz“</a:t>
            </a:r>
          </a:p>
          <a:p>
            <a:pPr algn="ctr">
              <a:buFont typeface="Symbol" panose="05050102010706020507" pitchFamily="18" charset="2"/>
              <a:buChar char="Þ"/>
            </a:pPr>
            <a:r>
              <a:rPr lang="de-DE" b="1" dirty="0"/>
              <a:t>Täuschungsversuch,</a:t>
            </a:r>
          </a:p>
          <a:p>
            <a:pPr algn="ctr">
              <a:buFont typeface="Symbol" panose="05050102010706020507" pitchFamily="18" charset="2"/>
              <a:buChar char="Þ"/>
            </a:pPr>
            <a:r>
              <a:rPr lang="de-DE" b="1" dirty="0"/>
              <a:t>ggf. Kolloquium</a:t>
            </a:r>
          </a:p>
          <a:p>
            <a:pPr algn="ctr">
              <a:buFontTx/>
              <a:buNone/>
            </a:pPr>
            <a:endParaRPr lang="de-DE" b="1" u="sng" dirty="0"/>
          </a:p>
          <a:p>
            <a:pPr>
              <a:buFontTx/>
              <a:buNone/>
            </a:pPr>
            <a:r>
              <a:rPr lang="de-DE" dirty="0"/>
              <a:t>	</a:t>
            </a:r>
            <a:endParaRPr lang="de-DE" b="1" u="sng" dirty="0"/>
          </a:p>
          <a:p>
            <a:pPr>
              <a:buFontTx/>
              <a:buNone/>
            </a:pPr>
            <a:endParaRPr lang="de-DE" b="1" u="sng" dirty="0"/>
          </a:p>
          <a:p>
            <a:pPr>
              <a:buFontTx/>
              <a:buNone/>
            </a:pPr>
            <a:endParaRPr lang="de-DE" b="1" u="sng" dirty="0"/>
          </a:p>
          <a:p>
            <a:pPr>
              <a:buFontTx/>
              <a:buNone/>
            </a:pPr>
            <a:endParaRPr lang="de-DE" b="1" u="sng" dirty="0"/>
          </a:p>
          <a:p>
            <a:pPr>
              <a:buFontTx/>
              <a:buNone/>
            </a:pPr>
            <a:endParaRPr lang="de-DE" b="1" u="sng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Häufigste Fehler !!!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de-DE" sz="2800" dirty="0"/>
              <a:t>Nicht-Einhaltung der </a:t>
            </a:r>
            <a:r>
              <a:rPr lang="de-DE" sz="2800" b="1" u="sng" dirty="0"/>
              <a:t>Form</a:t>
            </a:r>
            <a:r>
              <a:rPr lang="de-DE" sz="2800" b="1" dirty="0"/>
              <a:t>vorgaben</a:t>
            </a:r>
            <a:r>
              <a:rPr lang="de-DE" sz="2800" dirty="0"/>
              <a:t> (s. „Informationen zur Facharbeit“ auf der Homepage)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de-DE" sz="28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800" dirty="0"/>
              <a:t>Fehler in Grammatik, Rechtschreibung und Zeichensetzung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800" dirty="0"/>
              <a:t>(=&gt; PC-Programme nutzen; KI nutzen)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de-DE" sz="28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800" b="1" u="sng" dirty="0"/>
              <a:t>Verlust</a:t>
            </a:r>
            <a:r>
              <a:rPr lang="de-DE" sz="2800" u="sng" dirty="0"/>
              <a:t> </a:t>
            </a:r>
            <a:r>
              <a:rPr lang="de-DE" sz="2800" dirty="0"/>
              <a:t>der Ergebnisse im Computer </a:t>
            </a:r>
            <a:r>
              <a:rPr lang="de-DE" sz="2800" dirty="0">
                <a:sym typeface="Wingdings" pitchFamily="2" charset="2"/>
              </a:rPr>
              <a:t> regelmäßig extern sichern!!!</a:t>
            </a: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Der häufigste Fehler!!!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sz="6600" b="1"/>
              <a:t>Mangelhaftes Zeitmanagement!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6 Juristisches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u="sng" dirty="0"/>
              <a:t>Krankheit</a:t>
            </a:r>
            <a:r>
              <a:rPr lang="de-DE" sz="2400" dirty="0"/>
              <a:t>: Solltest du während der Arbeit an der Facharbeit längere Zeit erkranken, so kannst du bei der Schulleitung eine Verlängerung der Arbeitszeit beantragen; aber erst ab einer Krankheitsdauer von mehr als drei Tagen. </a:t>
            </a:r>
            <a:r>
              <a:rPr lang="de-DE" sz="2400" b="1" u="sng" dirty="0"/>
              <a:t>ÄRZTLICHES ATTEST</a:t>
            </a:r>
            <a:r>
              <a:rPr lang="de-DE" sz="2400" dirty="0"/>
              <a:t> notwendig!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Erkrankung am Abgabetag? – Tut uns Leid! Keine Verlängerung! Mailzustellung!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Auch ein abgestürzter Computer ist kein Grund für eine Verlängerung.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3600" b="1" dirty="0"/>
              <a:t>Daher: Ergebnisse sichern! </a:t>
            </a:r>
          </a:p>
          <a:p>
            <a:pPr>
              <a:lnSpc>
                <a:spcPct val="90000"/>
              </a:lnSpc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6 Juristisches</a:t>
            </a:r>
            <a:r>
              <a:rPr lang="de-DE" dirty="0"/>
              <a:t> </a:t>
            </a:r>
            <a:endParaRPr lang="de-DE" sz="8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de-DE" sz="3600" u="sng" dirty="0"/>
          </a:p>
          <a:p>
            <a:pPr algn="ctr"/>
            <a:r>
              <a:rPr lang="de-DE" sz="3600" u="sng" dirty="0"/>
              <a:t>ABGABE</a:t>
            </a:r>
            <a:r>
              <a:rPr lang="de-DE" sz="2400" dirty="0"/>
              <a:t>: </a:t>
            </a:r>
          </a:p>
          <a:p>
            <a:pPr algn="ctr"/>
            <a:endParaRPr lang="de-DE" sz="2400" dirty="0"/>
          </a:p>
          <a:p>
            <a:pPr>
              <a:buFont typeface="Wingdings" pitchFamily="2" charset="2"/>
              <a:buNone/>
            </a:pPr>
            <a:r>
              <a:rPr lang="de-DE" dirty="0"/>
              <a:t> Freitag, 15. März 2024  bis 12.00 Uhr</a:t>
            </a:r>
          </a:p>
          <a:p>
            <a:pPr>
              <a:buFont typeface="Wingdings" pitchFamily="2" charset="2"/>
              <a:buNone/>
            </a:pPr>
            <a:endParaRPr lang="de-DE" dirty="0"/>
          </a:p>
          <a:p>
            <a:pPr>
              <a:buFont typeface="Wingdings" pitchFamily="2" charset="2"/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ABGABE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ausgedruckt und abgeheftet (ohne Klarsichthüllen!!!)</a:t>
            </a:r>
          </a:p>
          <a:p>
            <a:r>
              <a:rPr lang="de-DE" dirty="0"/>
              <a:t>digital als Datei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06D8D-E1E8-4DF0-BEC5-0187AE6B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Noch zu klären…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EB995E-76B8-478F-A5F1-C5E428E05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Ziel: sinnvolle und legitime sowie KRITISCHE Nutzung von KI!</a:t>
            </a:r>
          </a:p>
          <a:p>
            <a:pPr lvl="1"/>
            <a:r>
              <a:rPr lang="de-DE" dirty="0"/>
              <a:t>Vorbereitungsworkshop</a:t>
            </a:r>
          </a:p>
          <a:p>
            <a:pPr lvl="1"/>
            <a:r>
              <a:rPr lang="de-DE" dirty="0"/>
              <a:t>Bereiche des legitimen Einsatzes</a:t>
            </a:r>
          </a:p>
          <a:p>
            <a:pPr lvl="1"/>
            <a:r>
              <a:rPr lang="de-DE" dirty="0"/>
              <a:t>Nicht erlaubter Einsatz von KI</a:t>
            </a:r>
          </a:p>
          <a:p>
            <a:pPr lvl="1"/>
            <a:r>
              <a:rPr lang="de-DE" dirty="0"/>
              <a:t>Überprüfungsformate (Ministerium arbeitet dran </a:t>
            </a:r>
            <a:r>
              <a:rPr lang="de-DE" dirty="0">
                <a:sym typeface="Wingdings" panose="05000000000000000000" pitchFamily="2" charset="2"/>
              </a:rPr>
              <a:t>); Ansatz: Gewichtung der Beratungsgespräche  ZEITMANAGEMENT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09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r>
              <a:rPr lang="de-DE" b="1" dirty="0">
                <a:latin typeface="Arial Unicode MS" pitchFamily="34" charset="-128"/>
              </a:rPr>
              <a:t>1 Facharbeit – Was ist das?</a:t>
            </a:r>
            <a:endParaRPr lang="de-DE" b="1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72400" cy="5733256"/>
          </a:xfrm>
          <a:noFill/>
          <a:ln/>
        </p:spPr>
        <p:txBody>
          <a:bodyPr/>
          <a:lstStyle/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de-DE" sz="3600" b="1" dirty="0"/>
              <a:t>Schriftliche Ausarbeitung </a:t>
            </a: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endParaRPr lang="de-DE" sz="2000" dirty="0"/>
          </a:p>
          <a:p>
            <a:pPr lvl="2">
              <a:spcBef>
                <a:spcPct val="50000"/>
              </a:spcBef>
            </a:pPr>
            <a:r>
              <a:rPr lang="de-DE" sz="2000" dirty="0"/>
              <a:t>zu einer Problemstellung / Frage</a:t>
            </a:r>
          </a:p>
          <a:p>
            <a:pPr lvl="2">
              <a:spcBef>
                <a:spcPct val="50000"/>
              </a:spcBef>
            </a:pPr>
            <a:r>
              <a:rPr lang="de-DE" sz="2000" dirty="0"/>
              <a:t>auf der Basis von Forschungsergebnissen (z.B. Befragungen) oder Literatur (=schlauen Texten von schlauen Leuten verfasst)</a:t>
            </a:r>
          </a:p>
          <a:p>
            <a:pPr lvl="2">
              <a:spcBef>
                <a:spcPct val="50000"/>
              </a:spcBef>
            </a:pPr>
            <a:r>
              <a:rPr lang="de-DE" sz="2000" dirty="0"/>
              <a:t>,die Selbstständigkeit zeigt durch</a:t>
            </a:r>
          </a:p>
          <a:p>
            <a:pPr lvl="3">
              <a:spcBef>
                <a:spcPct val="50000"/>
              </a:spcBef>
            </a:pPr>
            <a:r>
              <a:rPr lang="de-DE" dirty="0"/>
              <a:t>Auswertung von Literatur / Forschungsergebnissen</a:t>
            </a:r>
          </a:p>
          <a:p>
            <a:pPr lvl="3">
              <a:spcBef>
                <a:spcPct val="50000"/>
              </a:spcBef>
            </a:pPr>
            <a:r>
              <a:rPr lang="de-DE" sz="2000" dirty="0"/>
              <a:t>Aufbau eines Gedankengangs</a:t>
            </a:r>
          </a:p>
          <a:p>
            <a:pPr lvl="3">
              <a:spcBef>
                <a:spcPct val="50000"/>
              </a:spcBef>
            </a:pPr>
            <a:r>
              <a:rPr lang="de-DE" sz="2000" dirty="0"/>
              <a:t>Beantwortung der Frage /Aufzeigen einer Lösung </a:t>
            </a:r>
          </a:p>
          <a:p>
            <a:pPr lvl="3">
              <a:spcBef>
                <a:spcPct val="50000"/>
              </a:spcBef>
            </a:pPr>
            <a:r>
              <a:rPr lang="de-DE" dirty="0"/>
              <a:t>Verfassen eines Textes, in dem Zitate richtig verwendet werden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DANKE</a:t>
            </a:r>
            <a:endParaRPr lang="de-D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e-DE" dirty="0"/>
              <a:t>für eure Aufmerksamkeit</a:t>
            </a:r>
          </a:p>
          <a:p>
            <a:pPr algn="ctr">
              <a:buFont typeface="Wingdings" pitchFamily="2" charset="2"/>
              <a:buNone/>
            </a:pPr>
            <a:r>
              <a:rPr lang="de-DE" dirty="0"/>
              <a:t>und</a:t>
            </a:r>
          </a:p>
          <a:p>
            <a:pPr algn="ctr">
              <a:buFont typeface="Wingdings" pitchFamily="2" charset="2"/>
              <a:buNone/>
            </a:pPr>
            <a:r>
              <a:rPr lang="de-DE" dirty="0"/>
              <a:t>viel Spaß bei der Arbeit!</a:t>
            </a:r>
          </a:p>
          <a:p>
            <a:pPr algn="ctr">
              <a:buFont typeface="Wingdings" pitchFamily="2" charset="2"/>
              <a:buNone/>
            </a:pPr>
            <a:endParaRPr lang="de-DE" dirty="0"/>
          </a:p>
          <a:p>
            <a:pPr>
              <a:buFont typeface="Wingdings" pitchFamily="2" charset="2"/>
              <a:buNone/>
            </a:pPr>
            <a:r>
              <a:rPr lang="de-DE" dirty="0"/>
              <a:t>Kontakt für Fragen:</a:t>
            </a:r>
          </a:p>
          <a:p>
            <a:pPr>
              <a:buFont typeface="Wingdings" pitchFamily="2" charset="2"/>
              <a:buNone/>
            </a:pPr>
            <a:r>
              <a:rPr lang="de-DE" dirty="0"/>
              <a:t>finke-boeing@mauritius-gymnasium.de</a:t>
            </a:r>
          </a:p>
          <a:p>
            <a:pPr>
              <a:buFont typeface="Wingdings" pitchFamily="2" charset="2"/>
              <a:buNone/>
            </a:pPr>
            <a:r>
              <a:rPr lang="de-DE" dirty="0"/>
              <a:t>wilmes@mauritius-gymnasium.de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r>
              <a:rPr lang="de-DE" b="1" dirty="0">
                <a:latin typeface="Arial Unicode MS" pitchFamily="34" charset="-128"/>
              </a:rPr>
              <a:t>1 Facharbeit – Was ist das</a:t>
            </a:r>
            <a:r>
              <a:rPr lang="de-DE" b="1" dirty="0"/>
              <a:t>?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772400" cy="5733256"/>
          </a:xfrm>
          <a:noFill/>
          <a:ln/>
        </p:spPr>
        <p:txBody>
          <a:bodyPr/>
          <a:lstStyle/>
          <a:p>
            <a:pPr marL="914400" lvl="2" indent="0">
              <a:spcBef>
                <a:spcPct val="50000"/>
              </a:spcBef>
              <a:buNone/>
            </a:pPr>
            <a:r>
              <a:rPr lang="de-DE" b="1" dirty="0"/>
              <a:t>Themenbeispiele I:</a:t>
            </a:r>
          </a:p>
          <a:p>
            <a:pPr lvl="2">
              <a:spcBef>
                <a:spcPct val="50000"/>
              </a:spcBef>
            </a:pPr>
            <a:r>
              <a:rPr lang="de-DE" dirty="0"/>
              <a:t>Bitcoins – lohnt sich eine Investition? </a:t>
            </a:r>
          </a:p>
          <a:p>
            <a:pPr lvl="2">
              <a:spcBef>
                <a:spcPct val="50000"/>
              </a:spcBef>
            </a:pPr>
            <a:r>
              <a:rPr lang="de-DE" dirty="0"/>
              <a:t>Was treibt Jugendliche zum „Islamischen Staat“ ? </a:t>
            </a:r>
          </a:p>
          <a:p>
            <a:pPr lvl="2">
              <a:spcBef>
                <a:spcPct val="50000"/>
              </a:spcBef>
            </a:pPr>
            <a:r>
              <a:rPr lang="de-DE" sz="2400" dirty="0"/>
              <a:t>Was macht Apple populär ? - Untersuchung und Bewertung der Produkt- und Marketingstrategie</a:t>
            </a:r>
          </a:p>
          <a:p>
            <a:pPr lvl="2">
              <a:spcBef>
                <a:spcPct val="50000"/>
              </a:spcBef>
            </a:pPr>
            <a:r>
              <a:rPr lang="de-DE" sz="2400" dirty="0"/>
              <a:t>Messdiener- in der Nachfolge Jesu? </a:t>
            </a:r>
          </a:p>
          <a:p>
            <a:pPr lvl="2">
              <a:spcBef>
                <a:spcPct val="50000"/>
              </a:spcBef>
            </a:pPr>
            <a:r>
              <a:rPr lang="de-DE" sz="2400" dirty="0"/>
              <a:t>Bau und Test eines didaktischen Mausefallenautos unter besonderer Berücksichtigung der Mechanik </a:t>
            </a:r>
          </a:p>
          <a:p>
            <a:pPr lvl="2">
              <a:spcBef>
                <a:spcPct val="50000"/>
              </a:spcBef>
              <a:buNone/>
            </a:pPr>
            <a:endParaRPr lang="de-DE" sz="2000" dirty="0"/>
          </a:p>
          <a:p>
            <a:pPr lvl="2">
              <a:spcBef>
                <a:spcPct val="50000"/>
              </a:spcBef>
              <a:buFont typeface="Wingdings" pitchFamily="2" charset="2"/>
              <a:buChar char="à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8286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r>
              <a:rPr lang="de-DE" b="1" dirty="0">
                <a:latin typeface="Arial Unicode MS" pitchFamily="34" charset="-128"/>
              </a:rPr>
              <a:t>1 Facharbeit – Was ist das</a:t>
            </a:r>
            <a:r>
              <a:rPr lang="de-DE" b="1" dirty="0"/>
              <a:t>?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72400" cy="5733256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de-DE" sz="2400" b="1" dirty="0"/>
              <a:t>Themenbeispiele II </a:t>
            </a:r>
          </a:p>
          <a:p>
            <a:pPr marL="0" indent="0">
              <a:buNone/>
            </a:pPr>
            <a:endParaRPr lang="de-DE" sz="2400" b="1" dirty="0"/>
          </a:p>
          <a:p>
            <a:r>
              <a:rPr lang="de-DE" sz="2400" dirty="0"/>
              <a:t>Möglichkeiten und Grenzen der Inklusion lernbehinderter Kinder an Gesamtschulen in der 5. Klasse</a:t>
            </a:r>
          </a:p>
          <a:p>
            <a:endParaRPr lang="de-DE" sz="2400" dirty="0"/>
          </a:p>
          <a:p>
            <a:r>
              <a:rPr lang="de-DE" sz="2400" dirty="0"/>
              <a:t>Die Vermittlung von binomischen Formeln für Unterstufenschüler</a:t>
            </a:r>
          </a:p>
          <a:p>
            <a:endParaRPr lang="de-DE" sz="2400" dirty="0"/>
          </a:p>
          <a:p>
            <a:r>
              <a:rPr lang="de-DE" sz="2400" dirty="0"/>
              <a:t>Skitourismus im Sauerland – zukunftssicher trotz Klimawandel? Das Beispiel Winterberg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7603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r>
              <a:rPr lang="de-DE" b="1" dirty="0">
                <a:latin typeface="Arial Unicode MS" pitchFamily="34" charset="-128"/>
              </a:rPr>
              <a:t>1 Facharbeit – WOZU</a:t>
            </a:r>
            <a:r>
              <a:rPr lang="de-DE" b="1" dirty="0"/>
              <a:t>?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72400" cy="5733256"/>
          </a:xfrm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de-DE" sz="4800" dirty="0"/>
              <a:t>Vorbereitung auf</a:t>
            </a:r>
            <a:br>
              <a:rPr lang="de-DE" sz="4800" dirty="0"/>
            </a:br>
            <a:endParaRPr lang="de-DE" sz="4800" dirty="0"/>
          </a:p>
          <a:p>
            <a:pPr>
              <a:spcBef>
                <a:spcPct val="50000"/>
              </a:spcBef>
            </a:pPr>
            <a:r>
              <a:rPr lang="de-DE" sz="2800" dirty="0"/>
              <a:t>das Studium </a:t>
            </a:r>
          </a:p>
          <a:p>
            <a:pPr>
              <a:spcBef>
                <a:spcPct val="50000"/>
              </a:spcBef>
            </a:pPr>
            <a:endParaRPr lang="de-DE" sz="2800" dirty="0"/>
          </a:p>
          <a:p>
            <a:pPr>
              <a:spcBef>
                <a:spcPct val="50000"/>
              </a:spcBef>
            </a:pPr>
            <a:r>
              <a:rPr lang="de-DE" sz="2800" dirty="0"/>
              <a:t>besondere </a:t>
            </a:r>
            <a:r>
              <a:rPr lang="de-DE" sz="2800" dirty="0" err="1"/>
              <a:t>berufl</a:t>
            </a:r>
            <a:r>
              <a:rPr lang="de-DE" sz="2800" dirty="0"/>
              <a:t>. Anforderungen (</a:t>
            </a:r>
            <a:r>
              <a:rPr lang="de-DE" sz="2800" i="1" dirty="0"/>
              <a:t>Erarbeiten Sie ein Handout zu ...)</a:t>
            </a: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endParaRPr lang="de-DE" sz="2000" dirty="0"/>
          </a:p>
          <a:p>
            <a:pPr lvl="2">
              <a:spcBef>
                <a:spcPct val="50000"/>
              </a:spcBef>
              <a:buFont typeface="Wingdings" pitchFamily="2" charset="2"/>
              <a:buChar char="à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71149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 Organisatorisches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de-DE" dirty="0"/>
              <a:t>Die </a:t>
            </a:r>
            <a:r>
              <a:rPr lang="de-DE" dirty="0" err="1"/>
              <a:t>FA</a:t>
            </a:r>
            <a:r>
              <a:rPr lang="de-DE" dirty="0"/>
              <a:t> ersetzt die erste Klausur im 2. </a:t>
            </a:r>
            <a:r>
              <a:rPr lang="de-DE" dirty="0" err="1"/>
              <a:t>Hj</a:t>
            </a:r>
            <a:r>
              <a:rPr lang="de-DE" dirty="0"/>
              <a:t>.</a:t>
            </a:r>
          </a:p>
          <a:p>
            <a:pPr>
              <a:buNone/>
            </a:pPr>
            <a:r>
              <a:rPr lang="de-DE" dirty="0"/>
              <a:t>	</a:t>
            </a:r>
          </a:p>
          <a:p>
            <a:r>
              <a:rPr lang="de-DE" dirty="0"/>
              <a:t>Umfang: 8-12 getippte Seiten</a:t>
            </a:r>
            <a:endParaRPr lang="de-DE" sz="2400" dirty="0"/>
          </a:p>
          <a:p>
            <a:pPr>
              <a:buFont typeface="Wingdings" pitchFamily="2" charset="2"/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 Organisatorisches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896544"/>
          </a:xfrm>
        </p:spPr>
        <p:txBody>
          <a:bodyPr/>
          <a:lstStyle/>
          <a:p>
            <a:r>
              <a:rPr lang="de-DE" sz="2400" u="sng" dirty="0" err="1"/>
              <a:t>Mauritianer</a:t>
            </a:r>
            <a:r>
              <a:rPr lang="de-DE" sz="2400" dirty="0"/>
              <a:t>*innen schreiben in einem Kurs am MG</a:t>
            </a:r>
          </a:p>
          <a:p>
            <a:r>
              <a:rPr lang="de-DE" sz="2400" dirty="0"/>
              <a:t>LFG-</a:t>
            </a:r>
            <a:r>
              <a:rPr lang="de-DE" sz="2400" dirty="0" err="1"/>
              <a:t>ler</a:t>
            </a:r>
            <a:r>
              <a:rPr lang="de-DE" sz="2400" dirty="0"/>
              <a:t>*innen schreiben am LFG!</a:t>
            </a:r>
          </a:p>
          <a:p>
            <a:endParaRPr lang="de-DE" sz="2400" dirty="0"/>
          </a:p>
          <a:p>
            <a:r>
              <a:rPr lang="de-DE" sz="2400" dirty="0"/>
              <a:t>Hast du 3 schriftliche Kurse am LFG?</a:t>
            </a:r>
          </a:p>
          <a:p>
            <a:pPr>
              <a:buFont typeface="Wingdings" pitchFamily="2" charset="2"/>
              <a:buNone/>
            </a:pPr>
            <a:r>
              <a:rPr lang="de-DE" sz="1600" dirty="0"/>
              <a:t>	=&gt; </a:t>
            </a:r>
            <a:r>
              <a:rPr lang="de-DE" sz="1600" dirty="0" err="1"/>
              <a:t>FA</a:t>
            </a:r>
            <a:r>
              <a:rPr lang="de-DE" sz="1600" dirty="0"/>
              <a:t> kann auch extern geschrieben werden</a:t>
            </a:r>
            <a:endParaRPr lang="de-DE" sz="2000" dirty="0"/>
          </a:p>
          <a:p>
            <a:pPr>
              <a:buFont typeface="Wingdings" pitchFamily="2" charset="2"/>
              <a:buNone/>
            </a:pPr>
            <a:endParaRPr lang="de-DE" sz="1600" dirty="0"/>
          </a:p>
          <a:p>
            <a:pPr>
              <a:buFont typeface="Wingdings" pitchFamily="2" charset="2"/>
              <a:buNone/>
            </a:pPr>
            <a:r>
              <a:rPr lang="de-DE" sz="1600" dirty="0"/>
              <a:t>	SONDERFALL:</a:t>
            </a:r>
          </a:p>
          <a:p>
            <a:pPr>
              <a:buFont typeface="Wingdings" pitchFamily="2" charset="2"/>
              <a:buNone/>
            </a:pPr>
            <a:r>
              <a:rPr lang="de-DE" sz="2000" dirty="0"/>
              <a:t>     Bei wenigen Klausurschreibern in einem Kurs muss die FA </a:t>
            </a:r>
            <a:r>
              <a:rPr lang="de-DE" sz="2000" dirty="0">
                <a:sym typeface="Wingdings" pitchFamily="2" charset="2"/>
              </a:rPr>
              <a:t>in diesem Kurs geschrieben werden (CH, IF, MU, KU, SP, SW)</a:t>
            </a:r>
          </a:p>
          <a:p>
            <a:pPr>
              <a:buFont typeface="Wingdings" pitchFamily="2" charset="2"/>
              <a:buNone/>
            </a:pPr>
            <a:r>
              <a:rPr lang="de-DE" sz="2000" dirty="0">
                <a:sym typeface="Wingdings" pitchFamily="2" charset="2"/>
              </a:rPr>
              <a:t>	Spanisch kann nicht für eine </a:t>
            </a:r>
            <a:r>
              <a:rPr lang="de-DE" sz="2000" dirty="0" err="1">
                <a:sym typeface="Wingdings" pitchFamily="2" charset="2"/>
              </a:rPr>
              <a:t>FA</a:t>
            </a:r>
            <a:r>
              <a:rPr lang="de-DE" sz="2000" dirty="0">
                <a:sym typeface="Wingdings" pitchFamily="2" charset="2"/>
              </a:rPr>
              <a:t> gewählt werden</a:t>
            </a:r>
            <a:endParaRPr lang="de-DE" sz="2000" dirty="0"/>
          </a:p>
          <a:p>
            <a:pPr>
              <a:buFont typeface="Wingdings" pitchFamily="2" charset="2"/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3 Welche Schritte muss ich unternehmen?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27687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     Nach Information durch die Fachlehrer: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de-DE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de-DE" dirty="0"/>
              <a:t>Wunschfach wählen </a:t>
            </a:r>
            <a:r>
              <a:rPr lang="de-DE" sz="2000" dirty="0"/>
              <a:t>(Abgabe bis 22.09.2023)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de-DE" dirty="0"/>
              <a:t>Festlegung abwarten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de-DE" dirty="0"/>
              <a:t>Themen</a:t>
            </a:r>
            <a:r>
              <a:rPr lang="de-DE" b="1" dirty="0"/>
              <a:t>gebiet</a:t>
            </a:r>
            <a:r>
              <a:rPr lang="de-DE" dirty="0"/>
              <a:t> mit Fachlehrer absprechen</a:t>
            </a:r>
          </a:p>
          <a:p>
            <a:pPr marL="400050" lvl="1" indent="0">
              <a:buNone/>
            </a:pPr>
            <a:r>
              <a:rPr lang="de-DE" dirty="0"/>
              <a:t>	a) Vorschlag kommt von DIR  (super!)</a:t>
            </a:r>
          </a:p>
          <a:p>
            <a:pPr marL="400050" lvl="1" indent="0">
              <a:buNone/>
            </a:pPr>
            <a:r>
              <a:rPr lang="de-DE" dirty="0"/>
              <a:t>	b) Vorschlag kommt vom Lehrer (ok)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autoUpdateAnimBg="0"/>
    </p:bldLst>
  </p:timing>
</p:sld>
</file>

<file path=ppt/theme/theme1.xml><?xml version="1.0" encoding="utf-8"?>
<a:theme xmlns:a="http://schemas.openxmlformats.org/drawingml/2006/main" name="FACHARBEIT 2011 aktuell">
  <a:themeElements>
    <a:clrScheme name="Aufsteigend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Aufsteigend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ufsteigend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steigend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steigend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steigend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steigend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FACHARBEIT 2011 aktuell</Template>
  <TotalTime>0</TotalTime>
  <Words>922</Words>
  <Application>Microsoft Office PowerPoint</Application>
  <PresentationFormat>Bildschirmpräsentation (4:3)</PresentationFormat>
  <Paragraphs>175</Paragraphs>
  <Slides>30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Symbol</vt:lpstr>
      <vt:lpstr>Times New Roman</vt:lpstr>
      <vt:lpstr>Wingdings</vt:lpstr>
      <vt:lpstr>FACHARBEIT 2011 aktuell</vt:lpstr>
      <vt:lpstr>FACHARBEIT  2024  Jahrgangsstufe Q1/2</vt:lpstr>
      <vt:lpstr>   Facharbeit 2024 Jahrgangsstufe Q1. 2  1  Facharbeit – Was und Wozu? 2  Organisatorisches 3  Welche Schritte muss ich        unternehmen? (inkl. Übung) 4  Beratungsgespräche 5  Häufigste Fehler 6  Juristisches   </vt:lpstr>
      <vt:lpstr>1 Facharbeit – Was ist das?</vt:lpstr>
      <vt:lpstr>1 Facharbeit – Was ist das?</vt:lpstr>
      <vt:lpstr>1 Facharbeit – Was ist das?</vt:lpstr>
      <vt:lpstr>1 Facharbeit – WOZU?</vt:lpstr>
      <vt:lpstr>2 Organisatorisches</vt:lpstr>
      <vt:lpstr>2 Organisatorisches</vt:lpstr>
      <vt:lpstr>3 Welche Schritte muss ich unternehmen? </vt:lpstr>
      <vt:lpstr>3 Welche Schritte muss ich unternehmen? </vt:lpstr>
      <vt:lpstr>PowerPoint-Präsentation</vt:lpstr>
      <vt:lpstr>PowerPoint-Präsentation</vt:lpstr>
      <vt:lpstr>3 Welche Schritte muss ich unternehmen? </vt:lpstr>
      <vt:lpstr>3 Welche Schritte muss ich unternehmen? </vt:lpstr>
      <vt:lpstr>Übung: Vom Thema zu Arbeitsschritten  Wozu muss ich recherchieren?</vt:lpstr>
      <vt:lpstr>PowerPoint-Präsentation</vt:lpstr>
      <vt:lpstr>3 Welche Schritte muss ich unternehmen? </vt:lpstr>
      <vt:lpstr>3 Welche Schritte muss ich unternehmen? </vt:lpstr>
      <vt:lpstr>3 Welche Schritte muss ich unternehmen? </vt:lpstr>
      <vt:lpstr>4 Beratungsgespräche </vt:lpstr>
      <vt:lpstr>4 Beratungsgespräche </vt:lpstr>
      <vt:lpstr>4 Beratungsgespräche </vt:lpstr>
      <vt:lpstr>5  Häufigste Fehler!!!</vt:lpstr>
      <vt:lpstr>5 Häufigste Fehler !!!</vt:lpstr>
      <vt:lpstr>Der häufigste Fehler!!!</vt:lpstr>
      <vt:lpstr>6 Juristisches</vt:lpstr>
      <vt:lpstr>6 Juristisches </vt:lpstr>
      <vt:lpstr>ABGABE</vt:lpstr>
      <vt:lpstr>Noch zu klären… </vt:lpstr>
      <vt:lpstr>DANKE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FACHARBEIT  2012  Jahrgangsstufe Q1/2</dc:title>
  <dc:creator>Claudia</dc:creator>
  <cp:lastModifiedBy>Administrator</cp:lastModifiedBy>
  <cp:revision>70</cp:revision>
  <cp:lastPrinted>2013-09-29T07:48:03Z</cp:lastPrinted>
  <dcterms:created xsi:type="dcterms:W3CDTF">2011-09-21T15:12:34Z</dcterms:created>
  <dcterms:modified xsi:type="dcterms:W3CDTF">2023-09-15T05:47:24Z</dcterms:modified>
</cp:coreProperties>
</file>