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5" r:id="rId1"/>
  </p:sldMasterIdLst>
  <p:notesMasterIdLst>
    <p:notesMasterId r:id="rId14"/>
  </p:notesMasterIdLst>
  <p:handoutMasterIdLst>
    <p:handoutMasterId r:id="rId15"/>
  </p:handoutMasterIdLst>
  <p:sldIdLst>
    <p:sldId id="267" r:id="rId2"/>
    <p:sldId id="297" r:id="rId3"/>
    <p:sldId id="295" r:id="rId4"/>
    <p:sldId id="280" r:id="rId5"/>
    <p:sldId id="273" r:id="rId6"/>
    <p:sldId id="281" r:id="rId7"/>
    <p:sldId id="275" r:id="rId8"/>
    <p:sldId id="282" r:id="rId9"/>
    <p:sldId id="294" r:id="rId10"/>
    <p:sldId id="284" r:id="rId11"/>
    <p:sldId id="298" r:id="rId12"/>
    <p:sldId id="299" r:id="rId13"/>
  </p:sldIdLst>
  <p:sldSz cx="9144000" cy="6858000" type="screen4x3"/>
  <p:notesSz cx="6797675" cy="9926638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83"/>
    <a:srgbClr val="006600"/>
    <a:srgbClr val="EE5818"/>
    <a:srgbClr val="FFC000"/>
    <a:srgbClr val="FFDF69"/>
    <a:srgbClr val="C2E06E"/>
    <a:srgbClr val="00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5" autoAdjust="0"/>
    <p:restoredTop sz="94660"/>
  </p:normalViewPr>
  <p:slideViewPr>
    <p:cSldViewPr>
      <p:cViewPr varScale="1">
        <p:scale>
          <a:sx n="88" d="100"/>
          <a:sy n="88" d="100"/>
        </p:scale>
        <p:origin x="110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quarter" idx="1"/>
          </p:nvPr>
        </p:nvSpPr>
        <p:spPr>
          <a:xfrm>
            <a:off x="3849689" y="2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22F1E-C841-47EF-B04C-E3344938C905}" type="datetimeFigureOut">
              <a:rPr lang="sk-SK" smtClean="0"/>
              <a:t>22. 2. 2024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2"/>
          </p:nvPr>
        </p:nvSpPr>
        <p:spPr>
          <a:xfrm>
            <a:off x="0" y="942975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3"/>
          </p:nvPr>
        </p:nvSpPr>
        <p:spPr>
          <a:xfrm>
            <a:off x="3849689" y="942975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973D4-13C1-4289-967D-23F6426D14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3309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2DC85-008E-4750-93D0-B3003A1F468E}" type="datetimeFigureOut">
              <a:rPr lang="sk-SK" smtClean="0"/>
              <a:t>22. 2. 2024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2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50445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1256F-E222-4CE7-B6B6-E7D8BE118B8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0138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1256F-E222-4CE7-B6B6-E7D8BE118B82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3191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1256F-E222-4CE7-B6B6-E7D8BE118B82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0624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B2C8-2463-42BE-A3A6-DDCFCF6E4C52}" type="datetimeFigureOut">
              <a:rPr lang="sk-SK" smtClean="0"/>
              <a:t>22. 2. 2024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5D55-5F4A-4D0B-9AA4-856FF59839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60410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B2C8-2463-42BE-A3A6-DDCFCF6E4C52}" type="datetimeFigureOut">
              <a:rPr lang="sk-SK" smtClean="0"/>
              <a:t>22. 2. 2024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5D55-5F4A-4D0B-9AA4-856FF59839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791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B2C8-2463-42BE-A3A6-DDCFCF6E4C52}" type="datetimeFigureOut">
              <a:rPr lang="sk-SK" smtClean="0"/>
              <a:t>22. 2. 2024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5D55-5F4A-4D0B-9AA4-856FF59839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7739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B2C8-2463-42BE-A3A6-DDCFCF6E4C52}" type="datetimeFigureOut">
              <a:rPr lang="sk-SK" smtClean="0"/>
              <a:t>22. 2. 2024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5D55-5F4A-4D0B-9AA4-856FF59839F2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TextBox 10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0726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B2C8-2463-42BE-A3A6-DDCFCF6E4C52}" type="datetimeFigureOut">
              <a:rPr lang="sk-SK" smtClean="0"/>
              <a:t>22. 2. 2024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5D55-5F4A-4D0B-9AA4-856FF59839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3323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B2C8-2463-42BE-A3A6-DDCFCF6E4C52}" type="datetimeFigureOut">
              <a:rPr lang="sk-SK" smtClean="0"/>
              <a:t>22. 2. 2024</a:t>
            </a:fld>
            <a:endParaRPr lang="sk-S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5D55-5F4A-4D0B-9AA4-856FF59839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0287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B2C8-2463-42BE-A3A6-DDCFCF6E4C52}" type="datetimeFigureOut">
              <a:rPr lang="sk-SK" smtClean="0"/>
              <a:t>22. 2. 2024</a:t>
            </a:fld>
            <a:endParaRPr lang="sk-S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5D55-5F4A-4D0B-9AA4-856FF59839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741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B2C8-2463-42BE-A3A6-DDCFCF6E4C52}" type="datetimeFigureOut">
              <a:rPr lang="sk-SK" smtClean="0"/>
              <a:t>22. 2. 2024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5D55-5F4A-4D0B-9AA4-856FF59839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5016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B2C8-2463-42BE-A3A6-DDCFCF6E4C52}" type="datetimeFigureOut">
              <a:rPr lang="sk-SK" smtClean="0"/>
              <a:t>22. 2. 2024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5D55-5F4A-4D0B-9AA4-856FF59839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1530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B2C8-2463-42BE-A3A6-DDCFCF6E4C52}" type="datetimeFigureOut">
              <a:rPr lang="sk-SK" smtClean="0"/>
              <a:t>22. 2. 2024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5D55-5F4A-4D0B-9AA4-856FF59839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0021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B2C8-2463-42BE-A3A6-DDCFCF6E4C52}" type="datetimeFigureOut">
              <a:rPr lang="sk-SK" smtClean="0"/>
              <a:t>22. 2. 2024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5D55-5F4A-4D0B-9AA4-856FF59839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9115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B2C8-2463-42BE-A3A6-DDCFCF6E4C52}" type="datetimeFigureOut">
              <a:rPr lang="sk-SK" smtClean="0"/>
              <a:t>22. 2. 2024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5D55-5F4A-4D0B-9AA4-856FF59839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6824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B2C8-2463-42BE-A3A6-DDCFCF6E4C52}" type="datetimeFigureOut">
              <a:rPr lang="sk-SK" smtClean="0"/>
              <a:t>22. 2. 2024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5D55-5F4A-4D0B-9AA4-856FF59839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42664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B2C8-2463-42BE-A3A6-DDCFCF6E4C52}" type="datetimeFigureOut">
              <a:rPr lang="sk-SK" smtClean="0"/>
              <a:t>22. 2. 2024</a:t>
            </a:fld>
            <a:endParaRPr lang="sk-SK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5D55-5F4A-4D0B-9AA4-856FF59839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876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B2C8-2463-42BE-A3A6-DDCFCF6E4C52}" type="datetimeFigureOut">
              <a:rPr lang="sk-SK" smtClean="0"/>
              <a:t>22. 2. 2024</a:t>
            </a:fld>
            <a:endParaRPr lang="sk-SK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5D55-5F4A-4D0B-9AA4-856FF59839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1869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B2C8-2463-42BE-A3A6-DDCFCF6E4C52}" type="datetimeFigureOut">
              <a:rPr lang="sk-SK" smtClean="0"/>
              <a:t>22. 2. 2024</a:t>
            </a:fld>
            <a:endParaRPr lang="sk-SK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5D55-5F4A-4D0B-9AA4-856FF59839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6001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B2C8-2463-42BE-A3A6-DDCFCF6E4C52}" type="datetimeFigureOut">
              <a:rPr lang="sk-SK" smtClean="0"/>
              <a:t>22. 2. 2024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5D55-5F4A-4D0B-9AA4-856FF59839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267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30BB2C8-2463-42BE-A3A6-DDCFCF6E4C52}" type="datetimeFigureOut">
              <a:rPr lang="sk-SK" smtClean="0"/>
              <a:t>22. 2. 2024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E5D55-5F4A-4D0B-9AA4-856FF59839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82412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  <p:sldLayoutId id="2147484110" r:id="rId15"/>
    <p:sldLayoutId id="2147484111" r:id="rId16"/>
    <p:sldLayoutId id="214748411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287" y="1114424"/>
            <a:ext cx="6786563" cy="275272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82" y="3173954"/>
            <a:ext cx="3253738" cy="2169158"/>
          </a:xfrm>
          <a:prstGeom prst="rect">
            <a:avLst/>
          </a:prstGeom>
          <a:ln w="38100">
            <a:solidFill>
              <a:srgbClr val="FFFF83"/>
            </a:solidFill>
          </a:ln>
        </p:spPr>
      </p:pic>
      <p:sp>
        <p:nvSpPr>
          <p:cNvPr id="5" name="Obdĺžnik 4"/>
          <p:cNvSpPr/>
          <p:nvPr/>
        </p:nvSpPr>
        <p:spPr>
          <a:xfrm>
            <a:off x="827584" y="10058"/>
            <a:ext cx="7848872" cy="1354217"/>
          </a:xfrm>
          <a:prstGeom prst="rect">
            <a:avLst/>
          </a:prstGeom>
          <a:solidFill>
            <a:srgbClr val="FFFF00"/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1003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5200" b="1" dirty="0" smtClean="0">
                <a:ln w="0"/>
                <a:solidFill>
                  <a:srgbClr val="00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Naša škola</a:t>
            </a:r>
          </a:p>
          <a:p>
            <a:pPr algn="ctr"/>
            <a:r>
              <a:rPr lang="sk-SK" sz="2800" b="1" i="1" dirty="0" smtClean="0">
                <a:ln w="0"/>
                <a:solidFill>
                  <a:srgbClr val="00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„Vzdelávame </a:t>
            </a:r>
            <a:r>
              <a:rPr lang="sk-SK" sz="2800" b="1" i="1" dirty="0" smtClean="0">
                <a:ln w="0"/>
                <a:solidFill>
                  <a:srgbClr val="00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 láskou </a:t>
            </a:r>
            <a:r>
              <a:rPr lang="sk-SK" sz="2800" b="1" i="1" smtClean="0">
                <a:ln w="0"/>
                <a:solidFill>
                  <a:srgbClr val="00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zodpovednosťou“</a:t>
            </a:r>
            <a:endParaRPr lang="en-US" sz="2800" b="1" i="1" dirty="0">
              <a:ln w="0"/>
              <a:solidFill>
                <a:srgbClr val="00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Obrázok 9" descr="http://www.zssnpsu.edu.sk/hlavicka_Nnov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4" y="1320192"/>
            <a:ext cx="8784976" cy="1764192"/>
          </a:xfrm>
          <a:prstGeom prst="rect">
            <a:avLst/>
          </a:prstGeom>
          <a:solidFill>
            <a:srgbClr val="FFFF00"/>
          </a:solidFill>
          <a:ln w="76200">
            <a:solidFill>
              <a:srgbClr val="FFFF66"/>
            </a:solidFill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" y="3086048"/>
            <a:ext cx="2164358" cy="198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979712" y="5305368"/>
            <a:ext cx="69716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Riaditeľka školy: Mgr. Monika </a:t>
            </a:r>
            <a:r>
              <a:rPr lang="sk-SK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Keméňová</a:t>
            </a:r>
            <a:endParaRPr lang="sk-SK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Zástupca riad. školy: Ing. Patrik </a:t>
            </a:r>
            <a:r>
              <a:rPr lang="sk-SK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Ballai</a:t>
            </a:r>
            <a:endParaRPr lang="sk-SK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Zástupkyňa riad. školy: Mgr. Martina </a:t>
            </a:r>
            <a:r>
              <a:rPr lang="sk-SK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Lendelová</a:t>
            </a:r>
            <a:endParaRPr lang="sk-SK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" panose="020B0703020102020204" pitchFamily="34" charset="0"/>
              </a:rPr>
              <a:t>035/650 </a:t>
            </a:r>
            <a:r>
              <a:rPr lang="sk-SK" sz="2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" panose="020B0703020102020204" pitchFamily="34" charset="0"/>
              </a:rPr>
              <a:t>09 </a:t>
            </a:r>
            <a:r>
              <a:rPr lang="sk-SK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" panose="020B0703020102020204" pitchFamily="34" charset="0"/>
              </a:rPr>
              <a:t>25</a:t>
            </a:r>
          </a:p>
          <a:p>
            <a:r>
              <a:rPr lang="sk-SK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" panose="020B0703020102020204" pitchFamily="34" charset="0"/>
              </a:rPr>
              <a:t>zs.surany.snp@pobox.sk</a:t>
            </a:r>
            <a:endParaRPr lang="sk-SK" sz="20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sk-SK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sk-SK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797" b="16485"/>
          <a:stretch/>
        </p:blipFill>
        <p:spPr>
          <a:xfrm>
            <a:off x="6413349" y="1328192"/>
            <a:ext cx="2551139" cy="173306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020" y="3160900"/>
            <a:ext cx="3289603" cy="2182212"/>
          </a:xfrm>
          <a:prstGeom prst="rect">
            <a:avLst/>
          </a:prstGeom>
          <a:ln w="38100">
            <a:solidFill>
              <a:srgbClr val="FFFF66"/>
            </a:solidFill>
          </a:ln>
        </p:spPr>
      </p:pic>
    </p:spTree>
    <p:extLst>
      <p:ext uri="{BB962C8B-B14F-4D97-AF65-F5344CB8AC3E}">
        <p14:creationId xmlns:p14="http://schemas.microsoft.com/office/powerpoint/2010/main" val="409983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4005064"/>
            <a:ext cx="3653965" cy="2740474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50" y="248988"/>
            <a:ext cx="4572638" cy="3429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Nadpis 6"/>
          <p:cNvSpPr txBox="1">
            <a:spLocks noGrp="1"/>
          </p:cNvSpPr>
          <p:nvPr>
            <p:ph type="title"/>
          </p:nvPr>
        </p:nvSpPr>
        <p:spPr>
          <a:xfrm>
            <a:off x="4917604" y="248988"/>
            <a:ext cx="4085443" cy="11387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3400" b="1" cap="none" dirty="0" smtClean="0">
                <a:solidFill>
                  <a:srgbClr val="006600"/>
                </a:solidFill>
              </a:rPr>
              <a:t>Tu  športujeme    </a:t>
            </a:r>
            <a:br>
              <a:rPr lang="sk-SK" sz="3400" b="1" cap="none" dirty="0" smtClean="0">
                <a:solidFill>
                  <a:srgbClr val="006600"/>
                </a:solidFill>
              </a:rPr>
            </a:br>
            <a:r>
              <a:rPr lang="sk-SK" sz="3400" b="1" cap="none" dirty="0" smtClean="0">
                <a:solidFill>
                  <a:srgbClr val="006600"/>
                </a:solidFill>
              </a:rPr>
              <a:t>a  zabávame  sa</a:t>
            </a:r>
            <a:endParaRPr lang="sk-SK" sz="3400" b="1" cap="none" dirty="0">
              <a:solidFill>
                <a:srgbClr val="006600"/>
              </a:solidFill>
            </a:endParaRPr>
          </a:p>
        </p:txBody>
      </p:sp>
      <p:pic>
        <p:nvPicPr>
          <p:cNvPr id="12" name="Zástupný objekt pre obsah 1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369707" y="1484784"/>
            <a:ext cx="3633340" cy="2725005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1" y="3789040"/>
            <a:ext cx="3563888" cy="2672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257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6"/>
          <p:cNvSpPr txBox="1">
            <a:spLocks noGrp="1"/>
          </p:cNvSpPr>
          <p:nvPr>
            <p:ph type="title"/>
          </p:nvPr>
        </p:nvSpPr>
        <p:spPr>
          <a:xfrm>
            <a:off x="268686" y="113020"/>
            <a:ext cx="5239418" cy="11387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3400" b="1" cap="none" dirty="0" smtClean="0">
                <a:solidFill>
                  <a:srgbClr val="006600"/>
                </a:solidFill>
              </a:rPr>
              <a:t>Toto je ná</a:t>
            </a:r>
            <a:r>
              <a:rPr lang="sk-SK" sz="3400" b="1" dirty="0" smtClean="0">
                <a:solidFill>
                  <a:srgbClr val="006600"/>
                </a:solidFill>
              </a:rPr>
              <a:t>š </a:t>
            </a:r>
            <a:br>
              <a:rPr lang="sk-SK" sz="3400" b="1" dirty="0" smtClean="0">
                <a:solidFill>
                  <a:srgbClr val="006600"/>
                </a:solidFill>
              </a:rPr>
            </a:br>
            <a:r>
              <a:rPr lang="sk-SK" sz="3400" b="1" dirty="0" smtClean="0">
                <a:solidFill>
                  <a:srgbClr val="006600"/>
                </a:solidFill>
              </a:rPr>
              <a:t>Školský klub detí - ŠKD</a:t>
            </a:r>
            <a:endParaRPr lang="sk-SK" sz="3400" b="1" cap="none" dirty="0">
              <a:solidFill>
                <a:srgbClr val="006600"/>
              </a:solidFill>
            </a:endParaRPr>
          </a:p>
        </p:txBody>
      </p:sp>
      <p:pic>
        <p:nvPicPr>
          <p:cNvPr id="1026" name="Picture 2" descr="http://www.skdsnpsu.sk/fotogaleria/2023_2024/halloween/foto/P13606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66" y="1375174"/>
            <a:ext cx="3298825" cy="2197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410" y="259129"/>
            <a:ext cx="2648933" cy="230284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4"/>
          <a:srcRect b="11555"/>
          <a:stretch/>
        </p:blipFill>
        <p:spPr>
          <a:xfrm>
            <a:off x="222349" y="3878062"/>
            <a:ext cx="3323618" cy="220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7510" y="1314617"/>
            <a:ext cx="3099482" cy="2324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www.skdsnpsu.sk/fotogaleria/2023_2024/sarkaniada/foto/WhatsApp%20Image%202023-10-18%20at%2014.30.27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41" y="3151460"/>
            <a:ext cx="345638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BlokTextu 10"/>
          <p:cNvSpPr txBox="1"/>
          <p:nvPr/>
        </p:nvSpPr>
        <p:spPr>
          <a:xfrm>
            <a:off x="171331" y="346282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Pasovanie do ŠKD</a:t>
            </a:r>
            <a:endParaRPr lang="sk-SK" dirty="0"/>
          </a:p>
        </p:txBody>
      </p:sp>
      <p:sp>
        <p:nvSpPr>
          <p:cNvPr id="14" name="BlokTextu 13"/>
          <p:cNvSpPr txBox="1"/>
          <p:nvPr/>
        </p:nvSpPr>
        <p:spPr>
          <a:xfrm>
            <a:off x="3626322" y="350483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Vianoce</a:t>
            </a:r>
            <a:endParaRPr lang="sk-SK" dirty="0"/>
          </a:p>
        </p:txBody>
      </p:sp>
      <p:sp>
        <p:nvSpPr>
          <p:cNvPr id="15" name="BlokTextu 14"/>
          <p:cNvSpPr txBox="1"/>
          <p:nvPr/>
        </p:nvSpPr>
        <p:spPr>
          <a:xfrm>
            <a:off x="5687811" y="574374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Šarkaniáda</a:t>
            </a:r>
            <a:endParaRPr lang="sk-SK" dirty="0"/>
          </a:p>
        </p:txBody>
      </p:sp>
      <p:sp>
        <p:nvSpPr>
          <p:cNvPr id="16" name="BlokTextu 15"/>
          <p:cNvSpPr txBox="1"/>
          <p:nvPr/>
        </p:nvSpPr>
        <p:spPr>
          <a:xfrm>
            <a:off x="323528" y="596624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Deň bez sladkostí</a:t>
            </a:r>
            <a:endParaRPr lang="sk-SK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4863" y="4478436"/>
            <a:ext cx="2707578" cy="2030684"/>
          </a:xfrm>
          <a:prstGeom prst="rect">
            <a:avLst/>
          </a:prstGeom>
        </p:spPr>
      </p:pic>
      <p:sp>
        <p:nvSpPr>
          <p:cNvPr id="18" name="BlokTextu 17"/>
          <p:cNvSpPr txBox="1"/>
          <p:nvPr/>
        </p:nvSpPr>
        <p:spPr>
          <a:xfrm>
            <a:off x="2934863" y="6512026"/>
            <a:ext cx="2752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Beháme, skáčeme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71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 txBox="1">
            <a:spLocks noGrp="1"/>
          </p:cNvSpPr>
          <p:nvPr>
            <p:ph type="title"/>
          </p:nvPr>
        </p:nvSpPr>
        <p:spPr>
          <a:xfrm>
            <a:off x="268686" y="113020"/>
            <a:ext cx="5239418" cy="11387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3400" b="1" dirty="0" smtClean="0">
                <a:solidFill>
                  <a:srgbClr val="006600"/>
                </a:solidFill>
              </a:rPr>
              <a:t>Našu školu neustále modernizujeme...</a:t>
            </a:r>
            <a:endParaRPr lang="sk-SK" sz="3400" b="1" cap="none" dirty="0">
              <a:solidFill>
                <a:srgbClr val="006600"/>
              </a:solidFill>
            </a:endParaRPr>
          </a:p>
        </p:txBody>
      </p:sp>
      <p:pic>
        <p:nvPicPr>
          <p:cNvPr id="15" name="Obrázo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11" y="1202141"/>
            <a:ext cx="3360372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4" y="1375534"/>
            <a:ext cx="4805307" cy="2702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rázok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5" r="9554"/>
          <a:stretch/>
        </p:blipFill>
        <p:spPr>
          <a:xfrm>
            <a:off x="179512" y="4725144"/>
            <a:ext cx="3600400" cy="1909458"/>
          </a:xfrm>
          <a:prstGeom prst="rect">
            <a:avLst/>
          </a:prstGeom>
        </p:spPr>
      </p:pic>
      <p:pic>
        <p:nvPicPr>
          <p:cNvPr id="23" name="Obrázok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9"/>
          <a:stretch/>
        </p:blipFill>
        <p:spPr>
          <a:xfrm>
            <a:off x="2483768" y="2926182"/>
            <a:ext cx="2873010" cy="2088232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79507"/>
            <a:ext cx="4426026" cy="2950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BlokTextu 23"/>
          <p:cNvSpPr txBox="1"/>
          <p:nvPr/>
        </p:nvSpPr>
        <p:spPr>
          <a:xfrm>
            <a:off x="2475478" y="4477381"/>
            <a:ext cx="2537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/>
              <a:t>Dotykové </a:t>
            </a:r>
            <a:r>
              <a:rPr lang="sk-SK" sz="1600" dirty="0" err="1" smtClean="0"/>
              <a:t>smart</a:t>
            </a:r>
            <a:r>
              <a:rPr lang="sk-SK" sz="1600" dirty="0" smtClean="0"/>
              <a:t> monitory</a:t>
            </a:r>
            <a:endParaRPr lang="sk-SK" sz="1600" dirty="0"/>
          </a:p>
        </p:txBody>
      </p:sp>
      <p:sp>
        <p:nvSpPr>
          <p:cNvPr id="26" name="BlokTextu 25"/>
          <p:cNvSpPr txBox="1"/>
          <p:nvPr/>
        </p:nvSpPr>
        <p:spPr>
          <a:xfrm>
            <a:off x="2962700" y="6296048"/>
            <a:ext cx="850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/>
              <a:t>Dielňa</a:t>
            </a:r>
            <a:endParaRPr lang="sk-SK" sz="1600" dirty="0"/>
          </a:p>
        </p:txBody>
      </p:sp>
      <p:sp>
        <p:nvSpPr>
          <p:cNvPr id="28" name="BlokTextu 27"/>
          <p:cNvSpPr txBox="1"/>
          <p:nvPr/>
        </p:nvSpPr>
        <p:spPr>
          <a:xfrm>
            <a:off x="5492635" y="3435466"/>
            <a:ext cx="2537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/>
              <a:t>Školský bufet</a:t>
            </a:r>
            <a:endParaRPr lang="sk-SK" sz="1600" dirty="0"/>
          </a:p>
        </p:txBody>
      </p:sp>
      <p:sp>
        <p:nvSpPr>
          <p:cNvPr id="29" name="BlokTextu 28"/>
          <p:cNvSpPr txBox="1"/>
          <p:nvPr/>
        </p:nvSpPr>
        <p:spPr>
          <a:xfrm>
            <a:off x="135604" y="3979507"/>
            <a:ext cx="2537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/>
              <a:t>Nová počítačová učebňa</a:t>
            </a:r>
            <a:endParaRPr lang="sk-SK" sz="1600" dirty="0"/>
          </a:p>
        </p:txBody>
      </p:sp>
      <p:sp>
        <p:nvSpPr>
          <p:cNvPr id="30" name="BlokTextu 29"/>
          <p:cNvSpPr txBox="1"/>
          <p:nvPr/>
        </p:nvSpPr>
        <p:spPr>
          <a:xfrm>
            <a:off x="4632753" y="6510317"/>
            <a:ext cx="2537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err="1" smtClean="0"/>
              <a:t>Outdoor</a:t>
            </a:r>
            <a:r>
              <a:rPr lang="sk-SK" sz="1600" dirty="0" smtClean="0"/>
              <a:t> </a:t>
            </a:r>
            <a:r>
              <a:rPr lang="sk-SK" sz="1600" dirty="0" err="1" smtClean="0"/>
              <a:t>pinpong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72824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59" y="1837518"/>
            <a:ext cx="5688631" cy="3760440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ts val="1000"/>
              </a:spcBef>
            </a:pPr>
            <a:r>
              <a:rPr lang="sk-SK" sz="1800" b="1" i="1" dirty="0" smtClean="0">
                <a:solidFill>
                  <a:prstClr val="white"/>
                </a:solidFill>
              </a:rPr>
              <a:t/>
            </a:r>
            <a:br>
              <a:rPr lang="sk-SK" sz="1800" b="1" i="1" dirty="0" smtClean="0">
                <a:solidFill>
                  <a:prstClr val="white"/>
                </a:solidFill>
              </a:rPr>
            </a:br>
            <a:r>
              <a:rPr lang="sk-SK" sz="2200" dirty="0">
                <a:solidFill>
                  <a:prstClr val="white"/>
                </a:solidFill>
              </a:rPr>
              <a:t>Naša základná škola dokáže Vašim deťom poskytnúť rozvoj individuálneho osobnostného potenciálu, pevné a bezpečné zázemie, profesionálny, ľudský a láskavý prístup pedagógov, individuálny prístup k žiakom rešpektujúci osobnosť každého žiaka, priaznivé podmienky pre slobodný, tvorivý a prirodzený prejav.</a:t>
            </a:r>
            <a:r>
              <a:rPr lang="sk-SK" sz="2200" b="1" i="1" dirty="0">
                <a:solidFill>
                  <a:prstClr val="white"/>
                </a:solidFill>
              </a:rPr>
              <a:t/>
            </a:r>
            <a:br>
              <a:rPr lang="sk-SK" sz="2200" b="1" i="1" dirty="0">
                <a:solidFill>
                  <a:prstClr val="white"/>
                </a:solidFill>
              </a:rPr>
            </a:br>
            <a:r>
              <a:rPr lang="sk-SK" sz="1800" b="1" i="1" dirty="0" smtClean="0">
                <a:solidFill>
                  <a:prstClr val="white"/>
                </a:solidFill>
              </a:rPr>
              <a:t/>
            </a:r>
            <a:br>
              <a:rPr lang="sk-SK" sz="1800" b="1" i="1" dirty="0" smtClean="0">
                <a:solidFill>
                  <a:prstClr val="white"/>
                </a:solidFill>
              </a:rPr>
            </a:br>
            <a:r>
              <a:rPr lang="sk-SK" sz="2200" dirty="0">
                <a:solidFill>
                  <a:prstClr val="white"/>
                </a:solidFill>
              </a:rPr>
              <a:t/>
            </a:r>
            <a:br>
              <a:rPr lang="sk-SK" sz="2200" dirty="0">
                <a:solidFill>
                  <a:prstClr val="white"/>
                </a:solidFill>
              </a:rPr>
            </a:br>
            <a:endParaRPr lang="sk-SK" sz="2200" dirty="0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469005" y="4912158"/>
            <a:ext cx="5688630" cy="1371600"/>
          </a:xfrm>
        </p:spPr>
        <p:txBody>
          <a:bodyPr>
            <a:noAutofit/>
          </a:bodyPr>
          <a:lstStyle/>
          <a:p>
            <a:r>
              <a:rPr lang="sk-SK" sz="2000" dirty="0">
                <a:solidFill>
                  <a:srgbClr val="FFFF00"/>
                </a:solidFill>
              </a:rPr>
              <a:t>Našou hlavnou devízou je, že žiaci našej školy prichádzajú na stredné školy výborne pripravení, majú vybudované pevné vzdelávacie návyky, ktoré dokážu ďalej rozvíjať.</a:t>
            </a:r>
          </a:p>
          <a:p>
            <a:endParaRPr lang="sk-SK" sz="20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23" y="98572"/>
            <a:ext cx="7049805" cy="1872208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094" y="4293096"/>
            <a:ext cx="3168352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667" y="1837518"/>
            <a:ext cx="3204072" cy="2167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736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852" y="1412775"/>
            <a:ext cx="2688298" cy="201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3171"/>
            <a:ext cx="8154104" cy="1293028"/>
          </a:xfrm>
        </p:spPr>
        <p:txBody>
          <a:bodyPr>
            <a:noAutofit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sk-SK" sz="3200" b="1" cap="none" dirty="0">
                <a:solidFill>
                  <a:srgbClr val="FFFF00"/>
                </a:solidFill>
                <a:ea typeface="+mn-ea"/>
                <a:cs typeface="+mn-cs"/>
              </a:rPr>
              <a:t>Dokážeme sa o Vaše dieťa počas celého dňa </a:t>
            </a:r>
            <a:r>
              <a:rPr lang="sk-SK" sz="3200" b="1" cap="none" dirty="0" smtClean="0">
                <a:solidFill>
                  <a:srgbClr val="FFFF00"/>
                </a:solidFill>
                <a:ea typeface="+mn-ea"/>
                <a:cs typeface="+mn-cs"/>
              </a:rPr>
              <a:t>profesionálne a spoľahlivo </a:t>
            </a:r>
            <a:r>
              <a:rPr lang="sk-SK" sz="3200" b="1" cap="none" dirty="0">
                <a:solidFill>
                  <a:srgbClr val="FFFF00"/>
                </a:solidFill>
                <a:ea typeface="+mn-ea"/>
                <a:cs typeface="+mn-cs"/>
              </a:rPr>
              <a:t>postarať a </a:t>
            </a:r>
            <a:r>
              <a:rPr lang="sk-SK" sz="3200" b="1" cap="none" dirty="0" smtClean="0">
                <a:solidFill>
                  <a:srgbClr val="FFFF00"/>
                </a:solidFill>
                <a:ea typeface="+mn-ea"/>
                <a:cs typeface="+mn-cs"/>
              </a:rPr>
              <a:t>zabezpečiť preň:</a:t>
            </a:r>
            <a:r>
              <a:rPr lang="sk-SK" sz="3200" b="1" cap="none" dirty="0" smtClean="0">
                <a:solidFill>
                  <a:srgbClr val="006600"/>
                </a:solidFill>
                <a:ea typeface="+mn-ea"/>
                <a:cs typeface="+mn-cs"/>
              </a:rPr>
              <a:t> </a:t>
            </a:r>
            <a:r>
              <a:rPr lang="sk-SK" sz="3200" b="1" cap="none" dirty="0">
                <a:solidFill>
                  <a:srgbClr val="006600"/>
                </a:solidFill>
                <a:ea typeface="+mn-ea"/>
                <a:cs typeface="+mn-cs"/>
              </a:rPr>
              <a:t/>
            </a:r>
            <a:br>
              <a:rPr lang="sk-SK" sz="3200" b="1" cap="none" dirty="0">
                <a:solidFill>
                  <a:srgbClr val="006600"/>
                </a:solidFill>
                <a:ea typeface="+mn-ea"/>
                <a:cs typeface="+mn-cs"/>
              </a:rPr>
            </a:br>
            <a:endParaRPr lang="sk-SK" sz="3200" dirty="0">
              <a:solidFill>
                <a:srgbClr val="0066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38557" y="2276872"/>
            <a:ext cx="8239703" cy="5301208"/>
          </a:xfrm>
        </p:spPr>
        <p:txBody>
          <a:bodyPr>
            <a:normAutofit/>
          </a:bodyPr>
          <a:lstStyle/>
          <a:p>
            <a:pPr lvl="0"/>
            <a:r>
              <a:rPr lang="sk-SK" sz="2200" dirty="0"/>
              <a:t>od 6:30 hod. ranný ŠKD (družina), </a:t>
            </a:r>
          </a:p>
          <a:p>
            <a:pPr lvl="0"/>
            <a:r>
              <a:rPr lang="sk-SK" sz="2200" dirty="0"/>
              <a:t>kvalitný výchovno-vzdelávací proces,</a:t>
            </a:r>
          </a:p>
          <a:p>
            <a:pPr lvl="0"/>
            <a:r>
              <a:rPr lang="sk-SK" sz="2200" dirty="0"/>
              <a:t>chutné  a zdravé stravovanie v školskej jedálni, </a:t>
            </a:r>
          </a:p>
          <a:p>
            <a:pPr lvl="0"/>
            <a:r>
              <a:rPr lang="sk-SK" sz="2200" dirty="0"/>
              <a:t>poobedný ŠKD do 16:30 hod. </a:t>
            </a:r>
            <a:r>
              <a:rPr lang="sk-SK" sz="2200" dirty="0" smtClean="0"/>
              <a:t>s</a:t>
            </a:r>
            <a:r>
              <a:rPr lang="sk-SK" sz="2200" dirty="0"/>
              <a:t> rôznorodými aktivitami,</a:t>
            </a:r>
          </a:p>
          <a:p>
            <a:pPr lvl="0"/>
            <a:r>
              <a:rPr lang="sk-SK" sz="2200" dirty="0"/>
              <a:t>bohatú krúžkovú činnosť, </a:t>
            </a:r>
          </a:p>
          <a:p>
            <a:pPr lvl="0"/>
            <a:r>
              <a:rPr lang="sk-SK" sz="2200" dirty="0"/>
              <a:t>bezpečný priestor pre individuálny rozvoj a mimoškolské aktivity.</a:t>
            </a:r>
          </a:p>
          <a:p>
            <a:pPr marL="0" indent="0">
              <a:buNone/>
            </a:pPr>
            <a:r>
              <a:rPr lang="sk-SK" sz="2200" dirty="0"/>
              <a:t> </a:t>
            </a:r>
          </a:p>
          <a:p>
            <a:pPr marL="0" indent="0">
              <a:buNone/>
            </a:pPr>
            <a:r>
              <a:rPr lang="sk-SK" sz="2800" b="1" dirty="0" smtClean="0"/>
              <a:t> </a:t>
            </a:r>
            <a:endParaRPr lang="sk-SK" sz="2800" b="1" dirty="0"/>
          </a:p>
        </p:txBody>
      </p:sp>
      <p:sp>
        <p:nvSpPr>
          <p:cNvPr id="5" name="Obdĺžnik 4"/>
          <p:cNvSpPr/>
          <p:nvPr/>
        </p:nvSpPr>
        <p:spPr>
          <a:xfrm>
            <a:off x="57909" y="5529763"/>
            <a:ext cx="9001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Kvalitné vzdelanie je cesta</a:t>
            </a:r>
          </a:p>
          <a:p>
            <a:pPr algn="ctr"/>
            <a:r>
              <a:rPr lang="sk-SK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k budúcim úspechom</a:t>
            </a:r>
            <a:endParaRPr lang="sk-SK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66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38" y="5566009"/>
            <a:ext cx="1228164" cy="112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9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3287" y="332656"/>
            <a:ext cx="7128792" cy="864096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sk-SK" sz="4800" b="1" dirty="0" smtClean="0">
                <a:solidFill>
                  <a:srgbClr val="006600"/>
                </a:solidFill>
              </a:rPr>
              <a:t>Zápis do 1. ročníka</a:t>
            </a:r>
            <a:endParaRPr lang="sk-SK" sz="4800" b="1" dirty="0">
              <a:solidFill>
                <a:srgbClr val="0066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95536" y="1628800"/>
            <a:ext cx="8640960" cy="56886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b="1" dirty="0" smtClean="0"/>
              <a:t>TERMÍN ZÁPISU DO 1. ROČNÍKA </a:t>
            </a:r>
            <a:r>
              <a:rPr lang="sk-SK" dirty="0" smtClean="0"/>
              <a:t>podľa </a:t>
            </a:r>
            <a:r>
              <a:rPr lang="sk-SK" dirty="0" smtClean="0">
                <a:solidFill>
                  <a:schemeClr val="accent6"/>
                </a:solidFill>
              </a:rPr>
              <a:t>Všeobecného záväzného nariadenia mesta Šurany   </a:t>
            </a:r>
            <a:endParaRPr lang="sk-SK" sz="900" dirty="0" smtClean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sk-SK" b="1" dirty="0" smtClean="0"/>
              <a:t>bude v dňoch</a:t>
            </a:r>
            <a:endParaRPr lang="sk-SK" dirty="0" smtClean="0">
              <a:solidFill>
                <a:srgbClr val="C2E06E"/>
              </a:solidFill>
            </a:endParaRPr>
          </a:p>
          <a:p>
            <a:pPr marL="0" indent="0" algn="ctr">
              <a:buNone/>
            </a:pPr>
            <a:r>
              <a:rPr lang="sk-SK" sz="2800" b="1" dirty="0" smtClean="0">
                <a:solidFill>
                  <a:srgbClr val="FFFF00"/>
                </a:solidFill>
              </a:rPr>
              <a:t>8. A </a:t>
            </a:r>
            <a:r>
              <a:rPr lang="sk-SK" sz="2800" b="1" dirty="0">
                <a:solidFill>
                  <a:srgbClr val="FFFF00"/>
                </a:solidFill>
              </a:rPr>
              <a:t>9</a:t>
            </a:r>
            <a:r>
              <a:rPr lang="sk-SK" sz="2800" b="1" dirty="0" smtClean="0">
                <a:solidFill>
                  <a:srgbClr val="FFFF00"/>
                </a:solidFill>
              </a:rPr>
              <a:t>. APRÍLA 2024</a:t>
            </a:r>
            <a:r>
              <a:rPr lang="sk-SK" sz="2800" dirty="0" smtClean="0">
                <a:solidFill>
                  <a:srgbClr val="FFFF00"/>
                </a:solidFill>
              </a:rPr>
              <a:t> </a:t>
            </a:r>
            <a:r>
              <a:rPr lang="sk-SK" b="1" dirty="0" smtClean="0"/>
              <a:t>( PONDELOK, UTOROK)                                     </a:t>
            </a:r>
            <a:r>
              <a:rPr lang="sk-SK" sz="2800" b="1" dirty="0" smtClean="0">
                <a:solidFill>
                  <a:srgbClr val="FFFF00"/>
                </a:solidFill>
              </a:rPr>
              <a:t>OD 14:00 – 17:00 HOD.</a:t>
            </a:r>
          </a:p>
          <a:p>
            <a:pPr marL="0" indent="0" algn="ctr">
              <a:buNone/>
            </a:pPr>
            <a:endParaRPr lang="sk-SK" dirty="0" smtClean="0"/>
          </a:p>
          <a:p>
            <a:pPr marL="0" indent="0" algn="ctr">
              <a:buNone/>
            </a:pPr>
            <a:r>
              <a:rPr lang="sk-SK" sz="2800" b="1" dirty="0" smtClean="0">
                <a:solidFill>
                  <a:srgbClr val="FFC000"/>
                </a:solidFill>
              </a:rPr>
              <a:t>VÁŽENÍ RODIČIA PREDŠKOLÁKOV!</a:t>
            </a:r>
          </a:p>
          <a:p>
            <a:pPr marL="0" indent="0" algn="ctr">
              <a:buNone/>
            </a:pPr>
            <a:endParaRPr lang="sk-SK" sz="1000" b="1" dirty="0" smtClean="0"/>
          </a:p>
          <a:p>
            <a:pPr marL="0" indent="0" algn="ctr">
              <a:buNone/>
            </a:pPr>
            <a:r>
              <a:rPr lang="sk-SK" b="1" dirty="0" smtClean="0"/>
              <a:t>MÁTE JEDINEČNÚ </a:t>
            </a:r>
            <a:r>
              <a:rPr lang="sk-SK" b="1" dirty="0" smtClean="0">
                <a:solidFill>
                  <a:srgbClr val="FFC000"/>
                </a:solidFill>
              </a:rPr>
              <a:t>MOŽNOSŤ   </a:t>
            </a:r>
            <a:r>
              <a:rPr lang="sk-SK" sz="2600" b="1" i="1" u="sng" dirty="0" smtClean="0"/>
              <a:t>UŽ TERAZ</a:t>
            </a:r>
            <a:r>
              <a:rPr lang="sk-SK" sz="1900" b="1" i="1" dirty="0" smtClean="0"/>
              <a:t> </a:t>
            </a:r>
            <a:r>
              <a:rPr lang="sk-SK" sz="1900" b="1" i="1" dirty="0" smtClean="0">
                <a:solidFill>
                  <a:srgbClr val="FFC000"/>
                </a:solidFill>
              </a:rPr>
              <a:t>  </a:t>
            </a:r>
            <a:r>
              <a:rPr lang="sk-SK" b="1" dirty="0" smtClean="0">
                <a:solidFill>
                  <a:srgbClr val="FFC000"/>
                </a:solidFill>
              </a:rPr>
              <a:t>VYUŽIŤ ZÁPIS SVOJHO DIEŤAŤA DO 1. ROČNÍKA NAŠEJ ŠKOLY </a:t>
            </a:r>
            <a:r>
              <a:rPr lang="sk-SK" dirty="0" smtClean="0"/>
              <a:t>prostredníctvom elektronickej prihlášky a rezerváciu termínu, ktorú nájdete na webovej stránke našej školy.</a:t>
            </a:r>
          </a:p>
          <a:p>
            <a:pPr marL="0" indent="0" algn="ctr">
              <a:buNone/>
            </a:pPr>
            <a:r>
              <a:rPr lang="sk-SK" b="1" u="sng" dirty="0" smtClean="0"/>
              <a:t>www.snpsu.edupage.org</a:t>
            </a:r>
            <a:endParaRPr lang="sk-SK" b="1" u="sng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6952"/>
            <a:ext cx="1921498" cy="175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5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7504" y="332656"/>
            <a:ext cx="8568952" cy="86409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400" dirty="0">
                <a:effectLst/>
                <a:latin typeface="Calibri"/>
                <a:ea typeface="Calibri"/>
                <a:cs typeface="Times New Roman"/>
              </a:rPr>
              <a:t> </a:t>
            </a:r>
            <a:r>
              <a:rPr lang="sk-SK" sz="1400" dirty="0" smtClean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sk-SK" sz="1400" dirty="0" smtClean="0">
                <a:effectLst/>
                <a:latin typeface="Calibri"/>
                <a:ea typeface="Calibri"/>
                <a:cs typeface="Times New Roman"/>
              </a:rPr>
            </a:br>
            <a:r>
              <a:rPr lang="sk-SK" sz="3600" b="1" dirty="0" smtClean="0">
                <a:ln w="0"/>
                <a:solidFill>
                  <a:srgbClr val="00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Times New Roman"/>
              </a:rPr>
              <a:t>Čo </a:t>
            </a:r>
            <a:r>
              <a:rPr lang="sk-SK" sz="3600" b="1" dirty="0">
                <a:ln w="0"/>
                <a:solidFill>
                  <a:srgbClr val="00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Times New Roman"/>
              </a:rPr>
              <a:t>môžeme  Vašim deťom </a:t>
            </a:r>
            <a:r>
              <a:rPr lang="sk-SK" sz="3600" b="1" dirty="0" smtClean="0">
                <a:ln w="0"/>
                <a:solidFill>
                  <a:srgbClr val="00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Times New Roman"/>
              </a:rPr>
              <a:t>ponúknuť?</a:t>
            </a:r>
            <a:endParaRPr lang="sk-SK" sz="3600" dirty="0">
              <a:solidFill>
                <a:srgbClr val="0066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0741" y="1484784"/>
            <a:ext cx="9144000" cy="582555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Century Gothic" panose="020B0502020202020204" pitchFamily="34" charset="0"/>
              <a:buChar char="☼"/>
            </a:pPr>
            <a:r>
              <a:rPr lang="sk-SK" sz="2100" dirty="0" smtClean="0">
                <a:solidFill>
                  <a:srgbClr val="FFFF00"/>
                </a:solidFill>
              </a:rPr>
              <a:t>Modernú</a:t>
            </a:r>
            <a:r>
              <a:rPr lang="sk-SK" sz="2100" dirty="0">
                <a:solidFill>
                  <a:srgbClr val="FFFF00"/>
                </a:solidFill>
              </a:rPr>
              <a:t>, zrekonštruovanú školu, príjemné, bezpečné a zdravé  prostredie,  rozľahlý školský areál s ihriskami a oddychovými zónami,</a:t>
            </a:r>
          </a:p>
          <a:p>
            <a:pPr marL="342900" indent="-342900">
              <a:buFont typeface="Century Gothic" panose="020B0502020202020204" pitchFamily="34" charset="0"/>
              <a:buChar char="☼"/>
            </a:pPr>
            <a:r>
              <a:rPr lang="sk-SK" sz="2100" dirty="0" smtClean="0"/>
              <a:t>moderný  </a:t>
            </a:r>
            <a:r>
              <a:rPr lang="sk-SK" sz="2100" dirty="0"/>
              <a:t>a atraktívny vzdelávací program, kvalitné vzdelanie, alternatívne vyučovacie postupy, </a:t>
            </a:r>
          </a:p>
          <a:p>
            <a:pPr marL="342900" indent="-342900">
              <a:buFont typeface="Century Gothic" panose="020B0502020202020204" pitchFamily="34" charset="0"/>
              <a:buChar char="☼"/>
            </a:pPr>
            <a:r>
              <a:rPr lang="sk-SK" sz="2100" dirty="0" smtClean="0">
                <a:solidFill>
                  <a:schemeClr val="tx1"/>
                </a:solidFill>
              </a:rPr>
              <a:t>profesionálny</a:t>
            </a:r>
            <a:r>
              <a:rPr lang="sk-SK" sz="2100" dirty="0">
                <a:solidFill>
                  <a:schemeClr val="tx1"/>
                </a:solidFill>
              </a:rPr>
              <a:t>, zanietený, flexibilný a kreatívny pedagogický </a:t>
            </a:r>
            <a:r>
              <a:rPr lang="sk-SK" sz="2100" dirty="0" smtClean="0">
                <a:solidFill>
                  <a:schemeClr val="tx1"/>
                </a:solidFill>
              </a:rPr>
              <a:t>kolektív, učiteľov</a:t>
            </a:r>
            <a:r>
              <a:rPr lang="sk-SK" sz="2100" dirty="0">
                <a:solidFill>
                  <a:schemeClr val="tx1"/>
                </a:solidFill>
              </a:rPr>
              <a:t>, ktorým záleží na vzdelaní a bezpečnosti Vašich detí, učiteľov, ktorí majú chuť s nimi pracovať, rozvíjať ich a majú odvahu skúšať nové veci,</a:t>
            </a:r>
          </a:p>
          <a:p>
            <a:pPr marL="342900" indent="-342900">
              <a:buFont typeface="Century Gothic" panose="020B0502020202020204" pitchFamily="34" charset="0"/>
              <a:buChar char="☼"/>
            </a:pPr>
            <a:r>
              <a:rPr lang="sk-SK" sz="2100" dirty="0" smtClean="0"/>
              <a:t>postupne </a:t>
            </a:r>
            <a:r>
              <a:rPr lang="sk-SK" sz="2100" dirty="0"/>
              <a:t>budujeme školský podporný tým,</a:t>
            </a:r>
          </a:p>
          <a:p>
            <a:pPr marL="342900" indent="-342900">
              <a:buFont typeface="Century Gothic" panose="020B0502020202020204" pitchFamily="34" charset="0"/>
              <a:buChar char="☼"/>
            </a:pPr>
            <a:r>
              <a:rPr lang="sk-SK" sz="2100" dirty="0" smtClean="0">
                <a:solidFill>
                  <a:srgbClr val="FFFF00"/>
                </a:solidFill>
              </a:rPr>
              <a:t>možnosť </a:t>
            </a:r>
            <a:r>
              <a:rPr lang="sk-SK" sz="2100" dirty="0">
                <a:solidFill>
                  <a:srgbClr val="FFFF00"/>
                </a:solidFill>
              </a:rPr>
              <a:t>študovať anglický jazyk od 1. ročníka, v prípade záujmu nemecký jazyk alebo konverzáciu v anglickom jazyku od 7. ročníka,</a:t>
            </a:r>
          </a:p>
          <a:p>
            <a:pPr marL="342900" indent="-342900">
              <a:buFont typeface="Century Gothic" panose="020B0502020202020204" pitchFamily="34" charset="0"/>
              <a:buChar char="☼"/>
            </a:pPr>
            <a:r>
              <a:rPr lang="sk-SK" sz="2100" dirty="0" smtClean="0"/>
              <a:t>jazykové </a:t>
            </a:r>
            <a:r>
              <a:rPr lang="sk-SK" sz="2100" dirty="0"/>
              <a:t>vyučovanie prostredníctvom modernej metódy </a:t>
            </a:r>
            <a:r>
              <a:rPr lang="sk-SK" sz="2100" b="1" dirty="0"/>
              <a:t>CLIL</a:t>
            </a:r>
            <a:r>
              <a:rPr lang="sk-SK" sz="2100" dirty="0"/>
              <a:t> zameranej na výučbu cudzích  jazykov aj na iných vyučovacích predmetoch,</a:t>
            </a:r>
          </a:p>
          <a:p>
            <a:endParaRPr lang="sk-SK" sz="2100" dirty="0">
              <a:solidFill>
                <a:srgbClr val="92D05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124" y="548680"/>
            <a:ext cx="1115617" cy="102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48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292747"/>
            <a:ext cx="9085686" cy="6539125"/>
          </a:xfrm>
        </p:spPr>
        <p:txBody>
          <a:bodyPr>
            <a:normAutofit lnSpcReduction="10000"/>
          </a:bodyPr>
          <a:lstStyle/>
          <a:p>
            <a:pPr marL="342900" indent="-342900">
              <a:buSzPct val="100000"/>
              <a:buFont typeface="Century Gothic" panose="020B0502020202020204" pitchFamily="34" charset="0"/>
              <a:buChar char="☼"/>
            </a:pPr>
            <a:r>
              <a:rPr lang="sk-SK" sz="2200" dirty="0" smtClean="0">
                <a:solidFill>
                  <a:srgbClr val="FFFF00"/>
                </a:solidFill>
              </a:rPr>
              <a:t>moderné </a:t>
            </a:r>
            <a:r>
              <a:rPr lang="sk-SK" sz="2200" dirty="0">
                <a:solidFill>
                  <a:srgbClr val="FFFF00"/>
                </a:solidFill>
              </a:rPr>
              <a:t>učebne a triedy  vybavené interaktívnymi tabuľami, notebookmi, dataprojektormi, </a:t>
            </a:r>
            <a:r>
              <a:rPr lang="sk-SK" sz="2200" dirty="0" err="1">
                <a:solidFill>
                  <a:srgbClr val="FFFF00"/>
                </a:solidFill>
              </a:rPr>
              <a:t>vizualizérmi</a:t>
            </a:r>
            <a:r>
              <a:rPr lang="sk-SK" sz="2200" dirty="0">
                <a:solidFill>
                  <a:srgbClr val="FFFF00"/>
                </a:solidFill>
              </a:rPr>
              <a:t>, tabletmi a modernou IKT technikou, nové  interaktívne dotykové monitory, internet vo všetkých triedach,  </a:t>
            </a:r>
          </a:p>
          <a:p>
            <a:pPr marL="342900" indent="-342900">
              <a:buSzPct val="100000"/>
              <a:buFont typeface="Century Gothic" panose="020B0502020202020204" pitchFamily="34" charset="0"/>
              <a:buChar char="☼"/>
            </a:pPr>
            <a:r>
              <a:rPr lang="sk-SK" sz="2200" dirty="0" smtClean="0">
                <a:solidFill>
                  <a:schemeClr val="tx1"/>
                </a:solidFill>
              </a:rPr>
              <a:t>novo </a:t>
            </a:r>
            <a:r>
              <a:rPr lang="sk-SK" sz="2200" dirty="0">
                <a:solidFill>
                  <a:schemeClr val="tx1"/>
                </a:solidFill>
              </a:rPr>
              <a:t>zrekonštruovanú a špičkovo vybavenú počítačovú učebňu,</a:t>
            </a:r>
          </a:p>
          <a:p>
            <a:pPr marL="342900" indent="-342900">
              <a:buSzPct val="100000"/>
              <a:buFont typeface="Century Gothic" panose="020B0502020202020204" pitchFamily="34" charset="0"/>
              <a:buChar char="☼"/>
            </a:pPr>
            <a:r>
              <a:rPr lang="sk-SK" sz="2200" dirty="0" smtClean="0"/>
              <a:t>špeciálne </a:t>
            </a:r>
            <a:r>
              <a:rPr lang="sk-SK" sz="2200" dirty="0"/>
              <a:t>učebne pre jazyky, chémiu, fyziku, informatiku, techniku, varenie, IKT učebne, novozriadenú učebňu – dielňa,</a:t>
            </a:r>
          </a:p>
          <a:p>
            <a:pPr marL="342900" indent="-342900">
              <a:buSzPct val="100000"/>
              <a:buFont typeface="Century Gothic" panose="020B0502020202020204" pitchFamily="34" charset="0"/>
              <a:buChar char="☼"/>
            </a:pPr>
            <a:r>
              <a:rPr lang="sk-SK" sz="2200" dirty="0" smtClean="0">
                <a:solidFill>
                  <a:srgbClr val="FFFF00"/>
                </a:solidFill>
              </a:rPr>
              <a:t>vynovený </a:t>
            </a:r>
            <a:r>
              <a:rPr lang="sk-SK" sz="2200" dirty="0">
                <a:solidFill>
                  <a:srgbClr val="FFFF00"/>
                </a:solidFill>
              </a:rPr>
              <a:t>interiér školy: nový nábytok vo všetkých triedach, nové toalety, nové skrinky  a nové podlahy vo všetkých pavilónoch,</a:t>
            </a:r>
          </a:p>
          <a:p>
            <a:pPr marL="342900" indent="-342900">
              <a:buSzPct val="100000"/>
              <a:buFont typeface="Century Gothic" panose="020B0502020202020204" pitchFamily="34" charset="0"/>
              <a:buChar char="☼"/>
            </a:pPr>
            <a:r>
              <a:rPr lang="sk-SK" sz="2200" dirty="0" smtClean="0"/>
              <a:t>školskú </a:t>
            </a:r>
            <a:r>
              <a:rPr lang="sk-SK" sz="2200" dirty="0"/>
              <a:t>knižnicu a novú relaxačnú triedu, posilňovňu, špeciálnu učebňu v prírode, </a:t>
            </a:r>
          </a:p>
          <a:p>
            <a:pPr marL="342900" indent="-342900">
              <a:buSzPct val="100000"/>
              <a:buFont typeface="Century Gothic" panose="020B0502020202020204" pitchFamily="34" charset="0"/>
              <a:buChar char="☼"/>
            </a:pPr>
            <a:r>
              <a:rPr lang="sk-SK" sz="2200" dirty="0" smtClean="0"/>
              <a:t>zrekonštruovaný </a:t>
            </a:r>
            <a:r>
              <a:rPr lang="sk-SK" sz="2200" dirty="0"/>
              <a:t>školský bufet s letnou terasou,</a:t>
            </a:r>
          </a:p>
          <a:p>
            <a:pPr marL="342900" indent="-342900">
              <a:buSzPct val="100000"/>
              <a:buFont typeface="Century Gothic" panose="020B0502020202020204" pitchFamily="34" charset="0"/>
              <a:buChar char="☼"/>
            </a:pPr>
            <a:r>
              <a:rPr lang="sk-SK" sz="2200" dirty="0" smtClean="0">
                <a:solidFill>
                  <a:srgbClr val="FFFF00"/>
                </a:solidFill>
              </a:rPr>
              <a:t>kompletne </a:t>
            </a:r>
            <a:r>
              <a:rPr lang="sk-SK" sz="2200" dirty="0">
                <a:solidFill>
                  <a:srgbClr val="FFFF00"/>
                </a:solidFill>
              </a:rPr>
              <a:t>zrekonštruovaný pavilón pre najmenších žiakov a školský klub detí chránený elektronickým vrátnikom, </a:t>
            </a:r>
          </a:p>
          <a:p>
            <a:endParaRPr lang="sk-SK" sz="2200" dirty="0">
              <a:solidFill>
                <a:srgbClr val="FFFF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39" y="1484784"/>
            <a:ext cx="1021200" cy="93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92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562" y="143294"/>
            <a:ext cx="8964488" cy="6525344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00000"/>
              </a:lnSpc>
              <a:buSzPct val="100000"/>
              <a:buFont typeface="Century Gothic" panose="020B0502020202020204" pitchFamily="34" charset="0"/>
              <a:buChar char="☼"/>
            </a:pPr>
            <a:r>
              <a:rPr lang="sk-SK" sz="2300" dirty="0" smtClean="0">
                <a:solidFill>
                  <a:srgbClr val="FFFF00"/>
                </a:solidFill>
              </a:rPr>
              <a:t>dlhodobú </a:t>
            </a:r>
            <a:r>
              <a:rPr lang="sk-SK" sz="2300" dirty="0">
                <a:solidFill>
                  <a:srgbClr val="FFFF00"/>
                </a:solidFill>
              </a:rPr>
              <a:t>tradíciu v športovej činnosti, vynikajúcu úspešnosť v realizácii projektov, kultúrnych programov a vystúpení,</a:t>
            </a:r>
          </a:p>
          <a:p>
            <a:pPr marL="342900" indent="-342900">
              <a:lnSpc>
                <a:spcPct val="100000"/>
              </a:lnSpc>
              <a:buSzPct val="100000"/>
              <a:buFont typeface="Century Gothic" panose="020B0502020202020204" pitchFamily="34" charset="0"/>
              <a:buChar char="☼"/>
            </a:pPr>
            <a:r>
              <a:rPr lang="sk-SK" sz="2300" dirty="0" smtClean="0">
                <a:solidFill>
                  <a:srgbClr val="FFC000"/>
                </a:solidFill>
              </a:rPr>
              <a:t>pravidelné </a:t>
            </a:r>
            <a:r>
              <a:rPr lang="sk-SK" sz="2300" dirty="0">
                <a:solidFill>
                  <a:srgbClr val="FFC000"/>
                </a:solidFill>
              </a:rPr>
              <a:t>aktivity pre našich žiakov a rodičov: Európsky deň rodiny a školy, školskú akadémiu, prezentácie ročníkových projektov, výlety za snehom, návštevy divadelných </a:t>
            </a:r>
            <a:r>
              <a:rPr lang="sk-SK" sz="2300" dirty="0" smtClean="0">
                <a:solidFill>
                  <a:srgbClr val="FFC000"/>
                </a:solidFill>
              </a:rPr>
              <a:t>predstavení...,</a:t>
            </a:r>
            <a:endParaRPr lang="sk-SK" sz="2300" dirty="0">
              <a:solidFill>
                <a:srgbClr val="FFC000"/>
              </a:solidFill>
            </a:endParaRPr>
          </a:p>
          <a:p>
            <a:pPr marL="342900" indent="-342900">
              <a:lnSpc>
                <a:spcPct val="100000"/>
              </a:lnSpc>
              <a:buSzPct val="100000"/>
              <a:buFont typeface="Century Gothic" panose="020B0502020202020204" pitchFamily="34" charset="0"/>
              <a:buChar char="☼"/>
            </a:pPr>
            <a:r>
              <a:rPr lang="sk-SK" sz="2300" dirty="0" smtClean="0">
                <a:solidFill>
                  <a:srgbClr val="FFFF00"/>
                </a:solidFill>
              </a:rPr>
              <a:t>každoročné </a:t>
            </a:r>
            <a:r>
              <a:rPr lang="sk-SK" sz="2300" dirty="0">
                <a:solidFill>
                  <a:srgbClr val="FFFF00"/>
                </a:solidFill>
              </a:rPr>
              <a:t>aktivity pre žiakov: lyžiarsky kurz, plavecký kurz, školu v prírode, exkurzie, návštevy, Deň otvorených dverí pre budúcich prvákov, návštevy divadelných a filmových </a:t>
            </a:r>
            <a:r>
              <a:rPr lang="sk-SK" sz="2300" dirty="0" smtClean="0">
                <a:solidFill>
                  <a:srgbClr val="FFFF00"/>
                </a:solidFill>
              </a:rPr>
              <a:t>predstavení..., </a:t>
            </a:r>
            <a:endParaRPr lang="sk-SK" sz="2300" dirty="0">
              <a:solidFill>
                <a:srgbClr val="FFFF00"/>
              </a:solidFill>
            </a:endParaRPr>
          </a:p>
          <a:p>
            <a:pPr marL="342900" indent="-342900">
              <a:lnSpc>
                <a:spcPct val="100000"/>
              </a:lnSpc>
              <a:buSzPct val="100000"/>
              <a:buFont typeface="Century Gothic" panose="020B0502020202020204" pitchFamily="34" charset="0"/>
              <a:buChar char="☼"/>
            </a:pPr>
            <a:r>
              <a:rPr lang="sk-SK" sz="2300" dirty="0" smtClean="0">
                <a:solidFill>
                  <a:schemeClr val="tx1"/>
                </a:solidFill>
              </a:rPr>
              <a:t>dosahujeme </a:t>
            </a:r>
            <a:r>
              <a:rPr lang="sk-SK" sz="2300" dirty="0">
                <a:solidFill>
                  <a:schemeClr val="tx1"/>
                </a:solidFill>
              </a:rPr>
              <a:t>tradične výborné výsledky v celoslovenskom Testovaní 9,  </a:t>
            </a:r>
            <a:r>
              <a:rPr lang="sk-SK" sz="2300" dirty="0" smtClean="0">
                <a:solidFill>
                  <a:schemeClr val="tx1"/>
                </a:solidFill>
              </a:rPr>
              <a:t>v </a:t>
            </a:r>
            <a:r>
              <a:rPr lang="sk-SK" sz="2300" dirty="0">
                <a:solidFill>
                  <a:schemeClr val="tx1"/>
                </a:solidFill>
              </a:rPr>
              <a:t>predmetových olympiádach a súťažiach,</a:t>
            </a:r>
          </a:p>
          <a:p>
            <a:pPr marL="342900" indent="-342900">
              <a:lnSpc>
                <a:spcPct val="100000"/>
              </a:lnSpc>
              <a:buSzPct val="100000"/>
              <a:buFont typeface="Century Gothic" panose="020B0502020202020204" pitchFamily="34" charset="0"/>
              <a:buChar char="☼"/>
            </a:pPr>
            <a:r>
              <a:rPr lang="sk-SK" sz="2300" dirty="0" smtClean="0"/>
              <a:t>žiacky </a:t>
            </a:r>
            <a:r>
              <a:rPr lang="sk-SK" sz="2300" dirty="0"/>
              <a:t>parlament, školský časopis, žiacke rozhlasové vysielanie, galériu najúspešnejších žiakov, školského výchovného poradcu.</a:t>
            </a:r>
          </a:p>
          <a:p>
            <a:pPr marL="342900" indent="-342900">
              <a:lnSpc>
                <a:spcPct val="100000"/>
              </a:lnSpc>
              <a:buFontTx/>
              <a:buChar char="♥"/>
            </a:pP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663" y="5589240"/>
            <a:ext cx="1334115" cy="121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9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99" y="188612"/>
            <a:ext cx="4572638" cy="342947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673" y="1034454"/>
            <a:ext cx="4132660" cy="309949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27" y="3284984"/>
            <a:ext cx="4596403" cy="3447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BlokTextu 1"/>
          <p:cNvSpPr txBox="1"/>
          <p:nvPr/>
        </p:nvSpPr>
        <p:spPr>
          <a:xfrm>
            <a:off x="5162775" y="274100"/>
            <a:ext cx="3852558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4400" b="1" dirty="0" smtClean="0">
                <a:solidFill>
                  <a:srgbClr val="006600"/>
                </a:solidFill>
              </a:rPr>
              <a:t>Tu sa učíme </a:t>
            </a:r>
            <a:endParaRPr lang="sk-SK" sz="4400" b="1" dirty="0">
              <a:solidFill>
                <a:srgbClr val="006600"/>
              </a:solidFill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949" y="5445224"/>
            <a:ext cx="1213809" cy="1051832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1587" y="4221088"/>
            <a:ext cx="3847119" cy="5146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502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 txBox="1">
            <a:spLocks noGrp="1"/>
          </p:cNvSpPr>
          <p:nvPr>
            <p:ph type="title"/>
          </p:nvPr>
        </p:nvSpPr>
        <p:spPr>
          <a:xfrm>
            <a:off x="4668786" y="276420"/>
            <a:ext cx="4373517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sk-SK" sz="3600" b="1" cap="none" dirty="0" smtClean="0">
                <a:solidFill>
                  <a:srgbClr val="006600"/>
                </a:solidFill>
              </a:rPr>
              <a:t>V našej škole je </a:t>
            </a:r>
            <a:br>
              <a:rPr lang="sk-SK" sz="3600" b="1" cap="none" dirty="0" smtClean="0">
                <a:solidFill>
                  <a:srgbClr val="006600"/>
                </a:solidFill>
              </a:rPr>
            </a:br>
            <a:r>
              <a:rPr lang="sk-SK" sz="3600" b="1" cap="none" dirty="0" smtClean="0">
                <a:solidFill>
                  <a:srgbClr val="006600"/>
                </a:solidFill>
              </a:rPr>
              <a:t>príjemne a veselo</a:t>
            </a:r>
            <a:endParaRPr lang="sk-SK" sz="3600" b="1" cap="none" dirty="0">
              <a:solidFill>
                <a:srgbClr val="006600"/>
              </a:solidFill>
            </a:endParaRPr>
          </a:p>
        </p:txBody>
      </p:sp>
      <p:pic>
        <p:nvPicPr>
          <p:cNvPr id="7" name="Zástupný objekt pre obsah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58239" y="1522573"/>
            <a:ext cx="3593084" cy="269621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51" y="3301864"/>
            <a:ext cx="4572638" cy="3429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473745" y="3850428"/>
            <a:ext cx="3568558" cy="267641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845210" cy="3306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124" y="3304946"/>
            <a:ext cx="2511589" cy="1883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24" y="4218787"/>
            <a:ext cx="1062856" cy="1417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326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ón">
  <a:themeElements>
    <a:clrScheme name="Ió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ó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ó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32622</TotalTime>
  <Words>673</Words>
  <Application>Microsoft Office PowerPoint</Application>
  <PresentationFormat>Prezentácia na obrazovke (4:3)</PresentationFormat>
  <Paragraphs>67</Paragraphs>
  <Slides>12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9" baseType="lpstr">
      <vt:lpstr>Arial</vt:lpstr>
      <vt:lpstr>Calibri</vt:lpstr>
      <vt:lpstr>Century Gothic</vt:lpstr>
      <vt:lpstr>Franklin Gothic Demi</vt:lpstr>
      <vt:lpstr>Times New Roman</vt:lpstr>
      <vt:lpstr>Wingdings 3</vt:lpstr>
      <vt:lpstr>Ión</vt:lpstr>
      <vt:lpstr>  </vt:lpstr>
      <vt:lpstr> Naša základná škola dokáže Vašim deťom poskytnúť rozvoj individuálneho osobnostného potenciálu, pevné a bezpečné zázemie, profesionálny, ľudský a láskavý prístup pedagógov, individuálny prístup k žiakom rešpektujúci osobnosť každého žiaka, priaznivé podmienky pre slobodný, tvorivý a prirodzený prejav.   </vt:lpstr>
      <vt:lpstr>Dokážeme sa o Vaše dieťa počas celého dňa profesionálne a spoľahlivo postarať a zabezpečiť preň:  </vt:lpstr>
      <vt:lpstr>Zápis do 1. ročníka</vt:lpstr>
      <vt:lpstr>  Čo môžeme  Vašim deťom ponúknuť?</vt:lpstr>
      <vt:lpstr>Prezentácia programu PowerPoint</vt:lpstr>
      <vt:lpstr>Prezentácia programu PowerPoint</vt:lpstr>
      <vt:lpstr>Prezentácia programu PowerPoint</vt:lpstr>
      <vt:lpstr>V našej škole je  príjemne a veselo</vt:lpstr>
      <vt:lpstr>Tu  športujeme     a  zabávame  sa</vt:lpstr>
      <vt:lpstr>Toto je náš  Školský klub detí - ŠKD</vt:lpstr>
      <vt:lpstr>Našu školu neustále modernizujeme...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User</dc:creator>
  <cp:lastModifiedBy>skola</cp:lastModifiedBy>
  <cp:revision>139</cp:revision>
  <cp:lastPrinted>2023-03-13T12:35:43Z</cp:lastPrinted>
  <dcterms:created xsi:type="dcterms:W3CDTF">2018-07-18T10:35:47Z</dcterms:created>
  <dcterms:modified xsi:type="dcterms:W3CDTF">2024-02-22T18:22:06Z</dcterms:modified>
</cp:coreProperties>
</file>