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275" r:id="rId4"/>
    <p:sldId id="287" r:id="rId5"/>
    <p:sldId id="306" r:id="rId6"/>
    <p:sldId id="302" r:id="rId7"/>
    <p:sldId id="289" r:id="rId8"/>
    <p:sldId id="308" r:id="rId9"/>
    <p:sldId id="309" r:id="rId10"/>
    <p:sldId id="294" r:id="rId11"/>
    <p:sldId id="293" r:id="rId12"/>
    <p:sldId id="297" r:id="rId13"/>
    <p:sldId id="295" r:id="rId14"/>
    <p:sldId id="300" r:id="rId15"/>
    <p:sldId id="296" r:id="rId16"/>
    <p:sldId id="298" r:id="rId17"/>
    <p:sldId id="299" r:id="rId18"/>
    <p:sldId id="301" r:id="rId19"/>
    <p:sldId id="288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2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A980EA-4A29-4DF0-8F97-1B33731F11A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4698AA-F9A7-45AB-9A3A-D2186A01BEB2}">
      <dgm:prSet custT="1"/>
      <dgm:spPr/>
      <dgm:t>
        <a:bodyPr/>
        <a:lstStyle/>
        <a:p>
          <a:r>
            <a:rPr lang="pl-PL" sz="2000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rPr>
            <a:t>Nadmiar promieni słonecznych </a:t>
          </a:r>
          <a:r>
            <a:rPr lang="pl-PL" sz="2000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rPr>
            <a:t>może powodować m.in. :</a:t>
          </a:r>
          <a:endParaRPr lang="en-US" sz="2000" dirty="0">
            <a:solidFill>
              <a:schemeClr val="accent2">
                <a:lumMod val="50000"/>
              </a:schemeClr>
            </a:solidFill>
            <a:latin typeface="Bookman Old Style" panose="02050604050505020204" pitchFamily="18" charset="0"/>
          </a:endParaRPr>
        </a:p>
      </dgm:t>
    </dgm:pt>
    <dgm:pt modelId="{A9A871AA-93EF-4185-97AB-181330BF720D}" type="parTrans" cxnId="{BD08051D-0DF1-46D5-AB95-D1F433388BF8}">
      <dgm:prSet/>
      <dgm:spPr/>
      <dgm:t>
        <a:bodyPr/>
        <a:lstStyle/>
        <a:p>
          <a:endParaRPr lang="en-US"/>
        </a:p>
      </dgm:t>
    </dgm:pt>
    <dgm:pt modelId="{33751447-36AE-46C7-A25B-477DE450A8D4}" type="sibTrans" cxnId="{BD08051D-0DF1-46D5-AB95-D1F433388BF8}">
      <dgm:prSet/>
      <dgm:spPr/>
      <dgm:t>
        <a:bodyPr/>
        <a:lstStyle/>
        <a:p>
          <a:endParaRPr lang="en-US"/>
        </a:p>
      </dgm:t>
    </dgm:pt>
    <dgm:pt modelId="{23A3A12A-ECE0-4A64-A5D7-DE25C2BD7D6D}">
      <dgm:prSet custT="1"/>
      <dgm:spPr/>
      <dgm:t>
        <a:bodyPr/>
        <a:lstStyle/>
        <a:p>
          <a:r>
            <a:rPr lang="pl-PL" sz="2000" dirty="0"/>
            <a:t>poparzenia skóry</a:t>
          </a:r>
          <a:endParaRPr lang="en-US" sz="2000" dirty="0"/>
        </a:p>
      </dgm:t>
    </dgm:pt>
    <dgm:pt modelId="{5284A479-265B-48D4-823E-1746A554C7DC}" type="parTrans" cxnId="{05434EDF-22E4-4B75-8BF1-8D74B2338F2F}">
      <dgm:prSet/>
      <dgm:spPr/>
      <dgm:t>
        <a:bodyPr/>
        <a:lstStyle/>
        <a:p>
          <a:endParaRPr lang="en-US"/>
        </a:p>
      </dgm:t>
    </dgm:pt>
    <dgm:pt modelId="{53E8C3BF-23F1-4F85-9829-D338FD5FDB58}" type="sibTrans" cxnId="{05434EDF-22E4-4B75-8BF1-8D74B2338F2F}">
      <dgm:prSet/>
      <dgm:spPr/>
      <dgm:t>
        <a:bodyPr/>
        <a:lstStyle/>
        <a:p>
          <a:endParaRPr lang="en-US"/>
        </a:p>
      </dgm:t>
    </dgm:pt>
    <dgm:pt modelId="{E16B2AF1-626E-4585-AA59-F7E7ED14B4ED}">
      <dgm:prSet custT="1"/>
      <dgm:spPr/>
      <dgm:t>
        <a:bodyPr/>
        <a:lstStyle/>
        <a:p>
          <a:r>
            <a:rPr lang="pl-PL" sz="2000" dirty="0"/>
            <a:t>udar cieplny</a:t>
          </a:r>
          <a:endParaRPr lang="en-US" sz="2000" dirty="0"/>
        </a:p>
      </dgm:t>
    </dgm:pt>
    <dgm:pt modelId="{D5DBF12B-0E8F-484D-BF5E-A633F675FD1D}" type="parTrans" cxnId="{6A1818BB-0F97-4594-B88B-3E46C8EF72B5}">
      <dgm:prSet/>
      <dgm:spPr/>
      <dgm:t>
        <a:bodyPr/>
        <a:lstStyle/>
        <a:p>
          <a:endParaRPr lang="en-US"/>
        </a:p>
      </dgm:t>
    </dgm:pt>
    <dgm:pt modelId="{580C9DB4-240A-4E67-986B-FE60607B92D7}" type="sibTrans" cxnId="{6A1818BB-0F97-4594-B88B-3E46C8EF72B5}">
      <dgm:prSet/>
      <dgm:spPr/>
      <dgm:t>
        <a:bodyPr/>
        <a:lstStyle/>
        <a:p>
          <a:endParaRPr lang="en-US"/>
        </a:p>
      </dgm:t>
    </dgm:pt>
    <dgm:pt modelId="{3F4097E1-7CCE-4637-A8D5-9BBB024A712A}">
      <dgm:prSet custT="1"/>
      <dgm:spPr/>
      <dgm:t>
        <a:bodyPr/>
        <a:lstStyle/>
        <a:p>
          <a:r>
            <a:rPr lang="pl-PL" sz="2100" dirty="0"/>
            <a:t>choroby oczu </a:t>
          </a:r>
          <a:r>
            <a:rPr lang="pl-PL" sz="1600" i="1" dirty="0"/>
            <a:t>(zaćma, zapalenie rogówki i spojówki, rak itp.)</a:t>
          </a:r>
          <a:endParaRPr lang="en-US" sz="1600" i="1" dirty="0"/>
        </a:p>
      </dgm:t>
    </dgm:pt>
    <dgm:pt modelId="{2AA2EA5C-8403-4766-A2CE-D194FB8DB804}" type="parTrans" cxnId="{DC464527-F3A8-40CD-A2EE-89FD743ECD17}">
      <dgm:prSet/>
      <dgm:spPr/>
      <dgm:t>
        <a:bodyPr/>
        <a:lstStyle/>
        <a:p>
          <a:endParaRPr lang="en-US"/>
        </a:p>
      </dgm:t>
    </dgm:pt>
    <dgm:pt modelId="{4AA3997F-D482-452D-B75E-EC2B5A0D1807}" type="sibTrans" cxnId="{DC464527-F3A8-40CD-A2EE-89FD743ECD17}">
      <dgm:prSet/>
      <dgm:spPr/>
      <dgm:t>
        <a:bodyPr/>
        <a:lstStyle/>
        <a:p>
          <a:endParaRPr lang="en-US"/>
        </a:p>
      </dgm:t>
    </dgm:pt>
    <dgm:pt modelId="{18B3DBE4-26EB-49E5-9506-FD1F88E8ADBE}">
      <dgm:prSet custT="1"/>
      <dgm:spPr/>
      <dgm:t>
        <a:bodyPr/>
        <a:lstStyle/>
        <a:p>
          <a:r>
            <a:rPr lang="pl-PL" sz="2000" dirty="0" err="1"/>
            <a:t>fotoalergie</a:t>
          </a:r>
          <a:endParaRPr lang="en-US" sz="2000" dirty="0"/>
        </a:p>
      </dgm:t>
    </dgm:pt>
    <dgm:pt modelId="{6F618195-605C-41ED-ABA8-79B6DC30C288}" type="parTrans" cxnId="{C1EB271C-2B3C-4030-B34F-C9815A25DCC5}">
      <dgm:prSet/>
      <dgm:spPr/>
      <dgm:t>
        <a:bodyPr/>
        <a:lstStyle/>
        <a:p>
          <a:endParaRPr lang="en-US"/>
        </a:p>
      </dgm:t>
    </dgm:pt>
    <dgm:pt modelId="{7852E89C-D924-44E4-819C-6706A20EAFFE}" type="sibTrans" cxnId="{C1EB271C-2B3C-4030-B34F-C9815A25DCC5}">
      <dgm:prSet/>
      <dgm:spPr/>
      <dgm:t>
        <a:bodyPr/>
        <a:lstStyle/>
        <a:p>
          <a:endParaRPr lang="en-US"/>
        </a:p>
      </dgm:t>
    </dgm:pt>
    <dgm:pt modelId="{C6EC2C01-D488-4497-98C8-707C9F779A26}">
      <dgm:prSet custT="1"/>
      <dgm:spPr/>
      <dgm:t>
        <a:bodyPr/>
        <a:lstStyle/>
        <a:p>
          <a:r>
            <a:rPr lang="pl-PL" sz="2000" dirty="0"/>
            <a:t>przyspieszenie starzenia się skóry</a:t>
          </a:r>
          <a:endParaRPr lang="en-US" sz="2000" dirty="0"/>
        </a:p>
      </dgm:t>
    </dgm:pt>
    <dgm:pt modelId="{41299F31-7086-4C82-B62C-4A5C57624573}" type="parTrans" cxnId="{035439B5-BCC2-4C69-AEC5-C815FB2D0D9A}">
      <dgm:prSet/>
      <dgm:spPr/>
      <dgm:t>
        <a:bodyPr/>
        <a:lstStyle/>
        <a:p>
          <a:endParaRPr lang="en-US"/>
        </a:p>
      </dgm:t>
    </dgm:pt>
    <dgm:pt modelId="{1C6C7E96-01BC-48B3-AEDD-D3B7225EAE21}" type="sibTrans" cxnId="{035439B5-BCC2-4C69-AEC5-C815FB2D0D9A}">
      <dgm:prSet/>
      <dgm:spPr/>
      <dgm:t>
        <a:bodyPr/>
        <a:lstStyle/>
        <a:p>
          <a:endParaRPr lang="en-US"/>
        </a:p>
      </dgm:t>
    </dgm:pt>
    <dgm:pt modelId="{A539976E-25E6-47D9-A8E1-FD5E58D063EB}">
      <dgm:prSet custT="1"/>
      <dgm:spPr/>
      <dgm:t>
        <a:bodyPr/>
        <a:lstStyle/>
        <a:p>
          <a:r>
            <a:rPr lang="pl-PL" sz="2000" dirty="0"/>
            <a:t>powstawanie przebarwień skóry</a:t>
          </a:r>
          <a:endParaRPr lang="en-US" sz="2000" dirty="0"/>
        </a:p>
      </dgm:t>
    </dgm:pt>
    <dgm:pt modelId="{065615DE-2A24-4B61-88B7-712D0E753997}" type="parTrans" cxnId="{755A73B7-185B-4089-AE8F-BA40114A619A}">
      <dgm:prSet/>
      <dgm:spPr/>
      <dgm:t>
        <a:bodyPr/>
        <a:lstStyle/>
        <a:p>
          <a:endParaRPr lang="en-US"/>
        </a:p>
      </dgm:t>
    </dgm:pt>
    <dgm:pt modelId="{4D80B501-2019-4C46-9D77-F319B2D2D89C}" type="sibTrans" cxnId="{755A73B7-185B-4089-AE8F-BA40114A619A}">
      <dgm:prSet/>
      <dgm:spPr/>
      <dgm:t>
        <a:bodyPr/>
        <a:lstStyle/>
        <a:p>
          <a:endParaRPr lang="en-US"/>
        </a:p>
      </dgm:t>
    </dgm:pt>
    <dgm:pt modelId="{67DA3B52-9E19-4139-A796-2BA475E021D5}">
      <dgm:prSet custT="1"/>
      <dgm:spPr/>
      <dgm:t>
        <a:bodyPr/>
        <a:lstStyle/>
        <a:p>
          <a:r>
            <a:rPr lang="pl-PL" sz="2000" dirty="0"/>
            <a:t>uszkodzenia DNA</a:t>
          </a:r>
          <a:endParaRPr lang="en-US" sz="2000" dirty="0"/>
        </a:p>
      </dgm:t>
    </dgm:pt>
    <dgm:pt modelId="{991AA21E-A0AB-4021-B0A0-085BC7747E9F}" type="parTrans" cxnId="{40C6F68A-0EC2-4E73-8CEC-BDB3B2D468EB}">
      <dgm:prSet/>
      <dgm:spPr/>
      <dgm:t>
        <a:bodyPr/>
        <a:lstStyle/>
        <a:p>
          <a:endParaRPr lang="en-US"/>
        </a:p>
      </dgm:t>
    </dgm:pt>
    <dgm:pt modelId="{B1178DE7-C66A-4B00-80D6-D1B3C96A4FA7}" type="sibTrans" cxnId="{40C6F68A-0EC2-4E73-8CEC-BDB3B2D468EB}">
      <dgm:prSet/>
      <dgm:spPr/>
      <dgm:t>
        <a:bodyPr/>
        <a:lstStyle/>
        <a:p>
          <a:endParaRPr lang="en-US"/>
        </a:p>
      </dgm:t>
    </dgm:pt>
    <dgm:pt modelId="{BC2BF2DC-1AD7-4A19-8964-8713AEB8BE40}">
      <dgm:prSet custT="1"/>
      <dgm:spPr/>
      <dgm:t>
        <a:bodyPr/>
        <a:lstStyle/>
        <a:p>
          <a:r>
            <a:rPr lang="pl-PL" sz="2000" dirty="0"/>
            <a:t>nowotwory skóry</a:t>
          </a:r>
          <a:endParaRPr lang="en-US" sz="2000" dirty="0"/>
        </a:p>
      </dgm:t>
    </dgm:pt>
    <dgm:pt modelId="{032D4362-CD5E-4522-A6B3-8A06588FA3D5}" type="parTrans" cxnId="{208B46DF-4E95-471F-808A-5354E4E64278}">
      <dgm:prSet/>
      <dgm:spPr/>
      <dgm:t>
        <a:bodyPr/>
        <a:lstStyle/>
        <a:p>
          <a:endParaRPr lang="en-US"/>
        </a:p>
      </dgm:t>
    </dgm:pt>
    <dgm:pt modelId="{01F5284F-B3AF-46CB-9633-5076E6F52DE3}" type="sibTrans" cxnId="{208B46DF-4E95-471F-808A-5354E4E64278}">
      <dgm:prSet/>
      <dgm:spPr/>
      <dgm:t>
        <a:bodyPr/>
        <a:lstStyle/>
        <a:p>
          <a:endParaRPr lang="en-US"/>
        </a:p>
      </dgm:t>
    </dgm:pt>
    <dgm:pt modelId="{7A0C810A-77AB-4ECB-A984-01DC3CDFFFAB}" type="pres">
      <dgm:prSet presAssocID="{A5A980EA-4A29-4DF0-8F97-1B33731F11A2}" presName="linear" presStyleCnt="0">
        <dgm:presLayoutVars>
          <dgm:animLvl val="lvl"/>
          <dgm:resizeHandles val="exact"/>
        </dgm:presLayoutVars>
      </dgm:prSet>
      <dgm:spPr/>
    </dgm:pt>
    <dgm:pt modelId="{90CB7CFD-7B9C-4F5C-9C29-DAF9F57DF1AB}" type="pres">
      <dgm:prSet presAssocID="{604698AA-F9A7-45AB-9A3A-D2186A01BEB2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23A82F80-3D79-498D-B2D1-499F53453F99}" type="pres">
      <dgm:prSet presAssocID="{33751447-36AE-46C7-A25B-477DE450A8D4}" presName="spacer" presStyleCnt="0"/>
      <dgm:spPr/>
    </dgm:pt>
    <dgm:pt modelId="{B75567B3-94FD-4DD5-9473-04D5D9FEB8AE}" type="pres">
      <dgm:prSet presAssocID="{23A3A12A-ECE0-4A64-A5D7-DE25C2BD7D6D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6F7F23F6-1C0F-46AD-B875-0418FF9CC27C}" type="pres">
      <dgm:prSet presAssocID="{53E8C3BF-23F1-4F85-9829-D338FD5FDB58}" presName="spacer" presStyleCnt="0"/>
      <dgm:spPr/>
    </dgm:pt>
    <dgm:pt modelId="{58EF7775-6DF3-4F30-AF2A-39CE5836FD0A}" type="pres">
      <dgm:prSet presAssocID="{E16B2AF1-626E-4585-AA59-F7E7ED14B4ED}" presName="parentText" presStyleLbl="node1" presStyleIdx="2" presStyleCnt="9" custLinFactNeighborX="-382">
        <dgm:presLayoutVars>
          <dgm:chMax val="0"/>
          <dgm:bulletEnabled val="1"/>
        </dgm:presLayoutVars>
      </dgm:prSet>
      <dgm:spPr/>
    </dgm:pt>
    <dgm:pt modelId="{2208B19B-ED51-40A6-8049-FFA15C2A48DF}" type="pres">
      <dgm:prSet presAssocID="{580C9DB4-240A-4E67-986B-FE60607B92D7}" presName="spacer" presStyleCnt="0"/>
      <dgm:spPr/>
    </dgm:pt>
    <dgm:pt modelId="{70AF92E3-BCED-4140-AC91-1A1B9FD6EAA4}" type="pres">
      <dgm:prSet presAssocID="{3F4097E1-7CCE-4637-A8D5-9BBB024A712A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2CAD2EA5-460E-4368-BC17-04211B5FC498}" type="pres">
      <dgm:prSet presAssocID="{4AA3997F-D482-452D-B75E-EC2B5A0D1807}" presName="spacer" presStyleCnt="0"/>
      <dgm:spPr/>
    </dgm:pt>
    <dgm:pt modelId="{9D29694B-21B1-47DA-AC35-B58A9CD9DFB7}" type="pres">
      <dgm:prSet presAssocID="{18B3DBE4-26EB-49E5-9506-FD1F88E8ADBE}" presName="parentText" presStyleLbl="node1" presStyleIdx="4" presStyleCnt="9" custLinFactNeighborX="7304">
        <dgm:presLayoutVars>
          <dgm:chMax val="0"/>
          <dgm:bulletEnabled val="1"/>
        </dgm:presLayoutVars>
      </dgm:prSet>
      <dgm:spPr/>
    </dgm:pt>
    <dgm:pt modelId="{501F7B8B-EE1E-46DB-BCC7-EA06D569D556}" type="pres">
      <dgm:prSet presAssocID="{7852E89C-D924-44E4-819C-6706A20EAFFE}" presName="spacer" presStyleCnt="0"/>
      <dgm:spPr/>
    </dgm:pt>
    <dgm:pt modelId="{580C3134-6853-4924-8804-F6226F013A20}" type="pres">
      <dgm:prSet presAssocID="{C6EC2C01-D488-4497-98C8-707C9F779A26}" presName="parentText" presStyleLbl="node1" presStyleIdx="5" presStyleCnt="9" custLinFactNeighborX="-1854">
        <dgm:presLayoutVars>
          <dgm:chMax val="0"/>
          <dgm:bulletEnabled val="1"/>
        </dgm:presLayoutVars>
      </dgm:prSet>
      <dgm:spPr/>
    </dgm:pt>
    <dgm:pt modelId="{E6914CDB-E4D5-408E-9B3E-FB9686E03EC2}" type="pres">
      <dgm:prSet presAssocID="{1C6C7E96-01BC-48B3-AEDD-D3B7225EAE21}" presName="spacer" presStyleCnt="0"/>
      <dgm:spPr/>
    </dgm:pt>
    <dgm:pt modelId="{DD6C252F-3BC3-4442-9F57-4D7A8EAD28D4}" type="pres">
      <dgm:prSet presAssocID="{A539976E-25E6-47D9-A8E1-FD5E58D063EB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8AF89E5C-CE63-49F9-9960-6322B98CFB2D}" type="pres">
      <dgm:prSet presAssocID="{4D80B501-2019-4C46-9D77-F319B2D2D89C}" presName="spacer" presStyleCnt="0"/>
      <dgm:spPr/>
    </dgm:pt>
    <dgm:pt modelId="{F5AB0AAE-674A-4FB6-8170-F90A274E27FD}" type="pres">
      <dgm:prSet presAssocID="{67DA3B52-9E19-4139-A796-2BA475E021D5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0EF5AD6B-35D5-4F54-B959-6F06BDA231CF}" type="pres">
      <dgm:prSet presAssocID="{B1178DE7-C66A-4B00-80D6-D1B3C96A4FA7}" presName="spacer" presStyleCnt="0"/>
      <dgm:spPr/>
    </dgm:pt>
    <dgm:pt modelId="{05D0FA8A-A52E-4EF1-8DAB-363C354A0292}" type="pres">
      <dgm:prSet presAssocID="{BC2BF2DC-1AD7-4A19-8964-8713AEB8BE40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EDE20819-8FB7-423C-8332-D179D6046552}" type="presOf" srcId="{67DA3B52-9E19-4139-A796-2BA475E021D5}" destId="{F5AB0AAE-674A-4FB6-8170-F90A274E27FD}" srcOrd="0" destOrd="0" presId="urn:microsoft.com/office/officeart/2005/8/layout/vList2"/>
    <dgm:cxn modelId="{C1EB271C-2B3C-4030-B34F-C9815A25DCC5}" srcId="{A5A980EA-4A29-4DF0-8F97-1B33731F11A2}" destId="{18B3DBE4-26EB-49E5-9506-FD1F88E8ADBE}" srcOrd="4" destOrd="0" parTransId="{6F618195-605C-41ED-ABA8-79B6DC30C288}" sibTransId="{7852E89C-D924-44E4-819C-6706A20EAFFE}"/>
    <dgm:cxn modelId="{BD08051D-0DF1-46D5-AB95-D1F433388BF8}" srcId="{A5A980EA-4A29-4DF0-8F97-1B33731F11A2}" destId="{604698AA-F9A7-45AB-9A3A-D2186A01BEB2}" srcOrd="0" destOrd="0" parTransId="{A9A871AA-93EF-4185-97AB-181330BF720D}" sibTransId="{33751447-36AE-46C7-A25B-477DE450A8D4}"/>
    <dgm:cxn modelId="{337C5B1D-FCC1-4D3E-BF58-D9059B308A30}" type="presOf" srcId="{604698AA-F9A7-45AB-9A3A-D2186A01BEB2}" destId="{90CB7CFD-7B9C-4F5C-9C29-DAF9F57DF1AB}" srcOrd="0" destOrd="0" presId="urn:microsoft.com/office/officeart/2005/8/layout/vList2"/>
    <dgm:cxn modelId="{DC464527-F3A8-40CD-A2EE-89FD743ECD17}" srcId="{A5A980EA-4A29-4DF0-8F97-1B33731F11A2}" destId="{3F4097E1-7CCE-4637-A8D5-9BBB024A712A}" srcOrd="3" destOrd="0" parTransId="{2AA2EA5C-8403-4766-A2CE-D194FB8DB804}" sibTransId="{4AA3997F-D482-452D-B75E-EC2B5A0D1807}"/>
    <dgm:cxn modelId="{681B932C-5DD3-41FF-8CB3-BD8EF9DCFFEF}" type="presOf" srcId="{3F4097E1-7CCE-4637-A8D5-9BBB024A712A}" destId="{70AF92E3-BCED-4140-AC91-1A1B9FD6EAA4}" srcOrd="0" destOrd="0" presId="urn:microsoft.com/office/officeart/2005/8/layout/vList2"/>
    <dgm:cxn modelId="{B6924072-CF93-47FF-B8C5-1366C397B52A}" type="presOf" srcId="{23A3A12A-ECE0-4A64-A5D7-DE25C2BD7D6D}" destId="{B75567B3-94FD-4DD5-9473-04D5D9FEB8AE}" srcOrd="0" destOrd="0" presId="urn:microsoft.com/office/officeart/2005/8/layout/vList2"/>
    <dgm:cxn modelId="{40C6F68A-0EC2-4E73-8CEC-BDB3B2D468EB}" srcId="{A5A980EA-4A29-4DF0-8F97-1B33731F11A2}" destId="{67DA3B52-9E19-4139-A796-2BA475E021D5}" srcOrd="7" destOrd="0" parTransId="{991AA21E-A0AB-4021-B0A0-085BC7747E9F}" sibTransId="{B1178DE7-C66A-4B00-80D6-D1B3C96A4FA7}"/>
    <dgm:cxn modelId="{53DEF893-3573-4515-A633-A073CF4E0CCF}" type="presOf" srcId="{E16B2AF1-626E-4585-AA59-F7E7ED14B4ED}" destId="{58EF7775-6DF3-4F30-AF2A-39CE5836FD0A}" srcOrd="0" destOrd="0" presId="urn:microsoft.com/office/officeart/2005/8/layout/vList2"/>
    <dgm:cxn modelId="{91804FA1-DB60-446C-A1CE-177C4CD8B630}" type="presOf" srcId="{BC2BF2DC-1AD7-4A19-8964-8713AEB8BE40}" destId="{05D0FA8A-A52E-4EF1-8DAB-363C354A0292}" srcOrd="0" destOrd="0" presId="urn:microsoft.com/office/officeart/2005/8/layout/vList2"/>
    <dgm:cxn modelId="{4964D5AA-5038-49FB-B304-938FCEDA1837}" type="presOf" srcId="{A5A980EA-4A29-4DF0-8F97-1B33731F11A2}" destId="{7A0C810A-77AB-4ECB-A984-01DC3CDFFFAB}" srcOrd="0" destOrd="0" presId="urn:microsoft.com/office/officeart/2005/8/layout/vList2"/>
    <dgm:cxn modelId="{D186A2B1-2513-4A7E-8CDE-05D1DB076063}" type="presOf" srcId="{A539976E-25E6-47D9-A8E1-FD5E58D063EB}" destId="{DD6C252F-3BC3-4442-9F57-4D7A8EAD28D4}" srcOrd="0" destOrd="0" presId="urn:microsoft.com/office/officeart/2005/8/layout/vList2"/>
    <dgm:cxn modelId="{035439B5-BCC2-4C69-AEC5-C815FB2D0D9A}" srcId="{A5A980EA-4A29-4DF0-8F97-1B33731F11A2}" destId="{C6EC2C01-D488-4497-98C8-707C9F779A26}" srcOrd="5" destOrd="0" parTransId="{41299F31-7086-4C82-B62C-4A5C57624573}" sibTransId="{1C6C7E96-01BC-48B3-AEDD-D3B7225EAE21}"/>
    <dgm:cxn modelId="{755A73B7-185B-4089-AE8F-BA40114A619A}" srcId="{A5A980EA-4A29-4DF0-8F97-1B33731F11A2}" destId="{A539976E-25E6-47D9-A8E1-FD5E58D063EB}" srcOrd="6" destOrd="0" parTransId="{065615DE-2A24-4B61-88B7-712D0E753997}" sibTransId="{4D80B501-2019-4C46-9D77-F319B2D2D89C}"/>
    <dgm:cxn modelId="{FB1AD9B9-C642-4816-AC7E-0484D2390731}" type="presOf" srcId="{C6EC2C01-D488-4497-98C8-707C9F779A26}" destId="{580C3134-6853-4924-8804-F6226F013A20}" srcOrd="0" destOrd="0" presId="urn:microsoft.com/office/officeart/2005/8/layout/vList2"/>
    <dgm:cxn modelId="{6A1818BB-0F97-4594-B88B-3E46C8EF72B5}" srcId="{A5A980EA-4A29-4DF0-8F97-1B33731F11A2}" destId="{E16B2AF1-626E-4585-AA59-F7E7ED14B4ED}" srcOrd="2" destOrd="0" parTransId="{D5DBF12B-0E8F-484D-BF5E-A633F675FD1D}" sibTransId="{580C9DB4-240A-4E67-986B-FE60607B92D7}"/>
    <dgm:cxn modelId="{208B46DF-4E95-471F-808A-5354E4E64278}" srcId="{A5A980EA-4A29-4DF0-8F97-1B33731F11A2}" destId="{BC2BF2DC-1AD7-4A19-8964-8713AEB8BE40}" srcOrd="8" destOrd="0" parTransId="{032D4362-CD5E-4522-A6B3-8A06588FA3D5}" sibTransId="{01F5284F-B3AF-46CB-9633-5076E6F52DE3}"/>
    <dgm:cxn modelId="{05434EDF-22E4-4B75-8BF1-8D74B2338F2F}" srcId="{A5A980EA-4A29-4DF0-8F97-1B33731F11A2}" destId="{23A3A12A-ECE0-4A64-A5D7-DE25C2BD7D6D}" srcOrd="1" destOrd="0" parTransId="{5284A479-265B-48D4-823E-1746A554C7DC}" sibTransId="{53E8C3BF-23F1-4F85-9829-D338FD5FDB58}"/>
    <dgm:cxn modelId="{1F9233EB-DC75-44DC-A83E-5F93DA4C1255}" type="presOf" srcId="{18B3DBE4-26EB-49E5-9506-FD1F88E8ADBE}" destId="{9D29694B-21B1-47DA-AC35-B58A9CD9DFB7}" srcOrd="0" destOrd="0" presId="urn:microsoft.com/office/officeart/2005/8/layout/vList2"/>
    <dgm:cxn modelId="{2C243A3B-A7F8-42A8-8DAA-8A8066E5EE11}" type="presParOf" srcId="{7A0C810A-77AB-4ECB-A984-01DC3CDFFFAB}" destId="{90CB7CFD-7B9C-4F5C-9C29-DAF9F57DF1AB}" srcOrd="0" destOrd="0" presId="urn:microsoft.com/office/officeart/2005/8/layout/vList2"/>
    <dgm:cxn modelId="{DA30659B-9AFF-4F3E-A2E5-3CB2F59570F0}" type="presParOf" srcId="{7A0C810A-77AB-4ECB-A984-01DC3CDFFFAB}" destId="{23A82F80-3D79-498D-B2D1-499F53453F99}" srcOrd="1" destOrd="0" presId="urn:microsoft.com/office/officeart/2005/8/layout/vList2"/>
    <dgm:cxn modelId="{7F3A2467-82FF-4FB6-9B30-068BFD4374FD}" type="presParOf" srcId="{7A0C810A-77AB-4ECB-A984-01DC3CDFFFAB}" destId="{B75567B3-94FD-4DD5-9473-04D5D9FEB8AE}" srcOrd="2" destOrd="0" presId="urn:microsoft.com/office/officeart/2005/8/layout/vList2"/>
    <dgm:cxn modelId="{DA73F7C0-94C6-420C-9921-31F9C3009800}" type="presParOf" srcId="{7A0C810A-77AB-4ECB-A984-01DC3CDFFFAB}" destId="{6F7F23F6-1C0F-46AD-B875-0418FF9CC27C}" srcOrd="3" destOrd="0" presId="urn:microsoft.com/office/officeart/2005/8/layout/vList2"/>
    <dgm:cxn modelId="{D54A0D8F-3DCF-466D-8014-AB4D1649323B}" type="presParOf" srcId="{7A0C810A-77AB-4ECB-A984-01DC3CDFFFAB}" destId="{58EF7775-6DF3-4F30-AF2A-39CE5836FD0A}" srcOrd="4" destOrd="0" presId="urn:microsoft.com/office/officeart/2005/8/layout/vList2"/>
    <dgm:cxn modelId="{CE4DD9AA-B028-4A8B-A355-632342020533}" type="presParOf" srcId="{7A0C810A-77AB-4ECB-A984-01DC3CDFFFAB}" destId="{2208B19B-ED51-40A6-8049-FFA15C2A48DF}" srcOrd="5" destOrd="0" presId="urn:microsoft.com/office/officeart/2005/8/layout/vList2"/>
    <dgm:cxn modelId="{EB6A8455-6ADE-468B-9A2A-F10E98843B1E}" type="presParOf" srcId="{7A0C810A-77AB-4ECB-A984-01DC3CDFFFAB}" destId="{70AF92E3-BCED-4140-AC91-1A1B9FD6EAA4}" srcOrd="6" destOrd="0" presId="urn:microsoft.com/office/officeart/2005/8/layout/vList2"/>
    <dgm:cxn modelId="{7F46B9BD-6FD3-4A0C-A269-681F7AB57975}" type="presParOf" srcId="{7A0C810A-77AB-4ECB-A984-01DC3CDFFFAB}" destId="{2CAD2EA5-460E-4368-BC17-04211B5FC498}" srcOrd="7" destOrd="0" presId="urn:microsoft.com/office/officeart/2005/8/layout/vList2"/>
    <dgm:cxn modelId="{B817ED3C-12EE-45EF-91EE-2C33FBFE800E}" type="presParOf" srcId="{7A0C810A-77AB-4ECB-A984-01DC3CDFFFAB}" destId="{9D29694B-21B1-47DA-AC35-B58A9CD9DFB7}" srcOrd="8" destOrd="0" presId="urn:microsoft.com/office/officeart/2005/8/layout/vList2"/>
    <dgm:cxn modelId="{9C7B33D3-116D-4420-8A0B-988038147798}" type="presParOf" srcId="{7A0C810A-77AB-4ECB-A984-01DC3CDFFFAB}" destId="{501F7B8B-EE1E-46DB-BCC7-EA06D569D556}" srcOrd="9" destOrd="0" presId="urn:microsoft.com/office/officeart/2005/8/layout/vList2"/>
    <dgm:cxn modelId="{BC4A9935-7F2F-4B12-96C3-1C7983024E19}" type="presParOf" srcId="{7A0C810A-77AB-4ECB-A984-01DC3CDFFFAB}" destId="{580C3134-6853-4924-8804-F6226F013A20}" srcOrd="10" destOrd="0" presId="urn:microsoft.com/office/officeart/2005/8/layout/vList2"/>
    <dgm:cxn modelId="{DE17C842-E29D-4E96-82CF-F60F4386E234}" type="presParOf" srcId="{7A0C810A-77AB-4ECB-A984-01DC3CDFFFAB}" destId="{E6914CDB-E4D5-408E-9B3E-FB9686E03EC2}" srcOrd="11" destOrd="0" presId="urn:microsoft.com/office/officeart/2005/8/layout/vList2"/>
    <dgm:cxn modelId="{895D0CED-0B9D-41BC-A570-69D5BD4A87CA}" type="presParOf" srcId="{7A0C810A-77AB-4ECB-A984-01DC3CDFFFAB}" destId="{DD6C252F-3BC3-4442-9F57-4D7A8EAD28D4}" srcOrd="12" destOrd="0" presId="urn:microsoft.com/office/officeart/2005/8/layout/vList2"/>
    <dgm:cxn modelId="{72E0AF0C-9F0B-4072-9837-47B588029B69}" type="presParOf" srcId="{7A0C810A-77AB-4ECB-A984-01DC3CDFFFAB}" destId="{8AF89E5C-CE63-49F9-9960-6322B98CFB2D}" srcOrd="13" destOrd="0" presId="urn:microsoft.com/office/officeart/2005/8/layout/vList2"/>
    <dgm:cxn modelId="{3B49EF93-69EF-44AF-9079-9C93708C1FB3}" type="presParOf" srcId="{7A0C810A-77AB-4ECB-A984-01DC3CDFFFAB}" destId="{F5AB0AAE-674A-4FB6-8170-F90A274E27FD}" srcOrd="14" destOrd="0" presId="urn:microsoft.com/office/officeart/2005/8/layout/vList2"/>
    <dgm:cxn modelId="{85CB716E-AE24-45A5-AAB2-2F3E034AC516}" type="presParOf" srcId="{7A0C810A-77AB-4ECB-A984-01DC3CDFFFAB}" destId="{0EF5AD6B-35D5-4F54-B959-6F06BDA231CF}" srcOrd="15" destOrd="0" presId="urn:microsoft.com/office/officeart/2005/8/layout/vList2"/>
    <dgm:cxn modelId="{C8BB5DD9-8B60-4F52-AAD0-FE1BB43BDB60}" type="presParOf" srcId="{7A0C810A-77AB-4ECB-A984-01DC3CDFFFAB}" destId="{05D0FA8A-A52E-4EF1-8DAB-363C354A0292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B7CFD-7B9C-4F5C-9C29-DAF9F57DF1AB}">
      <dsp:nvSpPr>
        <dsp:cNvPr id="0" name=""/>
        <dsp:cNvSpPr/>
      </dsp:nvSpPr>
      <dsp:spPr>
        <a:xfrm>
          <a:off x="0" y="1027"/>
          <a:ext cx="6970643" cy="6093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rPr>
            <a:t>Nadmiar promieni słonecznych </a:t>
          </a:r>
          <a:r>
            <a:rPr lang="pl-PL" sz="2000" kern="1200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rPr>
            <a:t>może powodować m.in. :</a:t>
          </a:r>
          <a:endParaRPr lang="en-US" sz="2000" kern="1200" dirty="0">
            <a:solidFill>
              <a:schemeClr val="accent2">
                <a:lumMod val="50000"/>
              </a:schemeClr>
            </a:solidFill>
            <a:latin typeface="Bookman Old Style" panose="02050604050505020204" pitchFamily="18" charset="0"/>
          </a:endParaRPr>
        </a:p>
      </dsp:txBody>
      <dsp:txXfrm>
        <a:off x="29744" y="30771"/>
        <a:ext cx="6911155" cy="549826"/>
      </dsp:txXfrm>
    </dsp:sp>
    <dsp:sp modelId="{B75567B3-94FD-4DD5-9473-04D5D9FEB8AE}">
      <dsp:nvSpPr>
        <dsp:cNvPr id="0" name=""/>
        <dsp:cNvSpPr/>
      </dsp:nvSpPr>
      <dsp:spPr>
        <a:xfrm>
          <a:off x="0" y="621704"/>
          <a:ext cx="6970643" cy="609314"/>
        </a:xfrm>
        <a:prstGeom prst="roundRect">
          <a:avLst/>
        </a:prstGeom>
        <a:solidFill>
          <a:schemeClr val="accent2">
            <a:hueOff val="-181920"/>
            <a:satOff val="-10491"/>
            <a:lumOff val="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poparzenia skóry</a:t>
          </a:r>
          <a:endParaRPr lang="en-US" sz="2000" kern="1200" dirty="0"/>
        </a:p>
      </dsp:txBody>
      <dsp:txXfrm>
        <a:off x="29744" y="651448"/>
        <a:ext cx="6911155" cy="549826"/>
      </dsp:txXfrm>
    </dsp:sp>
    <dsp:sp modelId="{58EF7775-6DF3-4F30-AF2A-39CE5836FD0A}">
      <dsp:nvSpPr>
        <dsp:cNvPr id="0" name=""/>
        <dsp:cNvSpPr/>
      </dsp:nvSpPr>
      <dsp:spPr>
        <a:xfrm>
          <a:off x="0" y="1242380"/>
          <a:ext cx="6970643" cy="609314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udar cieplny</a:t>
          </a:r>
          <a:endParaRPr lang="en-US" sz="2000" kern="1200" dirty="0"/>
        </a:p>
      </dsp:txBody>
      <dsp:txXfrm>
        <a:off x="29744" y="1272124"/>
        <a:ext cx="6911155" cy="549826"/>
      </dsp:txXfrm>
    </dsp:sp>
    <dsp:sp modelId="{70AF92E3-BCED-4140-AC91-1A1B9FD6EAA4}">
      <dsp:nvSpPr>
        <dsp:cNvPr id="0" name=""/>
        <dsp:cNvSpPr/>
      </dsp:nvSpPr>
      <dsp:spPr>
        <a:xfrm>
          <a:off x="0" y="1863057"/>
          <a:ext cx="6970643" cy="609314"/>
        </a:xfrm>
        <a:prstGeom prst="roundRect">
          <a:avLst/>
        </a:prstGeom>
        <a:solidFill>
          <a:schemeClr val="accent2">
            <a:hueOff val="-545761"/>
            <a:satOff val="-31473"/>
            <a:lumOff val="3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choroby oczu </a:t>
          </a:r>
          <a:r>
            <a:rPr lang="pl-PL" sz="1600" i="1" kern="1200" dirty="0"/>
            <a:t>(zaćma, zapalenie rogówki i spojówki, rak itp.)</a:t>
          </a:r>
          <a:endParaRPr lang="en-US" sz="1600" i="1" kern="1200" dirty="0"/>
        </a:p>
      </dsp:txBody>
      <dsp:txXfrm>
        <a:off x="29744" y="1892801"/>
        <a:ext cx="6911155" cy="549826"/>
      </dsp:txXfrm>
    </dsp:sp>
    <dsp:sp modelId="{9D29694B-21B1-47DA-AC35-B58A9CD9DFB7}">
      <dsp:nvSpPr>
        <dsp:cNvPr id="0" name=""/>
        <dsp:cNvSpPr/>
      </dsp:nvSpPr>
      <dsp:spPr>
        <a:xfrm>
          <a:off x="0" y="2483733"/>
          <a:ext cx="6970643" cy="609314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 err="1"/>
            <a:t>fotoalergie</a:t>
          </a:r>
          <a:endParaRPr lang="en-US" sz="2000" kern="1200" dirty="0"/>
        </a:p>
      </dsp:txBody>
      <dsp:txXfrm>
        <a:off x="29744" y="2513477"/>
        <a:ext cx="6911155" cy="549826"/>
      </dsp:txXfrm>
    </dsp:sp>
    <dsp:sp modelId="{580C3134-6853-4924-8804-F6226F013A20}">
      <dsp:nvSpPr>
        <dsp:cNvPr id="0" name=""/>
        <dsp:cNvSpPr/>
      </dsp:nvSpPr>
      <dsp:spPr>
        <a:xfrm>
          <a:off x="0" y="3104410"/>
          <a:ext cx="6970643" cy="609314"/>
        </a:xfrm>
        <a:prstGeom prst="roundRect">
          <a:avLst/>
        </a:prstGeom>
        <a:solidFill>
          <a:schemeClr val="accent2">
            <a:hueOff val="-909602"/>
            <a:satOff val="-52455"/>
            <a:lumOff val="5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przyspieszenie starzenia się skóry</a:t>
          </a:r>
          <a:endParaRPr lang="en-US" sz="2000" kern="1200" dirty="0"/>
        </a:p>
      </dsp:txBody>
      <dsp:txXfrm>
        <a:off x="29744" y="3134154"/>
        <a:ext cx="6911155" cy="549826"/>
      </dsp:txXfrm>
    </dsp:sp>
    <dsp:sp modelId="{DD6C252F-3BC3-4442-9F57-4D7A8EAD28D4}">
      <dsp:nvSpPr>
        <dsp:cNvPr id="0" name=""/>
        <dsp:cNvSpPr/>
      </dsp:nvSpPr>
      <dsp:spPr>
        <a:xfrm>
          <a:off x="0" y="3725087"/>
          <a:ext cx="6970643" cy="609314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powstawanie przebarwień skóry</a:t>
          </a:r>
          <a:endParaRPr lang="en-US" sz="2000" kern="1200" dirty="0"/>
        </a:p>
      </dsp:txBody>
      <dsp:txXfrm>
        <a:off x="29744" y="3754831"/>
        <a:ext cx="6911155" cy="549826"/>
      </dsp:txXfrm>
    </dsp:sp>
    <dsp:sp modelId="{F5AB0AAE-674A-4FB6-8170-F90A274E27FD}">
      <dsp:nvSpPr>
        <dsp:cNvPr id="0" name=""/>
        <dsp:cNvSpPr/>
      </dsp:nvSpPr>
      <dsp:spPr>
        <a:xfrm>
          <a:off x="0" y="4345763"/>
          <a:ext cx="6970643" cy="609314"/>
        </a:xfrm>
        <a:prstGeom prst="roundRect">
          <a:avLst/>
        </a:prstGeom>
        <a:solidFill>
          <a:schemeClr val="accent2">
            <a:hueOff val="-1273443"/>
            <a:satOff val="-73437"/>
            <a:lumOff val="7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uszkodzenia DNA</a:t>
          </a:r>
          <a:endParaRPr lang="en-US" sz="2000" kern="1200" dirty="0"/>
        </a:p>
      </dsp:txBody>
      <dsp:txXfrm>
        <a:off x="29744" y="4375507"/>
        <a:ext cx="6911155" cy="549826"/>
      </dsp:txXfrm>
    </dsp:sp>
    <dsp:sp modelId="{05D0FA8A-A52E-4EF1-8DAB-363C354A0292}">
      <dsp:nvSpPr>
        <dsp:cNvPr id="0" name=""/>
        <dsp:cNvSpPr/>
      </dsp:nvSpPr>
      <dsp:spPr>
        <a:xfrm>
          <a:off x="0" y="4966440"/>
          <a:ext cx="6970643" cy="60931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nowotwory skóry</a:t>
          </a:r>
          <a:endParaRPr lang="en-US" sz="2000" kern="1200" dirty="0"/>
        </a:p>
      </dsp:txBody>
      <dsp:txXfrm>
        <a:off x="29744" y="4996184"/>
        <a:ext cx="6911155" cy="549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733639-8E9B-F50E-B823-2A5203A52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82C73E7-C8D9-973E-C17D-BE0C4293C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D42A2D2-5286-3664-0826-DC8AF5F9A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1F05-3F2F-4377-916B-D581865A9F25}" type="datetimeFigureOut">
              <a:rPr lang="pl-PL" smtClean="0"/>
              <a:t>2023-05-29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9CBC13-447F-C746-9DF9-3BB5AF3C3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63B98A-D9CD-D0F7-4405-4524DDAE9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12D1-315F-4E14-83E9-89BCA6B660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223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C53C40-DD12-AA45-C6A9-6D0124C34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8E74278-4A75-DA33-EF0F-7B0CA1B40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7C54C00-753A-90C6-7F62-FA93F7CF2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1F05-3F2F-4377-916B-D581865A9F25}" type="datetimeFigureOut">
              <a:rPr lang="pl-PL" smtClean="0"/>
              <a:t>2023-05-29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A335157-AD54-04E9-59DD-8C5FCA29A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A0FD4EE-CD35-EAF8-7AB5-FE38C83D5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12D1-315F-4E14-83E9-89BCA6B660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903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E678993-9228-3E52-BAA6-62CDBA7240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743370D-71DF-0050-E2A3-1BECB0A9B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2EC77F-6B1C-F1DC-DC66-6A230444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1F05-3F2F-4377-916B-D581865A9F25}" type="datetimeFigureOut">
              <a:rPr lang="pl-PL" smtClean="0"/>
              <a:t>2023-05-29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747B4C4-0981-DDE6-552D-35383C34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E4701A9-95B5-F10D-6128-3D1C79F1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12D1-315F-4E14-83E9-89BCA6B660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051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8747C2-F357-3909-8312-7F8593FF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3C5EFF-407C-F067-D4F8-AE1D98B23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9AAB5E-E221-FB12-7585-D3E9ABCE1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1F05-3F2F-4377-916B-D581865A9F25}" type="datetimeFigureOut">
              <a:rPr lang="pl-PL" smtClean="0"/>
              <a:t>2023-05-29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DF36DE3-95E5-7000-E460-DAB617B14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B42C2F1-83DE-0140-B240-2B33F8EA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12D1-315F-4E14-83E9-89BCA6B660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562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FD63C2-80A8-AD7C-6859-DF8A26BD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F6CD031-F7CB-A270-06AA-9ECB65793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390469-872C-C7A4-C3AB-530250F7C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1F05-3F2F-4377-916B-D581865A9F25}" type="datetimeFigureOut">
              <a:rPr lang="pl-PL" smtClean="0"/>
              <a:t>2023-05-29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D391DA1-0A23-16F2-1920-658D6E6D1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CCC6B73-33E5-45D3-8EFB-71301852E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12D1-315F-4E14-83E9-89BCA6B660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695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63E929-DE2D-840F-5F9C-46D406D21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5E58EE-B33E-0825-6F1B-0A5809816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1119945-3AA9-81A8-34C2-4FECFC9BA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F0D5A17-90FE-9713-3FC4-381E64AA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1F05-3F2F-4377-916B-D581865A9F25}" type="datetimeFigureOut">
              <a:rPr lang="pl-PL" smtClean="0"/>
              <a:t>2023-05-29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4EC32F3-B701-16A0-0483-64577F18E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7CE6AFC-8D6E-13AF-ED58-C41CAC7ED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12D1-315F-4E14-83E9-89BCA6B660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224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4BA311-C6CD-E05A-557D-F2300E3E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8D81FF6-3B2B-ADF3-5D8C-B9E34E717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4095EEB-A455-1B99-4DD2-FF1E4EE7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81BC12E-99CE-B1CE-68D8-8CA99F1CB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A3EF95D-E7E7-1102-1011-CA0BC483D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B763FB2-3944-2935-41FF-6E82904B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1F05-3F2F-4377-916B-D581865A9F25}" type="datetimeFigureOut">
              <a:rPr lang="pl-PL" smtClean="0"/>
              <a:t>2023-05-29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5C68391-C2A4-2018-94EF-1DCB3A89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A20CAD4-5B1F-A5C0-B111-C799633E2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12D1-315F-4E14-83E9-89BCA6B660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079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D4272A-7516-D083-88C1-B5132A1D6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5EF3890-0CEE-C766-5132-19A0B39F8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1F05-3F2F-4377-916B-D581865A9F25}" type="datetimeFigureOut">
              <a:rPr lang="pl-PL" smtClean="0"/>
              <a:t>2023-05-29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3C95694-E4E2-3C01-7C06-E175925AD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576627E-6D10-C849-A320-134A3D6E9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12D1-315F-4E14-83E9-89BCA6B660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16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B42F490-1C59-66A7-E5D0-91A5397A7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1F05-3F2F-4377-916B-D581865A9F25}" type="datetimeFigureOut">
              <a:rPr lang="pl-PL" smtClean="0"/>
              <a:t>2023-05-29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8F16F4E-E53C-666B-5BA2-248C00987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7E7D81A-FACB-D4CD-2CCA-A71E5F886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12D1-315F-4E14-83E9-89BCA6B660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217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F47053-0510-94A2-9103-6254F12EF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265EEE-28BA-6638-92BB-45424F902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0B43AF6-1772-A894-7A1E-68580E470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C8824FA-40CB-AE81-D09F-1F033BEA1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1F05-3F2F-4377-916B-D581865A9F25}" type="datetimeFigureOut">
              <a:rPr lang="pl-PL" smtClean="0"/>
              <a:t>2023-05-29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B5811F3-9BE2-0752-15BE-200253151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56F171F-38CB-1BF1-F3AB-1EAA8A52A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12D1-315F-4E14-83E9-89BCA6B660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608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9829C9-EDAB-DA09-3029-290D0924D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86D5FD7-37EF-72D4-480F-2330050F0D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166FB59-B779-44D5-1B29-1EA04CA78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5C0C6A4-195A-C0DD-1001-8513110F7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1F05-3F2F-4377-916B-D581865A9F25}" type="datetimeFigureOut">
              <a:rPr lang="pl-PL" smtClean="0"/>
              <a:t>2023-05-29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65A642B-CEBA-AD31-F92E-EEFEA9DC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8B4B3BD-74AC-2875-3C29-9715927E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A12D1-315F-4E14-83E9-89BCA6B660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839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B820B99-15D0-11DD-4292-9B0ABC68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410478D-8378-8DDB-DED7-56CD3CE81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E3BEBEE-9743-BF6E-8BFD-2550E323F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51F05-3F2F-4377-916B-D581865A9F25}" type="datetimeFigureOut">
              <a:rPr lang="pl-PL" smtClean="0"/>
              <a:t>2023-05-29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25F8EC7-CF61-9B6C-99A0-EEC93DF4A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E9DC21D-81BC-2A08-FD3A-35E529104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A12D1-315F-4E14-83E9-89BCA6B660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251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E3C2DC6-526D-7C3D-650A-643146795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0" y="3160686"/>
            <a:ext cx="10909640" cy="1687814"/>
          </a:xfrm>
        </p:spPr>
        <p:txBody>
          <a:bodyPr anchor="b">
            <a:normAutofit/>
          </a:bodyPr>
          <a:lstStyle/>
          <a:p>
            <a:r>
              <a:rPr lang="pl-PL" sz="5600" dirty="0">
                <a:latin typeface="Bookman Old Style" panose="02050604050505020204" pitchFamily="18" charset="0"/>
              </a:rPr>
              <a:t>Akcja </a:t>
            </a:r>
            <a:br>
              <a:rPr lang="pl-PL" sz="5600" dirty="0">
                <a:latin typeface="Bookman Old Style" panose="02050604050505020204" pitchFamily="18" charset="0"/>
              </a:rPr>
            </a:br>
            <a:r>
              <a:rPr lang="pl-PL" sz="5600" dirty="0">
                <a:latin typeface="Bookman Old Style" panose="02050604050505020204" pitchFamily="18" charset="0"/>
              </a:rPr>
              <a:t>„</a:t>
            </a:r>
            <a:r>
              <a:rPr lang="pl-PL" sz="5600" u="sng" dirty="0">
                <a:latin typeface="Bookman Old Style" panose="02050604050505020204" pitchFamily="18" charset="0"/>
              </a:rPr>
              <a:t>Zdrowe</a:t>
            </a:r>
            <a:r>
              <a:rPr lang="pl-PL" sz="5600" dirty="0">
                <a:latin typeface="Bookman Old Style" panose="02050604050505020204" pitchFamily="18" charset="0"/>
              </a:rPr>
              <a:t> Wakacje 2023”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5" descr="Obraz zawierający tekst, clipart&#10;&#10;Opis wygenerowany automatycznie">
            <a:extLst>
              <a:ext uri="{FF2B5EF4-FFF2-40B4-BE49-F238E27FC236}">
                <a16:creationId xmlns:a16="http://schemas.microsoft.com/office/drawing/2014/main" id="{F9F0ABA9-F4E5-80BF-CC25-0D46281CB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82" y="503744"/>
            <a:ext cx="3701915" cy="2163619"/>
          </a:xfrm>
          <a:prstGeom prst="rect">
            <a:avLst/>
          </a:prstGeom>
        </p:spPr>
      </p:pic>
      <p:sp>
        <p:nvSpPr>
          <p:cNvPr id="5" name="Podtytuł 4">
            <a:extLst>
              <a:ext uri="{FF2B5EF4-FFF2-40B4-BE49-F238E27FC236}">
                <a16:creationId xmlns:a16="http://schemas.microsoft.com/office/drawing/2014/main" id="{7F5CEC7C-1B26-6A61-2721-6A0CC6D29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6426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3D4A73-30E9-B585-909B-DC3EB200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787" y="1381991"/>
            <a:ext cx="6251110" cy="1062782"/>
          </a:xfrm>
        </p:spPr>
        <p:txBody>
          <a:bodyPr anchor="b">
            <a:normAutofit/>
          </a:bodyPr>
          <a:lstStyle/>
          <a:p>
            <a:pPr algn="ctr"/>
            <a:r>
              <a:rPr lang="pl-PL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SOLARIUM</a:t>
            </a:r>
          </a:p>
        </p:txBody>
      </p:sp>
      <p:pic>
        <p:nvPicPr>
          <p:cNvPr id="5" name="Picture 4" descr="Zbliżenie czerwonego, niebieskiego i pomarańczowego ekranu LED">
            <a:extLst>
              <a:ext uri="{FF2B5EF4-FFF2-40B4-BE49-F238E27FC236}">
                <a16:creationId xmlns:a16="http://schemas.microsoft.com/office/drawing/2014/main" id="{1D4EA70E-32AE-1D57-7C50-CE7276344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92" r="29577" b="-1"/>
          <a:stretch/>
        </p:blipFill>
        <p:spPr>
          <a:xfrm>
            <a:off x="1" y="10"/>
            <a:ext cx="3915051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Symbol zastępczy zawartości 2">
            <a:extLst>
              <a:ext uri="{FF2B5EF4-FFF2-40B4-BE49-F238E27FC236}">
                <a16:creationId xmlns:a16="http://schemas.microsoft.com/office/drawing/2014/main" id="{375B97C9-2D79-5160-0E30-2A7D2744B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728" y="2992997"/>
            <a:ext cx="7717736" cy="212224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2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to </a:t>
            </a:r>
            <a:r>
              <a:rPr lang="pl-PL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sztuczne</a:t>
            </a:r>
            <a:r>
              <a:rPr lang="pl-PL" sz="32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źródło promieniowania ultrafioletowego </a:t>
            </a:r>
            <a:r>
              <a:rPr lang="pl-PL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(UV)</a:t>
            </a:r>
          </a:p>
          <a:p>
            <a:pPr marL="0" indent="0">
              <a:buNone/>
            </a:pPr>
            <a:endParaRPr lang="pl-PL" sz="22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22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22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36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F3D4A73-30E9-B585-909B-DC3EB200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001" y="464266"/>
            <a:ext cx="6251110" cy="1783080"/>
          </a:xfrm>
        </p:spPr>
        <p:txBody>
          <a:bodyPr anchor="b">
            <a:normAutofit/>
          </a:bodyPr>
          <a:lstStyle/>
          <a:p>
            <a:pPr algn="ctr"/>
            <a:r>
              <a:rPr lang="pl-PL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SOLARIUM</a:t>
            </a:r>
          </a:p>
        </p:txBody>
      </p:sp>
      <p:pic>
        <p:nvPicPr>
          <p:cNvPr id="5" name="Picture 4" descr="Zbliżenie czerwonego, niebieskiego i pomarańczowego ekranu LED">
            <a:extLst>
              <a:ext uri="{FF2B5EF4-FFF2-40B4-BE49-F238E27FC236}">
                <a16:creationId xmlns:a16="http://schemas.microsoft.com/office/drawing/2014/main" id="{1D4EA70E-32AE-1D57-7C50-CE7276344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92" r="29577" b="-1"/>
          <a:stretch/>
        </p:blipFill>
        <p:spPr>
          <a:xfrm>
            <a:off x="1" y="10"/>
            <a:ext cx="3915051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ymbol zastępczy zawartości 2">
            <a:extLst>
              <a:ext uri="{FF2B5EF4-FFF2-40B4-BE49-F238E27FC236}">
                <a16:creationId xmlns:a16="http://schemas.microsoft.com/office/drawing/2014/main" id="{375B97C9-2D79-5160-0E30-2A7D2744B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3134" y="2711612"/>
            <a:ext cx="7717736" cy="212224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2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pl-PL" sz="2400" dirty="0">
                <a:latin typeface="Bookman Old Style" panose="02050604050505020204" pitchFamily="18" charset="0"/>
              </a:rPr>
              <a:t>urządzenie elektryczne wyposażone w </a:t>
            </a:r>
            <a:r>
              <a:rPr lang="pl-PL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lampy</a:t>
            </a:r>
            <a:r>
              <a:rPr lang="pl-PL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pl-PL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UV</a:t>
            </a:r>
            <a:r>
              <a:rPr lang="pl-PL" sz="2400" dirty="0">
                <a:latin typeface="Bookman Old Style" panose="020506040505050202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pl-PL" sz="2400" dirty="0">
                <a:latin typeface="Bookman Old Style" panose="02050604050505020204" pitchFamily="18" charset="0"/>
              </a:rPr>
              <a:t>wykorzystywane do naświetlania skóry </a:t>
            </a:r>
          </a:p>
          <a:p>
            <a:pPr marL="0" indent="0" algn="ctr">
              <a:buNone/>
            </a:pPr>
            <a:r>
              <a:rPr lang="pl-PL" sz="2400" dirty="0">
                <a:latin typeface="Bookman Old Style" panose="02050604050505020204" pitchFamily="18" charset="0"/>
              </a:rPr>
              <a:t>w celu wywołania opalenizny </a:t>
            </a:r>
            <a:r>
              <a:rPr lang="pl-PL" sz="2400" i="1" dirty="0">
                <a:latin typeface="Bookman Old Style" panose="02050604050505020204" pitchFamily="18" charset="0"/>
              </a:rPr>
              <a:t>(</a:t>
            </a:r>
            <a:r>
              <a:rPr lang="pl-PL" sz="2400" i="1" dirty="0" err="1">
                <a:latin typeface="Bookman Old Style" panose="02050604050505020204" pitchFamily="18" charset="0"/>
              </a:rPr>
              <a:t>hiperpigmentacji</a:t>
            </a:r>
            <a:r>
              <a:rPr lang="pl-PL" sz="2400" i="1" dirty="0">
                <a:latin typeface="Bookman Old Style" panose="02050604050505020204" pitchFamily="18" charset="0"/>
              </a:rPr>
              <a:t>)</a:t>
            </a:r>
          </a:p>
          <a:p>
            <a:pPr marL="0" indent="0">
              <a:buNone/>
            </a:pPr>
            <a:endParaRPr lang="pl-PL" sz="22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22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2200" i="1" dirty="0">
              <a:latin typeface="Bookman Old Style" panose="020506040505050202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3110349-5D1D-1555-2040-13EEB6304688}"/>
              </a:ext>
            </a:extLst>
          </p:cNvPr>
          <p:cNvSpPr txBox="1"/>
          <p:nvPr/>
        </p:nvSpPr>
        <p:spPr>
          <a:xfrm>
            <a:off x="7419556" y="6270623"/>
            <a:ext cx="4655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/>
              <a:t>Ustawa o ochronie zdrowia przed następstwami korzystania z solarium z 15.07.2017</a:t>
            </a:r>
          </a:p>
        </p:txBody>
      </p:sp>
    </p:spTree>
    <p:extLst>
      <p:ext uri="{BB962C8B-B14F-4D97-AF65-F5344CB8AC3E}">
        <p14:creationId xmlns:p14="http://schemas.microsoft.com/office/powerpoint/2010/main" val="1431692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armowe zdjęcia Solarium">
            <a:extLst>
              <a:ext uri="{FF2B5EF4-FFF2-40B4-BE49-F238E27FC236}">
                <a16:creationId xmlns:a16="http://schemas.microsoft.com/office/drawing/2014/main" id="{AB4D0CC6-4DD9-ABCA-E843-8523106D7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35" y="439557"/>
            <a:ext cx="9024730" cy="597888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356A9597-F007-77B2-A40B-8118EB696B2D}"/>
              </a:ext>
            </a:extLst>
          </p:cNvPr>
          <p:cNvSpPr txBox="1"/>
          <p:nvPr/>
        </p:nvSpPr>
        <p:spPr>
          <a:xfrm>
            <a:off x="9801225" y="6534150"/>
            <a:ext cx="2142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i="1" dirty="0"/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1413055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3D4A73-30E9-B585-909B-DC3EB200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246" y="345674"/>
            <a:ext cx="6251110" cy="1021219"/>
          </a:xfrm>
        </p:spPr>
        <p:txBody>
          <a:bodyPr anchor="b">
            <a:normAutofit/>
          </a:bodyPr>
          <a:lstStyle/>
          <a:p>
            <a:pPr algn="ctr"/>
            <a:r>
              <a:rPr lang="pl-PL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SOLARIUM</a:t>
            </a:r>
          </a:p>
        </p:txBody>
      </p:sp>
      <p:pic>
        <p:nvPicPr>
          <p:cNvPr id="5" name="Picture 4" descr="Zbliżenie czerwonego, niebieskiego i pomarańczowego ekranu LED">
            <a:extLst>
              <a:ext uri="{FF2B5EF4-FFF2-40B4-BE49-F238E27FC236}">
                <a16:creationId xmlns:a16="http://schemas.microsoft.com/office/drawing/2014/main" id="{1D4EA70E-32AE-1D57-7C50-CE7276344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92" r="29577" b="-1"/>
          <a:stretch/>
        </p:blipFill>
        <p:spPr>
          <a:xfrm>
            <a:off x="1" y="10"/>
            <a:ext cx="3524249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Symbol zastępczy zawartości 2">
            <a:extLst>
              <a:ext uri="{FF2B5EF4-FFF2-40B4-BE49-F238E27FC236}">
                <a16:creationId xmlns:a16="http://schemas.microsoft.com/office/drawing/2014/main" id="{375B97C9-2D79-5160-0E30-2A7D2744B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672" y="1651375"/>
            <a:ext cx="7889588" cy="148668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pl-PL" sz="24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pl-PL" sz="46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Zabrania się udostępniania solarium</a:t>
            </a:r>
          </a:p>
          <a:p>
            <a:pPr marL="0" indent="0" algn="ctr">
              <a:buNone/>
            </a:pPr>
            <a:r>
              <a:rPr lang="pl-PL" sz="4600" dirty="0">
                <a:latin typeface="Bookman Old Style" panose="02050604050505020204" pitchFamily="18" charset="0"/>
              </a:rPr>
              <a:t> </a:t>
            </a:r>
            <a:r>
              <a:rPr lang="pl-PL" sz="4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małoletnim</a:t>
            </a:r>
            <a:r>
              <a:rPr lang="pl-PL" sz="4600" dirty="0">
                <a:latin typeface="Bookman Old Style" panose="02050604050505020204" pitchFamily="18" charset="0"/>
              </a:rPr>
              <a:t>.</a:t>
            </a:r>
            <a:br>
              <a:rPr lang="pl-PL" sz="3500" dirty="0">
                <a:latin typeface="Bookman Old Style" panose="02050604050505020204" pitchFamily="18" charset="0"/>
              </a:rPr>
            </a:br>
            <a:endParaRPr lang="pl-PL" sz="35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24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24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24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2400" i="1" dirty="0">
              <a:latin typeface="Bookman Old Style" panose="020506040505050202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3110349-5D1D-1555-2040-13EEB6304688}"/>
              </a:ext>
            </a:extLst>
          </p:cNvPr>
          <p:cNvSpPr txBox="1"/>
          <p:nvPr/>
        </p:nvSpPr>
        <p:spPr>
          <a:xfrm>
            <a:off x="7976466" y="6393734"/>
            <a:ext cx="4655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/>
              <a:t>Ustawa o ochronie zdrowia przed następstwami korzystania z solarium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3D3E05-34F3-3957-1186-825E9495FB0C}"/>
              </a:ext>
            </a:extLst>
          </p:cNvPr>
          <p:cNvSpPr txBox="1">
            <a:spLocks/>
          </p:cNvSpPr>
          <p:nvPr/>
        </p:nvSpPr>
        <p:spPr>
          <a:xfrm>
            <a:off x="4031672" y="3344454"/>
            <a:ext cx="7889588" cy="26454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l-PL" sz="2200" dirty="0">
              <a:latin typeface="Bookman Old Style" panose="0205060405050502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>
                <a:latin typeface="Bookman Old Style" panose="02050604050505020204" pitchFamily="18" charset="0"/>
              </a:rPr>
              <a:t>W przypadku wątpliwości co do </a:t>
            </a:r>
            <a:r>
              <a:rPr lang="pl-PL" sz="2400" i="1" dirty="0">
                <a:latin typeface="Bookman Old Style" panose="02050604050505020204" pitchFamily="18" charset="0"/>
              </a:rPr>
              <a:t>pełnoletności</a:t>
            </a:r>
            <a:r>
              <a:rPr lang="pl-PL" sz="2400" dirty="0">
                <a:latin typeface="Bookman Old Style" panose="02050604050505020204" pitchFamily="18" charset="0"/>
              </a:rPr>
              <a:t> osoby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>
                <a:latin typeface="Bookman Old Style" panose="02050604050505020204" pitchFamily="18" charset="0"/>
              </a:rPr>
              <a:t>zamierzającej skorzystać z solarium,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i="1" dirty="0">
                <a:latin typeface="Bookman Old Style" panose="02050604050505020204" pitchFamily="18" charset="0"/>
              </a:rPr>
              <a:t>osoba</a:t>
            </a:r>
            <a:r>
              <a:rPr lang="pl-PL" sz="2400" dirty="0">
                <a:latin typeface="Bookman Old Style" panose="02050604050505020204" pitchFamily="18" charset="0"/>
              </a:rPr>
              <a:t> </a:t>
            </a:r>
            <a:r>
              <a:rPr lang="pl-PL" sz="2400" i="1" dirty="0">
                <a:latin typeface="Bookman Old Style" panose="02050604050505020204" pitchFamily="18" charset="0"/>
              </a:rPr>
              <a:t>udostępniająca solarium uprawniona jest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i="1" dirty="0">
                <a:latin typeface="Bookman Old Style" panose="02050604050505020204" pitchFamily="18" charset="0"/>
              </a:rPr>
              <a:t>do żądania okazania </a:t>
            </a:r>
            <a:r>
              <a:rPr lang="pl-PL" sz="2400" dirty="0">
                <a:latin typeface="Bookman Old Style" panose="02050604050505020204" pitchFamily="18" charset="0"/>
              </a:rPr>
              <a:t>przez tę osobę </a:t>
            </a:r>
            <a:r>
              <a:rPr lang="pl-PL" sz="2400" i="1" dirty="0">
                <a:latin typeface="Bookman Old Style" panose="02050604050505020204" pitchFamily="18" charset="0"/>
              </a:rPr>
              <a:t>dokumentu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i="1" dirty="0">
                <a:latin typeface="Bookman Old Style" panose="02050604050505020204" pitchFamily="18" charset="0"/>
              </a:rPr>
              <a:t>potwierdzającego jej wiek.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2200" i="1" dirty="0">
              <a:latin typeface="Bookman Old Style" panose="0205060405050502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2200" i="1" dirty="0">
              <a:latin typeface="Bookman Old Style" panose="0205060405050502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22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928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7B81756-5F18-1266-1977-AAD250EA5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53" r="30735" b="1737"/>
          <a:stretch/>
        </p:blipFill>
        <p:spPr>
          <a:xfrm rot="5400000">
            <a:off x="3340996" y="375496"/>
            <a:ext cx="5123735" cy="727812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916527A-EE3F-ADBF-4E00-A2E9E5F12532}"/>
              </a:ext>
            </a:extLst>
          </p:cNvPr>
          <p:cNvSpPr txBox="1"/>
          <p:nvPr/>
        </p:nvSpPr>
        <p:spPr>
          <a:xfrm>
            <a:off x="1007632" y="521276"/>
            <a:ext cx="10176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Podmiot świadczący usługi w zakresie udostępniania solarium</a:t>
            </a:r>
          </a:p>
          <a:p>
            <a:pPr algn="ctr"/>
            <a:r>
              <a:rPr lang="pl-PL" sz="2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obowiązany jest umieścić (…) czytelne i widoczne informacje </a:t>
            </a:r>
          </a:p>
        </p:txBody>
      </p:sp>
    </p:spTree>
    <p:extLst>
      <p:ext uri="{BB962C8B-B14F-4D97-AF65-F5344CB8AC3E}">
        <p14:creationId xmlns:p14="http://schemas.microsoft.com/office/powerpoint/2010/main" val="970889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3D4A73-30E9-B585-909B-DC3EB200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1983" y="937956"/>
            <a:ext cx="6251110" cy="1021219"/>
          </a:xfrm>
        </p:spPr>
        <p:txBody>
          <a:bodyPr anchor="b">
            <a:normAutofit/>
          </a:bodyPr>
          <a:lstStyle/>
          <a:p>
            <a:pPr algn="ctr"/>
            <a:r>
              <a:rPr lang="pl-PL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SOLARIUM</a:t>
            </a:r>
          </a:p>
        </p:txBody>
      </p:sp>
      <p:pic>
        <p:nvPicPr>
          <p:cNvPr id="5" name="Picture 4" descr="Zbliżenie czerwonego, niebieskiego i pomarańczowego ekranu LED">
            <a:extLst>
              <a:ext uri="{FF2B5EF4-FFF2-40B4-BE49-F238E27FC236}">
                <a16:creationId xmlns:a16="http://schemas.microsoft.com/office/drawing/2014/main" id="{1D4EA70E-32AE-1D57-7C50-CE7276344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92" r="29577" b="-1"/>
          <a:stretch/>
        </p:blipFill>
        <p:spPr>
          <a:xfrm>
            <a:off x="1" y="10"/>
            <a:ext cx="3915051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Symbol zastępczy zawartości 2">
            <a:extLst>
              <a:ext uri="{FF2B5EF4-FFF2-40B4-BE49-F238E27FC236}">
                <a16:creationId xmlns:a16="http://schemas.microsoft.com/office/drawing/2014/main" id="{375B97C9-2D79-5160-0E30-2A7D2744B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672" y="2699525"/>
            <a:ext cx="7889588" cy="2620620"/>
          </a:xfrm>
          <a:solidFill>
            <a:schemeClr val="accent2">
              <a:lumMod val="60000"/>
              <a:lumOff val="40000"/>
            </a:schemeClr>
          </a:solidFill>
          <a:effectLst>
            <a:outerShdw blurRad="50800" dist="38100" sx="101000" sy="1010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4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pl-PL" sz="36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Zabrania się </a:t>
            </a:r>
            <a:r>
              <a:rPr lang="pl-PL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reklamy</a:t>
            </a:r>
            <a:r>
              <a:rPr lang="pl-PL" sz="36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i </a:t>
            </a:r>
            <a:r>
              <a:rPr lang="pl-PL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promocji</a:t>
            </a:r>
          </a:p>
          <a:p>
            <a:pPr marL="0" indent="0" algn="ctr">
              <a:buNone/>
            </a:pPr>
            <a:r>
              <a:rPr lang="pl-PL" sz="36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usług w zakresie udostępniania</a:t>
            </a:r>
          </a:p>
          <a:p>
            <a:pPr marL="0" indent="0" algn="ctr">
              <a:buNone/>
            </a:pPr>
            <a:r>
              <a:rPr lang="pl-PL" sz="36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solarium.</a:t>
            </a:r>
          </a:p>
          <a:p>
            <a:pPr marL="0" indent="0" algn="ctr">
              <a:buNone/>
            </a:pPr>
            <a:endParaRPr lang="pl-PL" sz="24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pl-PL" sz="24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pl-PL" sz="24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pl-PL" sz="24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24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24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24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2400" i="1" dirty="0">
              <a:latin typeface="Bookman Old Style" panose="020506040505050202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3110349-5D1D-1555-2040-13EEB6304688}"/>
              </a:ext>
            </a:extLst>
          </p:cNvPr>
          <p:cNvSpPr txBox="1"/>
          <p:nvPr/>
        </p:nvSpPr>
        <p:spPr>
          <a:xfrm>
            <a:off x="7976466" y="6393734"/>
            <a:ext cx="4655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Ustawa o ochronie zdrowia przed następstwami korzystania z solarium</a:t>
            </a:r>
          </a:p>
        </p:txBody>
      </p:sp>
    </p:spTree>
    <p:extLst>
      <p:ext uri="{BB962C8B-B14F-4D97-AF65-F5344CB8AC3E}">
        <p14:creationId xmlns:p14="http://schemas.microsoft.com/office/powerpoint/2010/main" val="1941004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bliżenie czerwonego, niebieskiego i pomarańczowego ekranu LED">
            <a:extLst>
              <a:ext uri="{FF2B5EF4-FFF2-40B4-BE49-F238E27FC236}">
                <a16:creationId xmlns:a16="http://schemas.microsoft.com/office/drawing/2014/main" id="{1D4EA70E-32AE-1D57-7C50-CE7276344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92" r="29577" b="-1"/>
          <a:stretch/>
        </p:blipFill>
        <p:spPr>
          <a:xfrm>
            <a:off x="2" y="10"/>
            <a:ext cx="3460172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Symbol zastępczy zawartości 2">
            <a:extLst>
              <a:ext uri="{FF2B5EF4-FFF2-40B4-BE49-F238E27FC236}">
                <a16:creationId xmlns:a16="http://schemas.microsoft.com/office/drawing/2014/main" id="{375B97C9-2D79-5160-0E30-2A7D2744B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508" y="374073"/>
            <a:ext cx="8052956" cy="5839691"/>
          </a:xfrm>
          <a:solidFill>
            <a:schemeClr val="accent2">
              <a:lumMod val="40000"/>
              <a:lumOff val="60000"/>
            </a:schemeClr>
          </a:solidFill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4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pl-PL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Promocja</a:t>
            </a:r>
          </a:p>
          <a:p>
            <a:r>
              <a:rPr lang="pl-PL" sz="2400" b="1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publiczne rozdawanie rekwizytów </a:t>
            </a:r>
            <a:r>
              <a:rPr lang="pl-PL" sz="2400" dirty="0">
                <a:latin typeface="Bookman Old Style" panose="02050604050505020204" pitchFamily="18" charset="0"/>
              </a:rPr>
              <a:t>związanych </a:t>
            </a:r>
          </a:p>
          <a:p>
            <a:pPr marL="0" indent="0">
              <a:buNone/>
            </a:pPr>
            <a:r>
              <a:rPr lang="pl-PL" sz="2400" dirty="0">
                <a:latin typeface="Bookman Old Style" panose="02050604050505020204" pitchFamily="18" charset="0"/>
              </a:rPr>
              <a:t>   z usługami w zakresie udostępniania solarium</a:t>
            </a:r>
          </a:p>
          <a:p>
            <a:r>
              <a:rPr lang="pl-PL" sz="2400" b="1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oferowanie</a:t>
            </a:r>
            <a:r>
              <a:rPr lang="pl-PL" sz="2400" dirty="0">
                <a:latin typeface="Bookman Old Style" panose="02050604050505020204" pitchFamily="18" charset="0"/>
              </a:rPr>
              <a:t> konsumentom tych </a:t>
            </a:r>
            <a:r>
              <a:rPr lang="pl-PL" sz="2400" b="1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usług</a:t>
            </a:r>
            <a:r>
              <a:rPr lang="pl-PL" sz="2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pl-PL" sz="2400" b="1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po cenie</a:t>
            </a:r>
          </a:p>
          <a:p>
            <a:pPr marL="0" indent="0">
              <a:buNone/>
            </a:pPr>
            <a:r>
              <a:rPr lang="pl-PL" sz="2400" b="1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 niższej od normalnie stosowanej</a:t>
            </a:r>
          </a:p>
          <a:p>
            <a:r>
              <a:rPr lang="pl-PL" sz="2400" b="1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organizowanie premiowanej sprzedaży usług </a:t>
            </a:r>
          </a:p>
          <a:p>
            <a:pPr marL="0" indent="0">
              <a:buNone/>
            </a:pPr>
            <a:r>
              <a:rPr lang="pl-PL" sz="2400" i="1" dirty="0">
                <a:latin typeface="Bookman Old Style" panose="02050604050505020204" pitchFamily="18" charset="0"/>
              </a:rPr>
              <a:t>   </a:t>
            </a:r>
            <a:r>
              <a:rPr lang="pl-PL" sz="2400" dirty="0">
                <a:latin typeface="Bookman Old Style" panose="02050604050505020204" pitchFamily="18" charset="0"/>
              </a:rPr>
              <a:t>w zakresie udostępniania solarium </a:t>
            </a:r>
          </a:p>
          <a:p>
            <a:pPr marL="0" indent="0">
              <a:buNone/>
            </a:pPr>
            <a:r>
              <a:rPr lang="pl-PL" sz="2400" dirty="0">
                <a:latin typeface="Bookman Old Style" panose="02050604050505020204" pitchFamily="18" charset="0"/>
              </a:rPr>
              <a:t>   lub </a:t>
            </a:r>
            <a:r>
              <a:rPr lang="pl-PL" sz="2400" b="1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konkursów </a:t>
            </a:r>
            <a:r>
              <a:rPr lang="pl-PL" sz="2400" dirty="0">
                <a:latin typeface="Bookman Old Style" panose="02050604050505020204" pitchFamily="18" charset="0"/>
              </a:rPr>
              <a:t>opartych na ich zakupie</a:t>
            </a:r>
          </a:p>
          <a:p>
            <a:r>
              <a:rPr lang="pl-PL" sz="2400" b="1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inne formy publicznego zachęcania</a:t>
            </a:r>
            <a:r>
              <a:rPr lang="pl-PL" sz="2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</a:p>
          <a:p>
            <a:pPr marL="0" indent="0">
              <a:buNone/>
            </a:pPr>
            <a:r>
              <a:rPr lang="pl-PL" sz="2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 </a:t>
            </a:r>
            <a:r>
              <a:rPr lang="pl-PL" sz="2400" dirty="0">
                <a:latin typeface="Bookman Old Style" panose="02050604050505020204" pitchFamily="18" charset="0"/>
              </a:rPr>
              <a:t>do korzystania z solarium – bez względu na formę</a:t>
            </a:r>
          </a:p>
          <a:p>
            <a:pPr marL="0" indent="0">
              <a:buNone/>
            </a:pPr>
            <a:r>
              <a:rPr lang="pl-PL" sz="2400" dirty="0">
                <a:latin typeface="Bookman Old Style" panose="02050604050505020204" pitchFamily="18" charset="0"/>
              </a:rPr>
              <a:t>  dotarcia do adresata</a:t>
            </a:r>
          </a:p>
          <a:p>
            <a:pPr marL="0" indent="0">
              <a:buNone/>
            </a:pPr>
            <a:endParaRPr lang="pl-PL" sz="2400" i="1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pl-PL" sz="24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pl-PL" sz="24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pl-PL" sz="24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24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24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24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2400" i="1" dirty="0">
              <a:latin typeface="Bookman Old Style" panose="020506040505050202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3110349-5D1D-1555-2040-13EEB6304688}"/>
              </a:ext>
            </a:extLst>
          </p:cNvPr>
          <p:cNvSpPr txBox="1"/>
          <p:nvPr/>
        </p:nvSpPr>
        <p:spPr>
          <a:xfrm>
            <a:off x="7976466" y="6393734"/>
            <a:ext cx="4655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Ustawa o ochronie zdrowia przed następstwami korzystania z solarium</a:t>
            </a:r>
          </a:p>
        </p:txBody>
      </p:sp>
    </p:spTree>
    <p:extLst>
      <p:ext uri="{BB962C8B-B14F-4D97-AF65-F5344CB8AC3E}">
        <p14:creationId xmlns:p14="http://schemas.microsoft.com/office/powerpoint/2010/main" val="225724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bliżenie czerwonego, niebieskiego i pomarańczowego ekranu LED">
            <a:extLst>
              <a:ext uri="{FF2B5EF4-FFF2-40B4-BE49-F238E27FC236}">
                <a16:creationId xmlns:a16="http://schemas.microsoft.com/office/drawing/2014/main" id="{1D4EA70E-32AE-1D57-7C50-CE7276344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92" r="29577" b="-1"/>
          <a:stretch/>
        </p:blipFill>
        <p:spPr>
          <a:xfrm>
            <a:off x="2" y="10"/>
            <a:ext cx="3460172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Symbol zastępczy zawartości 2">
            <a:extLst>
              <a:ext uri="{FF2B5EF4-FFF2-40B4-BE49-F238E27FC236}">
                <a16:creationId xmlns:a16="http://schemas.microsoft.com/office/drawing/2014/main" id="{375B97C9-2D79-5160-0E30-2A7D2744B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0" y="301336"/>
            <a:ext cx="7450282" cy="2961409"/>
          </a:xfr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pl-PL" sz="24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pl-PL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Reklama</a:t>
            </a:r>
          </a:p>
          <a:p>
            <a:r>
              <a:rPr lang="pl-PL" sz="2400" b="1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rozpowszechnianie informacji o usługach</a:t>
            </a:r>
          </a:p>
          <a:p>
            <a:pPr marL="0" indent="0">
              <a:buNone/>
            </a:pPr>
            <a:r>
              <a:rPr lang="pl-PL" sz="2400" dirty="0">
                <a:latin typeface="Bookman Old Style" panose="02050604050505020204" pitchFamily="18" charset="0"/>
              </a:rPr>
              <a:t>   w zakresie udostępniania solarium </a:t>
            </a:r>
          </a:p>
          <a:p>
            <a:pPr marL="0" indent="0">
              <a:buNone/>
            </a:pPr>
            <a:r>
              <a:rPr lang="pl-PL" sz="2400" dirty="0">
                <a:latin typeface="Bookman Old Style" panose="02050604050505020204" pitchFamily="18" charset="0"/>
              </a:rPr>
              <a:t>   lub </a:t>
            </a:r>
            <a:r>
              <a:rPr lang="pl-PL" sz="2400" b="1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symboli graficznych </a:t>
            </a:r>
            <a:r>
              <a:rPr lang="pl-PL" sz="2400" dirty="0">
                <a:latin typeface="Bookman Old Style" panose="02050604050505020204" pitchFamily="18" charset="0"/>
              </a:rPr>
              <a:t>z nimi związanych,</a:t>
            </a:r>
          </a:p>
          <a:p>
            <a:pPr marL="0" indent="0">
              <a:buNone/>
            </a:pPr>
            <a:r>
              <a:rPr lang="pl-PL" sz="2400" i="1" dirty="0">
                <a:latin typeface="Bookman Old Style" panose="02050604050505020204" pitchFamily="18" charset="0"/>
              </a:rPr>
              <a:t>   </a:t>
            </a:r>
            <a:r>
              <a:rPr lang="pl-PL" sz="2400" dirty="0">
                <a:latin typeface="Bookman Old Style" panose="02050604050505020204" pitchFamily="18" charset="0"/>
              </a:rPr>
              <a:t>służących popularyzowaniu korzystania z solarium</a:t>
            </a:r>
            <a:endParaRPr lang="pl-PL" sz="2400" b="1" i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pl-PL" sz="2400" i="1" dirty="0">
                <a:latin typeface="Bookman Old Style" panose="02050604050505020204" pitchFamily="18" charset="0"/>
              </a:rPr>
              <a:t>   </a:t>
            </a:r>
          </a:p>
          <a:p>
            <a:pPr marL="0" indent="0" algn="ctr">
              <a:buNone/>
            </a:pPr>
            <a:endParaRPr lang="pl-PL" sz="24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pl-PL" sz="2400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pl-PL" sz="24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24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24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24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pl-PL" sz="2400" i="1" dirty="0">
              <a:latin typeface="Bookman Old Style" panose="020506040505050202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3110349-5D1D-1555-2040-13EEB6304688}"/>
              </a:ext>
            </a:extLst>
          </p:cNvPr>
          <p:cNvSpPr txBox="1"/>
          <p:nvPr/>
        </p:nvSpPr>
        <p:spPr>
          <a:xfrm>
            <a:off x="7611341" y="6549599"/>
            <a:ext cx="38186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Ustawa o ochronie zdrowia przed następstwami korzystania z solarium</a:t>
            </a:r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22899E4E-81D8-1B56-F092-A82636B2F22E}"/>
              </a:ext>
            </a:extLst>
          </p:cNvPr>
          <p:cNvSpPr txBox="1">
            <a:spLocks/>
          </p:cNvSpPr>
          <p:nvPr/>
        </p:nvSpPr>
        <p:spPr>
          <a:xfrm>
            <a:off x="3813464" y="3425467"/>
            <a:ext cx="7450282" cy="29614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l-PL" sz="2400" dirty="0">
              <a:latin typeface="Bookman Old Style" panose="0205060405050502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>
                <a:solidFill>
                  <a:srgbClr val="C00000"/>
                </a:solidFill>
                <a:latin typeface="Bookman Old Style" panose="02050604050505020204" pitchFamily="18" charset="0"/>
              </a:rPr>
              <a:t>z wyłączeniem</a:t>
            </a:r>
          </a:p>
          <a:p>
            <a:pPr marL="0" indent="0">
              <a:buNone/>
            </a:pPr>
            <a:r>
              <a:rPr lang="pl-PL" sz="2400" b="1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  informacji używanych do celów handlowych</a:t>
            </a:r>
          </a:p>
          <a:p>
            <a:pPr marL="0" indent="0">
              <a:buNone/>
            </a:pPr>
            <a:r>
              <a:rPr lang="pl-PL" sz="2400" b="1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  </a:t>
            </a:r>
            <a:r>
              <a:rPr lang="pl-PL" sz="2400" i="1" dirty="0">
                <a:latin typeface="Bookman Old Style" panose="02050604050505020204" pitchFamily="18" charset="0"/>
              </a:rPr>
              <a:t>pomiędzy podmiotami świadczącymi usługi </a:t>
            </a:r>
          </a:p>
          <a:p>
            <a:pPr marL="0" indent="0">
              <a:buNone/>
            </a:pPr>
            <a:r>
              <a:rPr lang="pl-PL" sz="2400" i="1" dirty="0">
                <a:latin typeface="Bookman Old Style" panose="02050604050505020204" pitchFamily="18" charset="0"/>
              </a:rPr>
              <a:t>   w zakresie udostępniania solarium oraz zajmującymi się</a:t>
            </a:r>
          </a:p>
          <a:p>
            <a:pPr marL="0" indent="0">
              <a:buNone/>
            </a:pPr>
            <a:r>
              <a:rPr lang="pl-PL" sz="2400" i="1" dirty="0">
                <a:latin typeface="Bookman Old Style" panose="02050604050505020204" pitchFamily="18" charset="0"/>
              </a:rPr>
              <a:t>   produkcją, obrotem hurtowym i handlem solariami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400" dirty="0">
                <a:latin typeface="Bookman Old Style" panose="02050604050505020204" pitchFamily="18" charset="0"/>
              </a:rPr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400" i="1" dirty="0">
                <a:latin typeface="Bookman Old Style" panose="02050604050505020204" pitchFamily="18" charset="0"/>
              </a:rPr>
              <a:t>  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sz="2400" dirty="0">
              <a:latin typeface="Bookman Old Style" panose="0205060405050502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2400" dirty="0">
              <a:latin typeface="Bookman Old Style" panose="0205060405050502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2400" dirty="0">
              <a:latin typeface="Bookman Old Style" panose="0205060405050502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2400" i="1" dirty="0">
              <a:latin typeface="Bookman Old Style" panose="0205060405050502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2400" i="1" dirty="0">
              <a:latin typeface="Bookman Old Style" panose="0205060405050502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2400" i="1" dirty="0">
              <a:latin typeface="Bookman Old Style" panose="0205060405050502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24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848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8CB41C5-BC2E-06CD-FE02-FDFB2F90A8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58" t="55365" r="22009" b="14245"/>
          <a:stretch/>
        </p:blipFill>
        <p:spPr>
          <a:xfrm>
            <a:off x="336222" y="1493130"/>
            <a:ext cx="11713350" cy="347907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CE60241-D616-EA31-3A79-2014423FE43A}"/>
              </a:ext>
            </a:extLst>
          </p:cNvPr>
          <p:cNvSpPr txBox="1"/>
          <p:nvPr/>
        </p:nvSpPr>
        <p:spPr>
          <a:xfrm>
            <a:off x="6895681" y="6089648"/>
            <a:ext cx="4655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/>
              <a:t>Ustawa o ochronie zdrowia przed następstwami korzystania z solarium z 15.09.2017</a:t>
            </a: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7295365F-8ED8-5D4D-5ADB-8B4802B86F95}"/>
              </a:ext>
            </a:extLst>
          </p:cNvPr>
          <p:cNvCxnSpPr>
            <a:cxnSpLocks/>
          </p:cNvCxnSpPr>
          <p:nvPr/>
        </p:nvCxnSpPr>
        <p:spPr>
          <a:xfrm>
            <a:off x="890980" y="3293918"/>
            <a:ext cx="1051823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37E833E0-3876-B706-B95C-913035EB9E92}"/>
              </a:ext>
            </a:extLst>
          </p:cNvPr>
          <p:cNvCxnSpPr>
            <a:cxnSpLocks/>
          </p:cNvCxnSpPr>
          <p:nvPr/>
        </p:nvCxnSpPr>
        <p:spPr>
          <a:xfrm>
            <a:off x="890980" y="4772024"/>
            <a:ext cx="656969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158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8" name="Picture 16" descr="Darmowe grafiki wektorowe Słońce">
            <a:extLst>
              <a:ext uri="{FF2B5EF4-FFF2-40B4-BE49-F238E27FC236}">
                <a16:creationId xmlns:a16="http://schemas.microsoft.com/office/drawing/2014/main" id="{F65F586D-ECC3-1C76-85BD-BAE5F0019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72" y="862588"/>
            <a:ext cx="1582397" cy="158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2" name="Picture 30" descr="Darmowe ilustracje Zapobieganie udarowi cieplnemu">
            <a:extLst>
              <a:ext uri="{FF2B5EF4-FFF2-40B4-BE49-F238E27FC236}">
                <a16:creationId xmlns:a16="http://schemas.microsoft.com/office/drawing/2014/main" id="{BCDB4430-0102-B8B8-EE4E-E3F142DF9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732" y="3554225"/>
            <a:ext cx="4648200" cy="170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4" name="Picture 32" descr="Darmowe grafiki wektorowe Kąpielowy">
            <a:extLst>
              <a:ext uri="{FF2B5EF4-FFF2-40B4-BE49-F238E27FC236}">
                <a16:creationId xmlns:a16="http://schemas.microsoft.com/office/drawing/2014/main" id="{101B55A8-6878-E036-6A2F-DA8E99828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79" y="607176"/>
            <a:ext cx="3257550" cy="225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F42EAF92-F06E-01CB-1B53-1BD3BE15EF09}"/>
              </a:ext>
            </a:extLst>
          </p:cNvPr>
          <p:cNvSpPr txBox="1"/>
          <p:nvPr/>
        </p:nvSpPr>
        <p:spPr>
          <a:xfrm>
            <a:off x="4287528" y="6087985"/>
            <a:ext cx="4197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Obrazki z pixabay.com</a:t>
            </a:r>
          </a:p>
        </p:txBody>
      </p:sp>
      <p:pic>
        <p:nvPicPr>
          <p:cNvPr id="2050" name="Picture 2" descr="Buźkę, Emotikon, Żółty, Radość">
            <a:extLst>
              <a:ext uri="{FF2B5EF4-FFF2-40B4-BE49-F238E27FC236}">
                <a16:creationId xmlns:a16="http://schemas.microsoft.com/office/drawing/2014/main" id="{6E4EFD0A-66BB-5F25-082E-5CC193B1C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14" y="3580695"/>
            <a:ext cx="2120799" cy="212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armowe grafiki wektorowe Słońce">
            <a:extLst>
              <a:ext uri="{FF2B5EF4-FFF2-40B4-BE49-F238E27FC236}">
                <a16:creationId xmlns:a16="http://schemas.microsoft.com/office/drawing/2014/main" id="{3B1C4656-F6F3-164D-5524-B988DBCC6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0490" y="770015"/>
            <a:ext cx="1823027" cy="193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17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21BEA2-D1AF-08EA-D02D-B039EE64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PROMIENIOWANIE UV</a:t>
            </a:r>
          </a:p>
        </p:txBody>
      </p:sp>
    </p:spTree>
    <p:extLst>
      <p:ext uri="{BB962C8B-B14F-4D97-AF65-F5344CB8AC3E}">
        <p14:creationId xmlns:p14="http://schemas.microsoft.com/office/powerpoint/2010/main" val="349175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BA23E7CC-14C9-4E87-741D-3DFD672353E5}"/>
              </a:ext>
            </a:extLst>
          </p:cNvPr>
          <p:cNvSpPr/>
          <p:nvPr/>
        </p:nvSpPr>
        <p:spPr>
          <a:xfrm>
            <a:off x="280987" y="866774"/>
            <a:ext cx="11630025" cy="3686175"/>
          </a:xfrm>
          <a:prstGeom prst="roundRect">
            <a:avLst/>
          </a:prstGeom>
          <a:gradFill>
            <a:gsLst>
              <a:gs pos="2800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SŁOŃCE</a:t>
            </a:r>
            <a:r>
              <a:rPr kumimoji="0" lang="pl-PL" sz="5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TO </a:t>
            </a:r>
            <a:r>
              <a:rPr kumimoji="0" lang="pl-PL" sz="3600" b="0" i="0" u="sng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NATURALNE</a:t>
            </a: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ŹRÓDŁO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PROMIENIOWANIA ULTRAFIOLETOWEGO </a:t>
            </a: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(UV)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6150" name="Picture 6" descr="Darmowe grafiki wektorowe Słońce">
            <a:extLst>
              <a:ext uri="{FF2B5EF4-FFF2-40B4-BE49-F238E27FC236}">
                <a16:creationId xmlns:a16="http://schemas.microsoft.com/office/drawing/2014/main" id="{2BF7A0E6-3714-D1EA-0B9A-4BD62E0CA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990" y="3524250"/>
            <a:ext cx="3149123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903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Darmowe grafiki wektorowe Słońce">
            <a:extLst>
              <a:ext uri="{FF2B5EF4-FFF2-40B4-BE49-F238E27FC236}">
                <a16:creationId xmlns:a16="http://schemas.microsoft.com/office/drawing/2014/main" id="{6253130A-80F2-9C85-201F-C8D7B7FC8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5" y="473115"/>
            <a:ext cx="2490788" cy="264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5">
            <a:extLst>
              <a:ext uri="{FF2B5EF4-FFF2-40B4-BE49-F238E27FC236}">
                <a16:creationId xmlns:a16="http://schemas.microsoft.com/office/drawing/2014/main" id="{D4683799-9956-744F-7D5A-3D1165CB5B5E}"/>
              </a:ext>
            </a:extLst>
          </p:cNvPr>
          <p:cNvSpPr txBox="1">
            <a:spLocks/>
          </p:cNvSpPr>
          <p:nvPr/>
        </p:nvSpPr>
        <p:spPr>
          <a:xfrm>
            <a:off x="3171442" y="1891365"/>
            <a:ext cx="8425619" cy="27734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8900000" sx="103000" sy="103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dirty="0">
                <a:latin typeface="Bookman Old Style" panose="02050604050505020204" pitchFamily="18" charset="0"/>
              </a:rPr>
              <a:t>Światło słoneczne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w umiarkowanych dawkach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dirty="0">
                <a:latin typeface="Bookman Old Style" panose="02050604050505020204" pitchFamily="18" charset="0"/>
              </a:rPr>
              <a:t>to dobra terapia m.in. na: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pl-PL" dirty="0">
                <a:latin typeface="Bookman Old Style" panose="02050604050505020204" pitchFamily="18" charset="0"/>
              </a:rPr>
              <a:t>poprawę samopoczucia fizycznego i psychicznego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pl-PL" dirty="0">
                <a:latin typeface="Bookman Old Style" panose="02050604050505020204" pitchFamily="18" charset="0"/>
              </a:rPr>
              <a:t>aktywację syntezy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witaminy D</a:t>
            </a:r>
            <a:r>
              <a:rPr lang="pl-PL" sz="18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3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w skórze</a:t>
            </a:r>
            <a:r>
              <a:rPr lang="pl-PL" dirty="0">
                <a:latin typeface="Bookman Old Style" panose="020506040505050202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390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Darmowe grafiki wektorowe Słońce">
            <a:extLst>
              <a:ext uri="{FF2B5EF4-FFF2-40B4-BE49-F238E27FC236}">
                <a16:creationId xmlns:a16="http://schemas.microsoft.com/office/drawing/2014/main" id="{6253130A-80F2-9C85-201F-C8D7B7FC8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5" y="473115"/>
            <a:ext cx="2490788" cy="264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5">
            <a:extLst>
              <a:ext uri="{FF2B5EF4-FFF2-40B4-BE49-F238E27FC236}">
                <a16:creationId xmlns:a16="http://schemas.microsoft.com/office/drawing/2014/main" id="{D4683799-9956-744F-7D5A-3D1165CB5B5E}"/>
              </a:ext>
            </a:extLst>
          </p:cNvPr>
          <p:cNvSpPr txBox="1">
            <a:spLocks/>
          </p:cNvSpPr>
          <p:nvPr/>
        </p:nvSpPr>
        <p:spPr>
          <a:xfrm>
            <a:off x="3180320" y="2042284"/>
            <a:ext cx="7703703" cy="27734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18900000" sx="103000" sy="103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pl-PL" dirty="0">
                <a:latin typeface="Bookman Old Style" panose="02050604050505020204" pitchFamily="18" charset="0"/>
              </a:rPr>
              <a:t>W słoneczny dzień organizm wydziela:</a:t>
            </a:r>
          </a:p>
          <a:p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więcej endorfin </a:t>
            </a:r>
            <a:r>
              <a:rPr lang="pl-PL" dirty="0">
                <a:latin typeface="Bookman Old Style" panose="02050604050505020204" pitchFamily="18" charset="0"/>
              </a:rPr>
              <a:t>(hormonów szczęścia)</a:t>
            </a:r>
          </a:p>
          <a:p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mniej kortyzolu </a:t>
            </a:r>
            <a:r>
              <a:rPr lang="pl-PL" dirty="0">
                <a:latin typeface="Bookman Old Style" panose="02050604050505020204" pitchFamily="18" charset="0"/>
              </a:rPr>
              <a:t>produkowanego m.in.</a:t>
            </a:r>
          </a:p>
          <a:p>
            <a:pPr marL="0" indent="0">
              <a:buNone/>
            </a:pPr>
            <a:r>
              <a:rPr lang="pl-PL" dirty="0">
                <a:latin typeface="Bookman Old Style" panose="02050604050505020204" pitchFamily="18" charset="0"/>
              </a:rPr>
              <a:t>  w momentach stresu i niepokoju.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pic>
        <p:nvPicPr>
          <p:cNvPr id="1030" name="Picture 6" descr="Buźkę, Emotikon, Żółty, Radość">
            <a:extLst>
              <a:ext uri="{FF2B5EF4-FFF2-40B4-BE49-F238E27FC236}">
                <a16:creationId xmlns:a16="http://schemas.microsoft.com/office/drawing/2014/main" id="{D1797921-82DF-B328-4F0F-9E4C0DDCD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48" y="3621668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653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00" name="Rectangle 717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1" name="Freeform: Shape 718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02" name="Symbol zastępczy zawartości 5">
            <a:extLst>
              <a:ext uri="{FF2B5EF4-FFF2-40B4-BE49-F238E27FC236}">
                <a16:creationId xmlns:a16="http://schemas.microsoft.com/office/drawing/2014/main" id="{14158B3E-0AA8-4CDC-8810-E5F0C0465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021" y="1147657"/>
            <a:ext cx="7886667" cy="4794763"/>
          </a:xfrm>
          <a:gradFill>
            <a:gsLst>
              <a:gs pos="2600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sz="1600" b="1" dirty="0"/>
          </a:p>
          <a:p>
            <a:pPr marL="0" indent="0">
              <a:buNone/>
            </a:pPr>
            <a:r>
              <a:rPr lang="pl-PL" sz="26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Na intensywność syntezy witaminy D3 w skórze</a:t>
            </a:r>
          </a:p>
          <a:p>
            <a:pPr marL="0" indent="0">
              <a:buNone/>
            </a:pPr>
            <a:r>
              <a:rPr lang="pl-PL" sz="2400" dirty="0">
                <a:latin typeface="Bookman Old Style" panose="02050604050505020204" pitchFamily="18" charset="0"/>
              </a:rPr>
              <a:t>ma wpływ,</a:t>
            </a:r>
            <a:r>
              <a:rPr lang="pl-PL" sz="2400" b="1" dirty="0">
                <a:latin typeface="Bookman Old Style" panose="02050604050505020204" pitchFamily="18" charset="0"/>
              </a:rPr>
              <a:t> </a:t>
            </a:r>
            <a:r>
              <a:rPr lang="pl-PL" sz="2400" dirty="0">
                <a:latin typeface="Bookman Old Style" panose="02050604050505020204" pitchFamily="18" charset="0"/>
              </a:rPr>
              <a:t>np.: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pl-PL" sz="2400" dirty="0">
                <a:latin typeface="Bookman Old Style" panose="02050604050505020204" pitchFamily="18" charset="0"/>
              </a:rPr>
              <a:t>szerokość geograficzna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pl-PL" sz="2400" dirty="0">
                <a:latin typeface="Bookman Old Style" panose="02050604050505020204" pitchFamily="18" charset="0"/>
              </a:rPr>
              <a:t>wysokość terenu nad poziomem morza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pl-PL" sz="2400" dirty="0">
                <a:latin typeface="Bookman Old Style" panose="02050604050505020204" pitchFamily="18" charset="0"/>
              </a:rPr>
              <a:t>pora roku i dnia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pl-PL" sz="2400" dirty="0">
                <a:latin typeface="Bookman Old Style" panose="02050604050505020204" pitchFamily="18" charset="0"/>
              </a:rPr>
              <a:t>zachmurzenie nieba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pl-PL" sz="2400" dirty="0">
                <a:latin typeface="Bookman Old Style" panose="02050604050505020204" pitchFamily="18" charset="0"/>
              </a:rPr>
              <a:t>zanieczyszczenia powietrza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pl-PL" sz="2400" dirty="0">
                <a:latin typeface="Bookman Old Style" panose="02050604050505020204" pitchFamily="18" charset="0"/>
              </a:rPr>
              <a:t>powierzchnia ciała wystawiona na słońce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pl-PL" sz="2400" dirty="0">
                <a:latin typeface="Bookman Old Style" panose="02050604050505020204" pitchFamily="18" charset="0"/>
              </a:rPr>
              <a:t>pigmentacja skóry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pl-PL" sz="2400" dirty="0">
                <a:latin typeface="Bookman Old Style" panose="02050604050505020204" pitchFamily="18" charset="0"/>
              </a:rPr>
              <a:t>wiek skóry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pl-PL" sz="2400" dirty="0">
                <a:latin typeface="Bookman Old Style" panose="02050604050505020204" pitchFamily="18" charset="0"/>
              </a:rPr>
              <a:t>stosowanie kremów z filtrem UV.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7174" name="Picture 6" descr="Darmowe grafiki wektorowe Słońce">
            <a:extLst>
              <a:ext uri="{FF2B5EF4-FFF2-40B4-BE49-F238E27FC236}">
                <a16:creationId xmlns:a16="http://schemas.microsoft.com/office/drawing/2014/main" id="{6253130A-80F2-9C85-201F-C8D7B7FC8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1651" y="1263697"/>
            <a:ext cx="4300328" cy="467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90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8" name="Rectangle 7187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190" name="Freeform: Shape 718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176" name="Symbol zastępczy zawartości 5">
            <a:extLst>
              <a:ext uri="{FF2B5EF4-FFF2-40B4-BE49-F238E27FC236}">
                <a16:creationId xmlns:a16="http://schemas.microsoft.com/office/drawing/2014/main" id="{D9F8E84D-4DDA-9EFD-E324-BE21C615FD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866541"/>
              </p:ext>
            </p:extLst>
          </p:nvPr>
        </p:nvGraphicFramePr>
        <p:xfrm>
          <a:off x="4154557" y="817255"/>
          <a:ext cx="6970643" cy="5576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0" descr="Darmowe ilustracje Zapobieganie udarowi cieplnemu">
            <a:extLst>
              <a:ext uri="{FF2B5EF4-FFF2-40B4-BE49-F238E27FC236}">
                <a16:creationId xmlns:a16="http://schemas.microsoft.com/office/drawing/2014/main" id="{B1D3294B-3DFB-4892-D07A-1B3326F2D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15"/>
          <a:stretch/>
        </p:blipFill>
        <p:spPr bwMode="auto">
          <a:xfrm>
            <a:off x="625658" y="1960376"/>
            <a:ext cx="2570220" cy="293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06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BA23E7CC-14C9-4E87-741D-3DFD672353E5}"/>
              </a:ext>
            </a:extLst>
          </p:cNvPr>
          <p:cNvSpPr/>
          <p:nvPr/>
        </p:nvSpPr>
        <p:spPr>
          <a:xfrm>
            <a:off x="658474" y="179163"/>
            <a:ext cx="11083253" cy="1287687"/>
          </a:xfrm>
          <a:prstGeom prst="roundRect">
            <a:avLst/>
          </a:prstGeom>
          <a:gradFill>
            <a:gsLst>
              <a:gs pos="2600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„ŁAP” SŁOŃCE ZDROWO!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4158B3E-0AA8-4CDC-8810-E5F0C0465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865" y="1974613"/>
            <a:ext cx="11720133" cy="4420554"/>
          </a:xfrm>
          <a:gradFill>
            <a:gsLst>
              <a:gs pos="2600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buClr>
                <a:schemeClr val="accent2">
                  <a:lumMod val="50000"/>
                </a:schemeClr>
              </a:buClr>
            </a:pPr>
            <a:r>
              <a:rPr lang="pl-PL" dirty="0"/>
              <a:t>W upalne dni ograniczaj przebywanie na słońcu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w godzinach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(10)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11.00-16.00.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   Chroń się w cieniu</a:t>
            </a:r>
            <a:r>
              <a:rPr lang="pl-PL" dirty="0"/>
              <a:t>.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pl-PL" dirty="0"/>
              <a:t>Stosuj na skórę preparaty przeciwsłoneczne z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odpowiednim</a:t>
            </a:r>
            <a:r>
              <a:rPr lang="pl-PL" dirty="0"/>
              <a:t>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filtrem UV.</a:t>
            </a: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pl-PL" dirty="0"/>
              <a:t>Jeśli przebywasz na zewnątrz,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smaruj odsłoniętą skórę </a:t>
            </a:r>
            <a:r>
              <a:rPr lang="pl-PL" dirty="0"/>
              <a:t>co 2-3 godziny. 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pl-PL" dirty="0"/>
              <a:t>Zakładaj okulary przeciwsłoneczne z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odpowiednim</a:t>
            </a:r>
            <a:r>
              <a:rPr lang="pl-PL" dirty="0"/>
              <a:t>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filtrem UV.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pl-PL" dirty="0"/>
              <a:t>Noś przewiewną, osłaniającą skórę odzież.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pl-PL" dirty="0"/>
              <a:t>Pamiętaj o nakryciu głowy   </a:t>
            </a:r>
            <a:br>
              <a:rPr lang="pl-PL" dirty="0"/>
            </a:br>
            <a:r>
              <a:rPr lang="pl-PL" sz="2400" i="1" dirty="0"/>
              <a:t>(czapka z daszkiem, kapelusz z rondem)</a:t>
            </a:r>
          </a:p>
        </p:txBody>
      </p:sp>
      <p:pic>
        <p:nvPicPr>
          <p:cNvPr id="3" name="Picture 30" descr="Darmowe ilustracje Zapobieganie udarowi cieplnemu">
            <a:extLst>
              <a:ext uri="{FF2B5EF4-FFF2-40B4-BE49-F238E27FC236}">
                <a16:creationId xmlns:a16="http://schemas.microsoft.com/office/drawing/2014/main" id="{D47F30DE-8E22-9DDE-BC0E-F5E88A8DA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5" r="-2385"/>
          <a:stretch/>
        </p:blipFill>
        <p:spPr bwMode="auto">
          <a:xfrm>
            <a:off x="7554244" y="4544999"/>
            <a:ext cx="3895836" cy="196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2" descr="Darmowe grafiki wektorowe Kąpielowy">
            <a:extLst>
              <a:ext uri="{FF2B5EF4-FFF2-40B4-BE49-F238E27FC236}">
                <a16:creationId xmlns:a16="http://schemas.microsoft.com/office/drawing/2014/main" id="{6D77E146-A157-5F9D-69D6-CBFC48029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781" y="257199"/>
            <a:ext cx="2107299" cy="14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086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chemeClr val="accent4">
                <a:lumMod val="40000"/>
                <a:lumOff val="60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zrzut ekranu, oprogramowanie, Ikona komputerowa&#10;&#10;Opis wygenerowany automatycznie">
            <a:extLst>
              <a:ext uri="{FF2B5EF4-FFF2-40B4-BE49-F238E27FC236}">
                <a16:creationId xmlns:a16="http://schemas.microsoft.com/office/drawing/2014/main" id="{53ED555C-0EDF-5942-34B1-6984D12A7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1" t="18333" r="42968" b="47917"/>
          <a:stretch/>
        </p:blipFill>
        <p:spPr>
          <a:xfrm>
            <a:off x="5624803" y="1586203"/>
            <a:ext cx="5949528" cy="330828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9ACB393-C51B-343A-C09A-89AF942F2E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13" t="29722" r="44687" b="18334"/>
          <a:stretch/>
        </p:blipFill>
        <p:spPr>
          <a:xfrm>
            <a:off x="512633" y="901530"/>
            <a:ext cx="4866895" cy="4677631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42C49D9-032D-68A5-8121-BE1CBEDA3477}"/>
              </a:ext>
            </a:extLst>
          </p:cNvPr>
          <p:cNvSpPr txBox="1"/>
          <p:nvPr/>
        </p:nvSpPr>
        <p:spPr>
          <a:xfrm>
            <a:off x="3136776" y="5579161"/>
            <a:ext cx="26692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i="1" dirty="0"/>
              <a:t>https://biometeo.imgw.pl</a:t>
            </a:r>
          </a:p>
        </p:txBody>
      </p:sp>
    </p:spTree>
    <p:extLst>
      <p:ext uri="{BB962C8B-B14F-4D97-AF65-F5344CB8AC3E}">
        <p14:creationId xmlns:p14="http://schemas.microsoft.com/office/powerpoint/2010/main" val="229369094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507</Words>
  <Application>Microsoft Office PowerPoint</Application>
  <PresentationFormat>Panoramiczny</PresentationFormat>
  <Paragraphs>132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Bookman Old Style</vt:lpstr>
      <vt:lpstr>Calibri</vt:lpstr>
      <vt:lpstr>Calibri Light</vt:lpstr>
      <vt:lpstr>Motyw pakietu Office</vt:lpstr>
      <vt:lpstr>Akcja  „Zdrowe Wakacje 2023”</vt:lpstr>
      <vt:lpstr>PROMIENIOWANIE UV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SOLARIUM</vt:lpstr>
      <vt:lpstr>SOLARIUM</vt:lpstr>
      <vt:lpstr>Prezentacja programu PowerPoint</vt:lpstr>
      <vt:lpstr>SOLARIUM</vt:lpstr>
      <vt:lpstr>Prezentacja programu PowerPoint</vt:lpstr>
      <vt:lpstr>SOLARIUM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Akcja  „Moje dziecko idzie do szkoły”</dc:title>
  <dc:creator>WSSE Olsztyn - Aleksandra Wasilewska</dc:creator>
  <cp:lastModifiedBy>WSSE Olsztyn - Aleksandra Wasilewska</cp:lastModifiedBy>
  <cp:revision>277</cp:revision>
  <dcterms:created xsi:type="dcterms:W3CDTF">2023-03-17T12:20:11Z</dcterms:created>
  <dcterms:modified xsi:type="dcterms:W3CDTF">2023-05-29T05:14:05Z</dcterms:modified>
</cp:coreProperties>
</file>