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78" r:id="rId5"/>
    <p:sldId id="277" r:id="rId6"/>
    <p:sldId id="275" r:id="rId7"/>
    <p:sldId id="260" r:id="rId8"/>
    <p:sldId id="257" r:id="rId9"/>
    <p:sldId id="258" r:id="rId10"/>
    <p:sldId id="274" r:id="rId11"/>
    <p:sldId id="273" r:id="rId12"/>
    <p:sldId id="261" r:id="rId13"/>
    <p:sldId id="265" r:id="rId14"/>
    <p:sldId id="262" r:id="rId15"/>
    <p:sldId id="259" r:id="rId16"/>
    <p:sldId id="266" r:id="rId17"/>
    <p:sldId id="267" r:id="rId18"/>
    <p:sldId id="268" r:id="rId19"/>
    <p:sldId id="270" r:id="rId20"/>
    <p:sldId id="269" r:id="rId21"/>
    <p:sldId id="271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511893788312648E-2"/>
          <c:y val="0.19124694896965416"/>
          <c:w val="0.95548810621168734"/>
          <c:h val="0.46632662678341419"/>
        </c:manualLayout>
      </c:layout>
      <c:bar3D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ltDn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</c:dPt>
          <c:dPt>
            <c:idx val="1"/>
            <c:invertIfNegative val="0"/>
            <c:bubble3D val="0"/>
            <c:spPr>
              <a:pattFill prst="ltDn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solidFill>
                  <a:schemeClr val="accent2"/>
                </a:solidFill>
              </a:ln>
              <a:effectLst/>
              <a:sp3d>
                <a:contourClr>
                  <a:schemeClr val="accent2"/>
                </a:contourClr>
              </a:sp3d>
            </c:spPr>
          </c:dPt>
          <c:dPt>
            <c:idx val="2"/>
            <c:invertIfNegative val="0"/>
            <c:bubble3D val="0"/>
            <c:spPr>
              <a:pattFill prst="ltDn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>
                <a:solidFill>
                  <a:schemeClr val="accent3"/>
                </a:solidFill>
              </a:ln>
              <a:effectLst/>
              <a:sp3d>
                <a:contourClr>
                  <a:schemeClr val="accent3"/>
                </a:contourClr>
              </a:sp3d>
            </c:spPr>
          </c:dPt>
          <c:dPt>
            <c:idx val="3"/>
            <c:invertIfNegative val="0"/>
            <c:bubble3D val="0"/>
            <c:spPr>
              <a:pattFill prst="ltDn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>
                <a:solidFill>
                  <a:schemeClr val="accent4"/>
                </a:solidFill>
              </a:ln>
              <a:effectLst/>
              <a:sp3d>
                <a:contourClr>
                  <a:schemeClr val="accent4"/>
                </a:contourClr>
              </a:sp3d>
            </c:spPr>
          </c:dPt>
          <c:dLbls>
            <c:dLbl>
              <c:idx val="0"/>
              <c:layout>
                <c:manualLayout>
                  <c:x val="1.820941109521881E-2"/>
                  <c:y val="-2.4427477000664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496795407319259E-3"/>
                  <c:y val="-2.12779048407214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5,0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91939524499394E-2"/>
                      <c:h val="5.367440150732580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0232678994686827E-3"/>
                  <c:y val="-2.4427477000664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Arkusz1!$C$16:$F$16</c:f>
              <c:strCache>
                <c:ptCount val="4"/>
                <c:pt idx="0">
                  <c:v>Uwzględnienie promocji zdrowia w dokumentach oraz pracy i życiu szkoły</c:v>
                </c:pt>
                <c:pt idx="1">
                  <c:v>Struktura dla realizacji programu szkoły promującej zdrowie  </c:v>
                </c:pt>
                <c:pt idx="2">
                  <c:v>Szkolenia, systematyczne informowanie i dostępność informacji na temat koncepcji szkoły promującej zdrowie</c:v>
                </c:pt>
                <c:pt idx="3">
                  <c:v>Planowanie i ewaluacja działań w zakresie promocji zdrowia</c:v>
                </c:pt>
              </c:strCache>
            </c:strRef>
          </c:cat>
          <c:val>
            <c:numRef>
              <c:f>Arkusz1!$C$17:$F$17</c:f>
              <c:numCache>
                <c:formatCode>General</c:formatCode>
                <c:ptCount val="4"/>
                <c:pt idx="0">
                  <c:v>4.7</c:v>
                </c:pt>
                <c:pt idx="1">
                  <c:v>5</c:v>
                </c:pt>
                <c:pt idx="2">
                  <c:v>4.7</c:v>
                </c:pt>
                <c:pt idx="3" formatCode="0.0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-1331044048"/>
        <c:axId val="-1331043504"/>
        <c:axId val="0"/>
      </c:bar3DChart>
      <c:catAx>
        <c:axId val="-133104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331043504"/>
        <c:crosses val="autoZero"/>
        <c:auto val="1"/>
        <c:lblAlgn val="ctr"/>
        <c:lblOffset val="100"/>
        <c:noMultiLvlLbl val="0"/>
      </c:catAx>
      <c:valAx>
        <c:axId val="-1331043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33104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Standard II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layout>
        <c:manualLayout>
          <c:xMode val="edge"/>
          <c:yMode val="edge"/>
          <c:x val="0.40467875125816993"/>
          <c:y val="4.4783654705991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4.4511893788312648E-2"/>
          <c:y val="0.19124694896965416"/>
          <c:w val="0.95548810621168734"/>
          <c:h val="0.63576695387438176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narVert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invertIfNegative val="0"/>
            <c:bubble3D val="0"/>
            <c:spPr>
              <a:pattFill prst="narVert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2"/>
            <c:invertIfNegative val="0"/>
            <c:bubble3D val="0"/>
            <c:spPr>
              <a:pattFill prst="narVert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3"/>
                </a:innerShdw>
              </a:effectLst>
            </c:spPr>
          </c:dPt>
          <c:dPt>
            <c:idx val="3"/>
            <c:invertIfNegative val="0"/>
            <c:bubble3D val="0"/>
            <c:spPr>
              <a:pattFill prst="narVert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4"/>
                </a:innerShdw>
              </a:effectLst>
            </c:spPr>
          </c:dPt>
          <c:dPt>
            <c:idx val="4"/>
            <c:invertIfNegative val="0"/>
            <c:bubble3D val="0"/>
            <c:spPr>
              <a:pattFill prst="narVert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5"/>
                </a:innerShdw>
              </a:effectLst>
            </c:spPr>
          </c:dPt>
          <c:dPt>
            <c:idx val="5"/>
            <c:invertIfNegative val="0"/>
            <c:bubble3D val="0"/>
            <c:spPr>
              <a:pattFill prst="narVert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6"/>
                </a:innerShdw>
              </a:effectLst>
            </c:spPr>
          </c:dPt>
          <c:dPt>
            <c:idx val="6"/>
            <c:invertIfNegative val="0"/>
            <c:bubble3D val="0"/>
            <c:spPr>
              <a:pattFill prst="narVert">
                <a:fgClr>
                  <a:schemeClr val="accent1">
                    <a:lumMod val="60000"/>
                  </a:schemeClr>
                </a:fgClr>
                <a:bgClr>
                  <a:schemeClr val="accent1">
                    <a:lumMod val="60000"/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1">
                    <a:lumMod val="60000"/>
                  </a:schemeClr>
                </a:innerShdw>
              </a:effectLst>
            </c:spPr>
          </c:dPt>
          <c:dPt>
            <c:idx val="7"/>
            <c:invertIfNegative val="0"/>
            <c:bubble3D val="0"/>
            <c:spPr>
              <a:pattFill prst="narVert">
                <a:fgClr>
                  <a:schemeClr val="accent2">
                    <a:lumMod val="60000"/>
                  </a:schemeClr>
                </a:fgClr>
                <a:bgClr>
                  <a:schemeClr val="accent2">
                    <a:lumMod val="60000"/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2">
                    <a:lumMod val="60000"/>
                  </a:schemeClr>
                </a:innerShdw>
              </a:effectLst>
            </c:spPr>
          </c:dPt>
          <c:dPt>
            <c:idx val="8"/>
            <c:invertIfNegative val="0"/>
            <c:bubble3D val="0"/>
            <c:spPr>
              <a:pattFill prst="narVert">
                <a:fgClr>
                  <a:schemeClr val="accent3">
                    <a:lumMod val="60000"/>
                  </a:schemeClr>
                </a:fgClr>
                <a:bgClr>
                  <a:schemeClr val="accent3">
                    <a:lumMod val="60000"/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3">
                    <a:lumMod val="60000"/>
                  </a:schemeClr>
                </a:innerShdw>
              </a:effectLst>
            </c:spPr>
          </c:dPt>
          <c:dPt>
            <c:idx val="9"/>
            <c:invertIfNegative val="0"/>
            <c:bubble3D val="0"/>
            <c:spPr>
              <a:pattFill prst="narVert">
                <a:fgClr>
                  <a:schemeClr val="accent4">
                    <a:lumMod val="60000"/>
                  </a:schemeClr>
                </a:fgClr>
                <a:bgClr>
                  <a:schemeClr val="accent4">
                    <a:lumMod val="60000"/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4">
                    <a:lumMod val="60000"/>
                  </a:schemeClr>
                </a:innerShdw>
              </a:effectLst>
            </c:spPr>
          </c:dPt>
          <c:dPt>
            <c:idx val="10"/>
            <c:invertIfNegative val="0"/>
            <c:bubble3D val="0"/>
            <c:spPr>
              <a:pattFill prst="narVert">
                <a:fgClr>
                  <a:schemeClr val="accent5">
                    <a:lumMod val="60000"/>
                  </a:schemeClr>
                </a:fgClr>
                <a:bgClr>
                  <a:schemeClr val="accent5">
                    <a:lumMod val="60000"/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5">
                    <a:lumMod val="60000"/>
                  </a:schemeClr>
                </a:innerShdw>
              </a:effectLst>
            </c:spPr>
          </c:dPt>
          <c:dPt>
            <c:idx val="11"/>
            <c:invertIfNegative val="0"/>
            <c:bubble3D val="0"/>
            <c:spPr>
              <a:pattFill prst="narVert">
                <a:fgClr>
                  <a:schemeClr val="accent6">
                    <a:lumMod val="60000"/>
                  </a:schemeClr>
                </a:fgClr>
                <a:bgClr>
                  <a:schemeClr val="accent6">
                    <a:lumMod val="60000"/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6">
                    <a:lumMod val="60000"/>
                  </a:schemeClr>
                </a:innerShdw>
              </a:effectLst>
            </c:spPr>
          </c:dPt>
          <c:dPt>
            <c:idx val="12"/>
            <c:invertIfNegative val="0"/>
            <c:bubble3D val="0"/>
            <c:spPr>
              <a:pattFill prst="narVert">
                <a:fgClr>
                  <a:schemeClr val="accent1">
                    <a:lumMod val="80000"/>
                    <a:lumOff val="20000"/>
                  </a:schemeClr>
                </a:fgClr>
                <a:bgClr>
                  <a:schemeClr val="accent1">
                    <a:lumMod val="80000"/>
                    <a:lumOff val="20000"/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1">
                    <a:lumMod val="80000"/>
                    <a:lumOff val="20000"/>
                  </a:schemeClr>
                </a:innerShdw>
              </a:effectLst>
            </c:spPr>
          </c:dPt>
          <c:dPt>
            <c:idx val="13"/>
            <c:invertIfNegative val="0"/>
            <c:bubble3D val="0"/>
            <c:spPr>
              <a:pattFill prst="narVert">
                <a:fgClr>
                  <a:schemeClr val="accent2">
                    <a:lumMod val="80000"/>
                    <a:lumOff val="20000"/>
                  </a:schemeClr>
                </a:fgClr>
                <a:bgClr>
                  <a:schemeClr val="accent2">
                    <a:lumMod val="80000"/>
                    <a:lumOff val="20000"/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2">
                    <a:lumMod val="80000"/>
                    <a:lumOff val="20000"/>
                  </a:schemeClr>
                </a:innerShdw>
              </a:effectLst>
            </c:spPr>
          </c:dPt>
          <c:dPt>
            <c:idx val="14"/>
            <c:invertIfNegative val="0"/>
            <c:bubble3D val="0"/>
            <c:spPr>
              <a:pattFill prst="narVert">
                <a:fgClr>
                  <a:schemeClr val="accent3">
                    <a:lumMod val="80000"/>
                    <a:lumOff val="20000"/>
                  </a:schemeClr>
                </a:fgClr>
                <a:bgClr>
                  <a:schemeClr val="accent3">
                    <a:lumMod val="80000"/>
                    <a:lumOff val="20000"/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3">
                    <a:lumMod val="80000"/>
                    <a:lumOff val="20000"/>
                  </a:schemeClr>
                </a:innerShdw>
              </a:effectLst>
            </c:spPr>
          </c:dPt>
          <c:dPt>
            <c:idx val="15"/>
            <c:invertIfNegative val="0"/>
            <c:bubble3D val="0"/>
            <c:spPr>
              <a:pattFill prst="narVert">
                <a:fgClr>
                  <a:schemeClr val="accent4">
                    <a:lumMod val="80000"/>
                    <a:lumOff val="20000"/>
                  </a:schemeClr>
                </a:fgClr>
                <a:bgClr>
                  <a:schemeClr val="accent4">
                    <a:lumMod val="80000"/>
                    <a:lumOff val="20000"/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4">
                    <a:lumMod val="80000"/>
                    <a:lumOff val="20000"/>
                  </a:schemeClr>
                </a:inn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Arkusz1!$C$157:$R$158</c:f>
              <c:multiLvlStrCache>
                <c:ptCount val="16"/>
                <c:lvl>
                  <c:pt idx="0">
                    <c:v>Stwarzanie możliwości uczniom uczestnictwa w życiu szkoły</c:v>
                  </c:pt>
                  <c:pt idx="1">
                    <c:v>Relacje i wsparcie ze strony nauczycieli</c:v>
                  </c:pt>
                  <c:pt idx="2">
                    <c:v>Relacje między uczniami</c:v>
                  </c:pt>
                  <c:pt idx="3">
                    <c:v>Stwarzanie nauczycielom możliwości uczestnictwa w życiu szkoły</c:v>
                  </c:pt>
                  <c:pt idx="4">
                    <c:v>Relacje i wsparcie ze strony dyrekcji szkoły</c:v>
                  </c:pt>
                  <c:pt idx="5">
                    <c:v>Relacje między nauczycielami</c:v>
                  </c:pt>
                  <c:pt idx="6">
                    <c:v>Relacje z uczniami</c:v>
                  </c:pt>
                  <c:pt idx="7">
                    <c:v>Relacje z rodzicami uczniów</c:v>
                  </c:pt>
                  <c:pt idx="8">
                    <c:v>Stwarzanie pracownikom możliwości uczestnictwa w życiu szkoły</c:v>
                  </c:pt>
                  <c:pt idx="9">
                    <c:v>Relacje i wsparcie ze strony dyrekcji szkoły</c:v>
                  </c:pt>
                  <c:pt idx="10">
                    <c:v>Relacje z nauczycielami</c:v>
                  </c:pt>
                  <c:pt idx="11">
                    <c:v>Relacje z innymi pracownikami szkoły</c:v>
                  </c:pt>
                  <c:pt idx="12">
                    <c:v>Relacje z uczniami</c:v>
                  </c:pt>
                  <c:pt idx="13">
                    <c:v>Stwarzanie rodzicom możliwości uczestnictwa w życiu szkoły</c:v>
                  </c:pt>
                  <c:pt idx="14">
                    <c:v>Relacje z nauczycielmi i dyrekcją</c:v>
                  </c:pt>
                  <c:pt idx="15">
                    <c:v>Postrzeganie przez rodziców sposobu w jaki nauczyciele traktują ich dziecko</c:v>
                  </c:pt>
                </c:lvl>
                <c:lvl>
                  <c:pt idx="0">
                    <c:v>uczniowie </c:v>
                  </c:pt>
                  <c:pt idx="3">
                    <c:v>nauczyciele</c:v>
                  </c:pt>
                  <c:pt idx="8">
                    <c:v>pracownicy niepedagogiczni</c:v>
                  </c:pt>
                  <c:pt idx="13">
                    <c:v>rodzice uczniów</c:v>
                  </c:pt>
                </c:lvl>
              </c:multiLvlStrCache>
            </c:multiLvlStrRef>
          </c:cat>
          <c:val>
            <c:numRef>
              <c:f>Arkusz1!$C$159:$R$159</c:f>
              <c:numCache>
                <c:formatCode>General</c:formatCode>
                <c:ptCount val="16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5</c:v>
                </c:pt>
                <c:pt idx="13">
                  <c:v>4</c:v>
                </c:pt>
                <c:pt idx="14">
                  <c:v>5</c:v>
                </c:pt>
                <c:pt idx="15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-1331052208"/>
        <c:axId val="-1331051664"/>
      </c:barChart>
      <c:catAx>
        <c:axId val="-1331052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331051664"/>
        <c:crosses val="autoZero"/>
        <c:auto val="1"/>
        <c:lblAlgn val="ctr"/>
        <c:lblOffset val="100"/>
        <c:noMultiLvlLbl val="0"/>
      </c:catAx>
      <c:valAx>
        <c:axId val="-1331051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3105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400" b="1" i="0" u="none" strike="noStrike" kern="1200" cap="all" spc="15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2400" b="1">
                <a:solidFill>
                  <a:sysClr val="windowText" lastClr="000000"/>
                </a:solidFill>
              </a:rPr>
              <a:t>Standard II</a:t>
            </a:r>
            <a:endParaRPr lang="en-US" sz="24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40467875125816993"/>
          <c:y val="4.4783654705991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400" b="1" i="0" u="none" strike="noStrike" kern="1200" cap="all" spc="15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511893788312648E-2"/>
          <c:y val="0.19124694896965416"/>
          <c:w val="0.95548810621168734"/>
          <c:h val="0.46632662678341419"/>
        </c:manualLayout>
      </c:layout>
      <c:bar3D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ltDn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</c:dPt>
          <c:dPt>
            <c:idx val="1"/>
            <c:invertIfNegative val="0"/>
            <c:bubble3D val="0"/>
            <c:spPr>
              <a:pattFill prst="ltDn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solidFill>
                  <a:schemeClr val="accent2"/>
                </a:solidFill>
              </a:ln>
              <a:effectLst/>
              <a:sp3d>
                <a:contourClr>
                  <a:schemeClr val="accent2"/>
                </a:contourClr>
              </a:sp3d>
            </c:spPr>
          </c:dPt>
          <c:dPt>
            <c:idx val="2"/>
            <c:invertIfNegative val="0"/>
            <c:bubble3D val="0"/>
            <c:spPr>
              <a:pattFill prst="ltDn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>
                <a:solidFill>
                  <a:schemeClr val="accent3"/>
                </a:solidFill>
              </a:ln>
              <a:effectLst/>
              <a:sp3d>
                <a:contourClr>
                  <a:schemeClr val="accent3"/>
                </a:contourClr>
              </a:sp3d>
            </c:spPr>
          </c:dPt>
          <c:dPt>
            <c:idx val="3"/>
            <c:invertIfNegative val="0"/>
            <c:bubble3D val="0"/>
            <c:spPr>
              <a:pattFill prst="ltDn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>
                <a:solidFill>
                  <a:schemeClr val="accent4"/>
                </a:solidFill>
              </a:ln>
              <a:effectLst/>
              <a:sp3d>
                <a:contourClr>
                  <a:schemeClr val="accent4"/>
                </a:contourClr>
              </a:sp3d>
            </c:spPr>
          </c:dPt>
          <c:dLbls>
            <c:dLbl>
              <c:idx val="0"/>
              <c:layout>
                <c:manualLayout>
                  <c:x val="1.0288065843621399E-2"/>
                  <c:y val="-3.39673913043478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580246913580245E-3"/>
                  <c:y val="-1.3586956521739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580246913580245E-3"/>
                  <c:y val="-2.0380434782608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2.26449275362319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Arkusz1!$C$199:$F$199</c:f>
              <c:strCache>
                <c:ptCount val="4"/>
                <c:pt idx="0">
                  <c:v>Uczniowie</c:v>
                </c:pt>
                <c:pt idx="1">
                  <c:v>Nauczyciele </c:v>
                </c:pt>
                <c:pt idx="2">
                  <c:v>Pracownicy niepedagogiczni</c:v>
                </c:pt>
                <c:pt idx="3">
                  <c:v>Rodzice uczniów</c:v>
                </c:pt>
              </c:strCache>
            </c:strRef>
          </c:cat>
          <c:val>
            <c:numRef>
              <c:f>Arkusz1!$C$200:$F$200</c:f>
              <c:numCache>
                <c:formatCode>0.0</c:formatCode>
                <c:ptCount val="4"/>
                <c:pt idx="0" formatCode="General">
                  <c:v>4.3</c:v>
                </c:pt>
                <c:pt idx="1">
                  <c:v>4.8</c:v>
                </c:pt>
                <c:pt idx="2" formatCode="General">
                  <c:v>4.5999999999999996</c:v>
                </c:pt>
                <c:pt idx="3" formatCode="General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-1484504864"/>
        <c:axId val="-1193879440"/>
        <c:axId val="0"/>
      </c:bar3DChart>
      <c:catAx>
        <c:axId val="-148450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193879440"/>
        <c:crosses val="autoZero"/>
        <c:auto val="1"/>
        <c:lblAlgn val="ctr"/>
        <c:lblOffset val="100"/>
        <c:noMultiLvlLbl val="0"/>
      </c:catAx>
      <c:valAx>
        <c:axId val="-1193879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48450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1" i="0" u="none" strike="noStrike" kern="1200" cap="all" spc="15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>
                <a:solidFill>
                  <a:sysClr val="windowText" lastClr="000000"/>
                </a:solidFill>
              </a:rPr>
              <a:t>Standard </a:t>
            </a:r>
            <a:r>
              <a:rPr lang="pl-PL" sz="2400" b="1" dirty="0" err="1">
                <a:solidFill>
                  <a:sysClr val="windowText" lastClr="000000"/>
                </a:solidFill>
              </a:rPr>
              <a:t>iiI</a:t>
            </a:r>
            <a:endParaRPr lang="en-US" sz="24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40467875125816993"/>
          <c:y val="4.4783654705991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1" i="0" u="none" strike="noStrike" kern="1200" cap="all" spc="15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95319869383102E-2"/>
          <c:y val="0.19124704345817839"/>
          <c:w val="0.95548810621168734"/>
          <c:h val="0.48478147841446156"/>
        </c:manualLayout>
      </c:layout>
      <c:bar3D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ltDn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</c:dPt>
          <c:dPt>
            <c:idx val="1"/>
            <c:invertIfNegative val="0"/>
            <c:bubble3D val="0"/>
            <c:spPr>
              <a:pattFill prst="ltDn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solidFill>
                  <a:schemeClr val="accent2"/>
                </a:solidFill>
              </a:ln>
              <a:effectLst/>
              <a:sp3d>
                <a:contourClr>
                  <a:schemeClr val="accent2"/>
                </a:contourClr>
              </a:sp3d>
            </c:spPr>
          </c:dPt>
          <c:dPt>
            <c:idx val="2"/>
            <c:invertIfNegative val="0"/>
            <c:bubble3D val="0"/>
            <c:spPr>
              <a:pattFill prst="ltDn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>
                <a:solidFill>
                  <a:schemeClr val="accent3"/>
                </a:solidFill>
              </a:ln>
              <a:effectLst/>
              <a:sp3d>
                <a:contourClr>
                  <a:schemeClr val="accent3"/>
                </a:contourClr>
              </a:sp3d>
            </c:spPr>
          </c:dPt>
          <c:dPt>
            <c:idx val="3"/>
            <c:invertIfNegative val="0"/>
            <c:bubble3D val="0"/>
            <c:spPr>
              <a:pattFill prst="ltDn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>
                <a:solidFill>
                  <a:schemeClr val="accent4"/>
                </a:solidFill>
              </a:ln>
              <a:effectLst/>
              <a:sp3d>
                <a:contourClr>
                  <a:schemeClr val="accent4"/>
                </a:contourClr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Arkusz1!$D$57:$G$57</c:f>
              <c:strCache>
                <c:ptCount val="4"/>
                <c:pt idx="0">
                  <c:v>Realizacja edukacji zdrowotnej zgodnie z podstawą programową kształcenia ogólnego</c:v>
                </c:pt>
                <c:pt idx="1">
                  <c:v>Aktywny udział uczniów w procesie edukacji zdrowotnej, współpraca z rodzicami i społecznością lokalną </c:v>
                </c:pt>
                <c:pt idx="2">
                  <c:v>Działania dla poprawy jakości i skuteczności edukacji zdrowotnej</c:v>
                </c:pt>
                <c:pt idx="3">
                  <c:v>Edukacja zdrowotna nauczycieli i pracowników niepedagogicznych </c:v>
                </c:pt>
              </c:strCache>
            </c:strRef>
          </c:cat>
          <c:val>
            <c:numRef>
              <c:f>Arkusz1!$D$58:$G$58</c:f>
              <c:numCache>
                <c:formatCode>0.0</c:formatCode>
                <c:ptCount val="4"/>
                <c:pt idx="0">
                  <c:v>4.9000000000000004</c:v>
                </c:pt>
                <c:pt idx="1">
                  <c:v>4.5999999999999996</c:v>
                </c:pt>
                <c:pt idx="2">
                  <c:v>4.8</c:v>
                </c:pt>
                <c:pt idx="3">
                  <c:v>4.7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-1193881616"/>
        <c:axId val="-1193890320"/>
        <c:axId val="0"/>
      </c:bar3DChart>
      <c:catAx>
        <c:axId val="-119388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193890320"/>
        <c:crosses val="autoZero"/>
        <c:auto val="1"/>
        <c:lblAlgn val="ctr"/>
        <c:lblOffset val="100"/>
        <c:noMultiLvlLbl val="0"/>
      </c:catAx>
      <c:valAx>
        <c:axId val="-119389032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-119388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400" b="1" i="0" u="none" strike="noStrike" kern="1200" cap="all" spc="15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>
                <a:solidFill>
                  <a:sysClr val="windowText" lastClr="000000"/>
                </a:solidFill>
              </a:rPr>
              <a:t>Standard Iv</a:t>
            </a:r>
            <a:endParaRPr lang="en-US" sz="24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40467875125816993"/>
          <c:y val="4.4783654705991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400" b="1" i="0" u="none" strike="noStrike" kern="1200" cap="all" spc="15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207533934162913E-2"/>
          <c:y val="0.26590511004866257"/>
          <c:w val="0.95548810621168734"/>
          <c:h val="0.46632662678341419"/>
        </c:manualLayout>
      </c:layout>
      <c:bar3D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ltDn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</c:dPt>
          <c:dPt>
            <c:idx val="1"/>
            <c:invertIfNegative val="0"/>
            <c:bubble3D val="0"/>
            <c:spPr>
              <a:pattFill prst="ltDn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solidFill>
                  <a:schemeClr val="accent2"/>
                </a:solidFill>
              </a:ln>
              <a:effectLst/>
              <a:sp3d>
                <a:contourClr>
                  <a:schemeClr val="accent2"/>
                </a:contourClr>
              </a:sp3d>
            </c:spPr>
          </c:dPt>
          <c:dPt>
            <c:idx val="2"/>
            <c:invertIfNegative val="0"/>
            <c:bubble3D val="0"/>
            <c:spPr>
              <a:pattFill prst="ltDn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>
                <a:solidFill>
                  <a:schemeClr val="accent3"/>
                </a:solidFill>
              </a:ln>
              <a:effectLst/>
              <a:sp3d>
                <a:contourClr>
                  <a:schemeClr val="accent3"/>
                </a:contourClr>
              </a:sp3d>
            </c:spPr>
          </c:dPt>
          <c:dPt>
            <c:idx val="3"/>
            <c:invertIfNegative val="0"/>
            <c:bubble3D val="0"/>
            <c:spPr>
              <a:pattFill prst="ltDn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>
                <a:solidFill>
                  <a:schemeClr val="accent4"/>
                </a:solidFill>
              </a:ln>
              <a:effectLst/>
              <a:sp3d>
                <a:contourClr>
                  <a:schemeClr val="accent4"/>
                </a:contourClr>
              </a:sp3d>
            </c:spPr>
          </c:dPt>
          <c:dPt>
            <c:idx val="4"/>
            <c:invertIfNegative val="0"/>
            <c:bubble3D val="0"/>
            <c:spPr>
              <a:pattFill prst="ltDn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>
                <a:solidFill>
                  <a:schemeClr val="accent5"/>
                </a:solidFill>
              </a:ln>
              <a:effectLst/>
              <a:sp3d>
                <a:contourClr>
                  <a:schemeClr val="accent5"/>
                </a:contourClr>
              </a:sp3d>
            </c:spPr>
          </c:dPt>
          <c:dLbls>
            <c:dLbl>
              <c:idx val="0"/>
              <c:layout>
                <c:manualLayout>
                  <c:x val="8.188348597066011E-3"/>
                  <c:y val="-2.6723860537284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488204264757647E-3"/>
                  <c:y val="-5.260842633083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395281705902889E-3"/>
                  <c:y val="-3.47410361919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697640852950586E-3"/>
                  <c:y val="-2.4051486594399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5092922558854333E-3"/>
                  <c:y val="-2.9396261393155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Arkusz1!$C$96:$G$96</c:f>
              <c:strCache>
                <c:ptCount val="5"/>
                <c:pt idx="0">
                  <c:v>Wybrane pomieszczenia i ich wyposażenie oraz organizacja pracy</c:v>
                </c:pt>
                <c:pt idx="1">
                  <c:v>Czystość w szkole</c:v>
                </c:pt>
                <c:pt idx="2">
                  <c:v>Organizacja przerw międzylekcyjnych </c:v>
                </c:pt>
                <c:pt idx="3">
                  <c:v>Wychowanie fizyczne oraz aktywność fizyczna członków społeczności szkolnej</c:v>
                </c:pt>
                <c:pt idx="4">
                  <c:v>Żywienie w szkole</c:v>
                </c:pt>
              </c:strCache>
            </c:strRef>
          </c:cat>
          <c:val>
            <c:numRef>
              <c:f>Arkusz1!$C$97:$G$97</c:f>
              <c:numCache>
                <c:formatCode>General</c:formatCode>
                <c:ptCount val="5"/>
                <c:pt idx="0">
                  <c:v>4.9000000000000004</c:v>
                </c:pt>
                <c:pt idx="1">
                  <c:v>4.7</c:v>
                </c:pt>
                <c:pt idx="2" formatCode="0.0">
                  <c:v>4</c:v>
                </c:pt>
                <c:pt idx="3" formatCode="0.0">
                  <c:v>5</c:v>
                </c:pt>
                <c:pt idx="4" formatCode="0.0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-1193878896"/>
        <c:axId val="-1193889776"/>
        <c:axId val="0"/>
      </c:bar3DChart>
      <c:catAx>
        <c:axId val="-119387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193889776"/>
        <c:crosses val="autoZero"/>
        <c:auto val="1"/>
        <c:lblAlgn val="ctr"/>
        <c:lblOffset val="100"/>
        <c:noMultiLvlLbl val="0"/>
      </c:catAx>
      <c:valAx>
        <c:axId val="-1193889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19387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511893788312648E-2"/>
          <c:y val="0.19124694896965416"/>
          <c:w val="0.95548810621168734"/>
          <c:h val="0.46632662678341419"/>
        </c:manualLayout>
      </c:layout>
      <c:bar3D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pattFill prst="ltDn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</c:dPt>
          <c:dPt>
            <c:idx val="1"/>
            <c:invertIfNegative val="0"/>
            <c:bubble3D val="0"/>
            <c:spPr>
              <a:pattFill prst="ltDn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solidFill>
                  <a:schemeClr val="accent2"/>
                </a:solidFill>
              </a:ln>
              <a:effectLst/>
              <a:sp3d>
                <a:contourClr>
                  <a:schemeClr val="accent2"/>
                </a:contourClr>
              </a:sp3d>
            </c:spPr>
          </c:dPt>
          <c:dPt>
            <c:idx val="2"/>
            <c:invertIfNegative val="0"/>
            <c:bubble3D val="0"/>
            <c:spPr>
              <a:pattFill prst="ltDn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>
                <a:solidFill>
                  <a:schemeClr val="accent3"/>
                </a:solidFill>
              </a:ln>
              <a:effectLst/>
              <a:sp3d>
                <a:contourClr>
                  <a:schemeClr val="accent3"/>
                </a:contourClr>
              </a:sp3d>
            </c:spPr>
          </c:dPt>
          <c:dPt>
            <c:idx val="3"/>
            <c:invertIfNegative val="0"/>
            <c:bubble3D val="0"/>
            <c:spPr>
              <a:pattFill prst="ltDn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>
                <a:solidFill>
                  <a:schemeClr val="accent4"/>
                </a:solidFill>
              </a:ln>
              <a:effectLst/>
              <a:sp3d>
                <a:contourClr>
                  <a:schemeClr val="accent4"/>
                </a:contourClr>
              </a:sp3d>
            </c:spPr>
          </c:dPt>
          <c:dLbls>
            <c:dLbl>
              <c:idx val="0"/>
              <c:layout>
                <c:manualLayout>
                  <c:x val="3.17588130706271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7638219605940649E-3"/>
                  <c:y val="-3.8678620257944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9406535312386E-3"/>
                  <c:y val="-3.8678620257944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87940653531355E-3"/>
                  <c:y val="-2.9752784813803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Arkusz1!$C$130:$F$130</c:f>
              <c:strCache>
                <c:ptCount val="4"/>
                <c:pt idx="0">
                  <c:v>Standard I</c:v>
                </c:pt>
                <c:pt idx="1">
                  <c:v>Standard II</c:v>
                </c:pt>
                <c:pt idx="2">
                  <c:v>Standard III</c:v>
                </c:pt>
                <c:pt idx="3">
                  <c:v>Standard IV</c:v>
                </c:pt>
              </c:strCache>
            </c:strRef>
          </c:cat>
          <c:val>
            <c:numRef>
              <c:f>Arkusz1!$C$131:$F$131</c:f>
              <c:numCache>
                <c:formatCode>General</c:formatCode>
                <c:ptCount val="4"/>
                <c:pt idx="0">
                  <c:v>4.8</c:v>
                </c:pt>
                <c:pt idx="1">
                  <c:v>4.7</c:v>
                </c:pt>
                <c:pt idx="2">
                  <c:v>4.8</c:v>
                </c:pt>
                <c:pt idx="3">
                  <c:v>4.7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-1193876176"/>
        <c:axId val="-1193889232"/>
        <c:axId val="0"/>
      </c:bar3DChart>
      <c:catAx>
        <c:axId val="-119387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193889232"/>
        <c:crosses val="autoZero"/>
        <c:auto val="1"/>
        <c:lblAlgn val="ctr"/>
        <c:lblOffset val="100"/>
        <c:noMultiLvlLbl val="0"/>
      </c:catAx>
      <c:valAx>
        <c:axId val="-1193889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19387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Szkoła Promująca Zdrowie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latin typeface="+mj-lt"/>
                <a:cs typeface="Arial" panose="020B0604020202020204" pitchFamily="34" charset="0"/>
              </a:rPr>
              <a:t>Prezentacja wyników autoewaluacji</a:t>
            </a:r>
          </a:p>
          <a:p>
            <a:r>
              <a:rPr lang="pl-PL" sz="2400" dirty="0" smtClean="0">
                <a:latin typeface="+mj-lt"/>
                <a:cs typeface="Arial" panose="020B0604020202020204" pitchFamily="34" charset="0"/>
              </a:rPr>
              <a:t>Szkoły Podstawowej im. W. Budryka w Chudowie</a:t>
            </a:r>
            <a:endParaRPr lang="pl-PL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117070"/>
              </p:ext>
            </p:extLst>
          </p:nvPr>
        </p:nvGraphicFramePr>
        <p:xfrm>
          <a:off x="777240" y="280988"/>
          <a:ext cx="10561319" cy="657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21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696738"/>
              </p:ext>
            </p:extLst>
          </p:nvPr>
        </p:nvGraphicFramePr>
        <p:xfrm>
          <a:off x="1234440" y="457200"/>
          <a:ext cx="9875520" cy="560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34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27280"/>
            <a:ext cx="9601196" cy="1358720"/>
          </a:xfrm>
        </p:spPr>
        <p:txBody>
          <a:bodyPr>
            <a:normAutofit fontScale="90000"/>
          </a:bodyPr>
          <a:lstStyle/>
          <a:p>
            <a:r>
              <a:rPr lang="pl-PL" dirty="0"/>
              <a:t>STANDARD </a:t>
            </a:r>
            <a:r>
              <a:rPr lang="pl-PL" dirty="0" smtClean="0"/>
              <a:t>III </a:t>
            </a:r>
            <a:r>
              <a:rPr lang="pl-PL" dirty="0"/>
              <a:t/>
            </a:r>
            <a:br>
              <a:rPr lang="pl-PL" dirty="0"/>
            </a:b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1056044" y="2954774"/>
            <a:ext cx="101605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/>
              <a:t>Edukacja zdrowotna </a:t>
            </a:r>
            <a:endParaRPr lang="pl-PL" sz="4400" b="1" dirty="0" smtClean="0"/>
          </a:p>
          <a:p>
            <a:pPr algn="ctr"/>
            <a:r>
              <a:rPr lang="pl-PL" sz="4400" b="1" dirty="0" smtClean="0"/>
              <a:t>i </a:t>
            </a:r>
            <a:r>
              <a:rPr lang="pl-PL" sz="4400" b="1" dirty="0"/>
              <a:t>program profilaktyki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3102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552625"/>
              </p:ext>
            </p:extLst>
          </p:nvPr>
        </p:nvGraphicFramePr>
        <p:xfrm>
          <a:off x="1635617" y="811369"/>
          <a:ext cx="8937938" cy="495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08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STANDARD </a:t>
            </a:r>
            <a:r>
              <a:rPr lang="pl-PL" dirty="0" smtClean="0"/>
              <a:t>IV </a:t>
            </a:r>
            <a:r>
              <a:rPr lang="pl-PL" dirty="0"/>
              <a:t/>
            </a:r>
            <a:br>
              <a:rPr lang="pl-PL" dirty="0"/>
            </a:b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1496925" y="3442454"/>
            <a:ext cx="95122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/>
              <a:t>Warunki oraz organizacja nauki i pracy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42821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601556"/>
              </p:ext>
            </p:extLst>
          </p:nvPr>
        </p:nvGraphicFramePr>
        <p:xfrm>
          <a:off x="862885" y="772732"/>
          <a:ext cx="10856890" cy="530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86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387785"/>
              </p:ext>
            </p:extLst>
          </p:nvPr>
        </p:nvGraphicFramePr>
        <p:xfrm>
          <a:off x="1983347" y="1906073"/>
          <a:ext cx="7997780" cy="464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30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130" y="571166"/>
            <a:ext cx="9601196" cy="1303867"/>
          </a:xfrm>
        </p:spPr>
        <p:txBody>
          <a:bodyPr>
            <a:normAutofit/>
          </a:bodyPr>
          <a:lstStyle/>
          <a:p>
            <a:r>
              <a:rPr lang="pl-PL" dirty="0" smtClean="0"/>
              <a:t>Wybór problemów priorytetowych: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181526" y="2375312"/>
            <a:ext cx="102704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10% uczniów uważa, że nie wyjaśniono im wystarczająco, co oznacza </a:t>
            </a:r>
            <a:r>
              <a:rPr lang="pl-PL" sz="2400" dirty="0" err="1"/>
              <a:t>SzPZ</a:t>
            </a:r>
            <a:r>
              <a:rPr lang="pl-PL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smtClean="0"/>
              <a:t>¼ uczniów </a:t>
            </a:r>
            <a:r>
              <a:rPr lang="pl-PL" sz="2400" dirty="0"/>
              <a:t>sygnalizuje, że w klasie jest zbyt dużo  obgadywania, wyśmiewania, wyzwisk</a:t>
            </a:r>
            <a:r>
              <a:rPr lang="pl-PL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 smtClean="0"/>
              <a:t>20</a:t>
            </a:r>
            <a:r>
              <a:rPr lang="pl-PL" sz="2400" dirty="0"/>
              <a:t>% uczniów uważa, że nie mogą proponować tematów dotyczących </a:t>
            </a:r>
            <a:r>
              <a:rPr lang="pl-PL" sz="2400" dirty="0" smtClean="0"/>
              <a:t>zdrowia.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 smtClean="0"/>
              <a:t>Wszyscy </a:t>
            </a:r>
            <a:r>
              <a:rPr lang="pl-PL" sz="2400" dirty="0"/>
              <a:t>nauczyciele i ponad połowa uczniów uważa, że nie są podejmowane działania dotyczące zmniejszenia hałasu na przerwach, których nie można spędzić na </a:t>
            </a:r>
            <a:r>
              <a:rPr lang="pl-PL" sz="2400" dirty="0" smtClean="0"/>
              <a:t>boisku.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367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Wybór problemu priorytetowego</a:t>
            </a: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914399" y="2806827"/>
            <a:ext cx="102704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dirty="0" smtClean="0"/>
              <a:t>Niewłaściwe </a:t>
            </a:r>
            <a:r>
              <a:rPr lang="pl-PL" sz="4400" dirty="0"/>
              <a:t>relacje między uczniami: </a:t>
            </a:r>
            <a:endParaRPr lang="pl-PL" sz="4400" dirty="0" smtClean="0"/>
          </a:p>
          <a:p>
            <a:pPr algn="ctr"/>
            <a:r>
              <a:rPr lang="pl-PL" sz="4400" dirty="0" smtClean="0"/>
              <a:t>zbyt </a:t>
            </a:r>
            <a:r>
              <a:rPr lang="pl-PL" sz="4400" dirty="0"/>
              <a:t>dużo kłótni, obgadywania, wyśmiewania, wyzwisk, </a:t>
            </a:r>
            <a:r>
              <a:rPr lang="pl-PL" sz="4400" dirty="0" err="1"/>
              <a:t>cyberprzemoc</a:t>
            </a:r>
            <a:r>
              <a:rPr lang="pl-PL" sz="4400" dirty="0"/>
              <a:t>, brak współpracy </a:t>
            </a:r>
            <a:r>
              <a:rPr lang="pl-PL" sz="4400" dirty="0" smtClean="0"/>
              <a:t>       i </a:t>
            </a:r>
            <a:r>
              <a:rPr lang="pl-PL" sz="4400" dirty="0"/>
              <a:t>słaba integracja zespołów klasowych.</a:t>
            </a:r>
          </a:p>
        </p:txBody>
      </p:sp>
    </p:spTree>
    <p:extLst>
      <p:ext uri="{BB962C8B-B14F-4D97-AF65-F5344CB8AC3E}">
        <p14:creationId xmlns:p14="http://schemas.microsoft.com/office/powerpoint/2010/main" val="24194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Rozwiązania dla usunięcia przyczyny problemu: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455313" y="2586462"/>
            <a:ext cx="9441285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2400" dirty="0">
                <a:ea typeface="Times New Roman" panose="02020603050405020304" pitchFamily="18" charset="0"/>
              </a:rPr>
              <a:t>Zbadanie wzajemnych relacji pomiędzy uczniami w klasach poprzez przeprowadzenie ankiet.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2400" dirty="0">
                <a:ea typeface="Times New Roman" panose="02020603050405020304" pitchFamily="18" charset="0"/>
              </a:rPr>
              <a:t>Rozmowy uczniów z wychowawcą, pedagogiem.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2400" dirty="0">
                <a:ea typeface="Times New Roman" panose="02020603050405020304" pitchFamily="18" charset="0"/>
              </a:rPr>
              <a:t>Warsztaty prowadzone przez specjalistów (psychologa, pedagoga</a:t>
            </a:r>
            <a:r>
              <a:rPr lang="pl-PL" sz="2400" dirty="0" smtClean="0">
                <a:ea typeface="Times New Roman" panose="02020603050405020304" pitchFamily="18" charset="0"/>
              </a:rPr>
              <a:t>).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dirty="0"/>
              <a:t>Pogadanki z  policją, specjalistami ds. przestępstw internetowych.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DEFINICJA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b="1" dirty="0"/>
              <a:t>Szkoła promująca zdrowie </a:t>
            </a:r>
            <a:r>
              <a:rPr lang="pl-PL" dirty="0"/>
              <a:t>to szkoła, która we współpracy z rodzicami uczniów  i społecznością lokalną:  </a:t>
            </a:r>
            <a:endParaRPr lang="pl-PL" dirty="0" smtClean="0"/>
          </a:p>
          <a:p>
            <a:pPr algn="just"/>
            <a:r>
              <a:rPr lang="pl-PL" dirty="0" smtClean="0"/>
              <a:t>systematycznie </a:t>
            </a:r>
            <a:r>
              <a:rPr lang="pl-PL" dirty="0"/>
              <a:t>i planowo tworzy środowisko społeczne i fizyczne sprzyjające zdrowiu  i dobremu samopoczuciu społeczności szkolnej,  </a:t>
            </a:r>
            <a:endParaRPr lang="pl-PL" dirty="0" smtClean="0"/>
          </a:p>
          <a:p>
            <a:pPr algn="just"/>
            <a:r>
              <a:rPr lang="pl-PL" dirty="0" smtClean="0"/>
              <a:t>wspiera </a:t>
            </a:r>
            <a:r>
              <a:rPr lang="pl-PL" dirty="0"/>
              <a:t>rozwój kompetencji uczniów i pracowników w zakresie dbałości </a:t>
            </a:r>
            <a:r>
              <a:rPr lang="pl-PL" dirty="0" smtClean="0"/>
              <a:t>o zdrowie </a:t>
            </a:r>
            <a:r>
              <a:rPr lang="pl-PL" dirty="0"/>
              <a:t>przez całe życie.</a:t>
            </a:r>
          </a:p>
        </p:txBody>
      </p:sp>
    </p:spTree>
    <p:extLst>
      <p:ext uri="{BB962C8B-B14F-4D97-AF65-F5344CB8AC3E}">
        <p14:creationId xmlns:p14="http://schemas.microsoft.com/office/powerpoint/2010/main" val="18260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Rozwiązania dla usunięcia przyczyny problemu: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455313" y="2586462"/>
            <a:ext cx="944128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dirty="0" smtClean="0"/>
              <a:t>Ustalenie </a:t>
            </a:r>
            <a:r>
              <a:rPr lang="pl-PL" sz="2400" dirty="0"/>
              <a:t>zasad współżycia w klasach i konsekwentne ich egzekwowanie.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dirty="0"/>
              <a:t>Stała współpraca wychowawcy z pedagogiem szkolnym i rodzicami.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dirty="0"/>
              <a:t>Pomoc uczniom w trudnej sytuacji rodzinnej oraz organizowanie zajęć dodatkowych i wyrównawczych dla uczniów z problemami dydaktycznymi.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2400" dirty="0"/>
              <a:t>Angażowanie uczniów sprawiających problemy wychowawcze w życie klasy i szkoły</a:t>
            </a:r>
            <a:r>
              <a:rPr lang="pl-PL" sz="2400" dirty="0" smtClean="0"/>
              <a:t>.</a:t>
            </a:r>
            <a:endParaRPr lang="pl-PL" sz="2400" dirty="0"/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Rozwiązania dla usunięcia przyczyny problemu: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295402" y="2967335"/>
            <a:ext cx="96011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dirty="0"/>
              <a:t>Integracja zespołu klasowego poprzez wspólne wyjazdy, wyjścia, projekty grupowe, imprezy szkolne, klasowe</a:t>
            </a:r>
            <a:r>
              <a:rPr lang="pl-PL" sz="24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dirty="0"/>
              <a:t>Warsztaty z psychologiem, pedagogiem dla rodziców.</a:t>
            </a:r>
          </a:p>
          <a:p>
            <a:pPr lvl="0">
              <a:lnSpc>
                <a:spcPct val="15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03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Dziękujemy za uwagę !!!</a:t>
            </a:r>
            <a:r>
              <a:rPr lang="pl-PL" sz="3600" b="1" dirty="0"/>
              <a:t/>
            </a:r>
            <a:br>
              <a:rPr lang="pl-PL" sz="3600" b="1" dirty="0"/>
            </a:br>
            <a:endParaRPr lang="pl-PL" sz="36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Zespół ds. promocji zdrowia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23" y="930498"/>
            <a:ext cx="1983346" cy="181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7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1" y="814706"/>
            <a:ext cx="9601196" cy="1303867"/>
          </a:xfrm>
        </p:spPr>
        <p:txBody>
          <a:bodyPr/>
          <a:lstStyle/>
          <a:p>
            <a:r>
              <a:rPr lang="pl-PL" b="1" dirty="0" smtClean="0"/>
              <a:t>Standardy szkoły promującej zdrowie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492537"/>
            <a:ext cx="9601196" cy="3573412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dirty="0" smtClean="0"/>
              <a:t>Koncepcja </a:t>
            </a:r>
            <a:r>
              <a:rPr lang="pl-PL" dirty="0"/>
              <a:t>pracy szkoły, jej struktura i organizacja sprzyjają uczestnictwu społeczności szkolnej w realizacji działań w zakresie promocji zdrowia oraz skuteczności  i długofalowości tych działań.  </a:t>
            </a:r>
            <a:endParaRPr lang="pl-PL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pl-PL" dirty="0" smtClean="0"/>
              <a:t>Klimat </a:t>
            </a:r>
            <a:r>
              <a:rPr lang="pl-PL" dirty="0"/>
              <a:t>społeczny szkoły sprzyja zdrowiu i dobremu samopoczuciu uczniów, nauczycieli  i innych pracowników szkoły oraz rodziców uczniów. </a:t>
            </a:r>
            <a:endParaRPr lang="pl-PL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pl-PL" dirty="0" smtClean="0"/>
              <a:t>Szkoła </a:t>
            </a:r>
            <a:r>
              <a:rPr lang="pl-PL" dirty="0"/>
              <a:t>realizuje edukację zdrowotną i program profilaktyki dla uczniów, nauczycieli  i innych pracowników szkoły oraz dąży do poprawy skuteczności działań w tym zakresie. </a:t>
            </a:r>
            <a:endParaRPr lang="pl-PL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pl-PL" dirty="0" smtClean="0"/>
              <a:t>Warunki </a:t>
            </a:r>
            <a:r>
              <a:rPr lang="pl-PL" dirty="0"/>
              <a:t>oraz organizacja nauki i pracy sprzyjają zdrowiu i dobremu samopoczuciu uczniów, nauczycieli i innych pracowników szkoły oraz współpracy z rodzicami. </a:t>
            </a:r>
          </a:p>
        </p:txBody>
      </p:sp>
    </p:spTree>
    <p:extLst>
      <p:ext uri="{BB962C8B-B14F-4D97-AF65-F5344CB8AC3E}">
        <p14:creationId xmlns:p14="http://schemas.microsoft.com/office/powerpoint/2010/main" val="21013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Metody i techniki badawcze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Raport z autoewaluacji został sporządzony na podstawie:</a:t>
            </a:r>
          </a:p>
          <a:p>
            <a:r>
              <a:rPr lang="pl-PL" dirty="0" smtClean="0"/>
              <a:t>Badań ankietowych,</a:t>
            </a:r>
          </a:p>
          <a:p>
            <a:r>
              <a:rPr lang="pl-PL" dirty="0" smtClean="0"/>
              <a:t>Analizy dokumentacji szkolnej,</a:t>
            </a:r>
          </a:p>
          <a:p>
            <a:r>
              <a:rPr lang="pl-PL" dirty="0"/>
              <a:t>W</a:t>
            </a:r>
            <a:r>
              <a:rPr lang="pl-PL" dirty="0" smtClean="0"/>
              <a:t>ywiadów z pracownikami szkolnymi,</a:t>
            </a:r>
          </a:p>
          <a:p>
            <a:r>
              <a:rPr lang="pl-PL" dirty="0" smtClean="0"/>
              <a:t>Przeglądów technicznych szkoły.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701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Narzędzia badawcze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err="1" smtClean="0"/>
              <a:t>Przeankietowano</a:t>
            </a:r>
            <a:r>
              <a:rPr lang="pl-PL" sz="3200" dirty="0" smtClean="0"/>
              <a:t> 54 uczniów, 57 rodziców uczniów, 14 nauczycieli oraz 11 pracowników niepedagogicznych.</a:t>
            </a:r>
          </a:p>
          <a:p>
            <a:r>
              <a:rPr lang="pl-PL" sz="3200" dirty="0" smtClean="0"/>
              <a:t>Badania ankietowe zostały przeprowadzone w październiku oraz listopadzie w bieżącym roku szkolnym.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84729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7583" y="982132"/>
            <a:ext cx="9789015" cy="1303867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Zasady przeliczania sumy odsetków odpowiedzi </a:t>
            </a:r>
            <a:r>
              <a:rPr lang="pl-PL" b="1" i="1" dirty="0" smtClean="0"/>
              <a:t>tak</a:t>
            </a:r>
            <a:r>
              <a:rPr lang="pl-PL" b="1" dirty="0" smtClean="0"/>
              <a:t> i </a:t>
            </a:r>
            <a:r>
              <a:rPr lang="pl-PL" b="1" i="1" dirty="0" smtClean="0"/>
              <a:t>raczej tak </a:t>
            </a:r>
            <a:r>
              <a:rPr lang="pl-PL" b="1" dirty="0" smtClean="0"/>
              <a:t>na punkty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4400" dirty="0" smtClean="0"/>
              <a:t>91% – 100% = 5 pkt</a:t>
            </a:r>
          </a:p>
          <a:p>
            <a:r>
              <a:rPr lang="pl-PL" sz="4400" dirty="0" smtClean="0"/>
              <a:t>75% </a:t>
            </a:r>
            <a:r>
              <a:rPr lang="pl-PL" sz="4400" dirty="0"/>
              <a:t>– </a:t>
            </a:r>
            <a:r>
              <a:rPr lang="pl-PL" sz="4400" dirty="0" smtClean="0"/>
              <a:t>90% = 4 pkt</a:t>
            </a:r>
          </a:p>
          <a:p>
            <a:r>
              <a:rPr lang="pl-PL" sz="4400" dirty="0" smtClean="0"/>
              <a:t>60% </a:t>
            </a:r>
            <a:r>
              <a:rPr lang="pl-PL" sz="4400" dirty="0"/>
              <a:t>– </a:t>
            </a:r>
            <a:r>
              <a:rPr lang="pl-PL" sz="4400" dirty="0" smtClean="0"/>
              <a:t>74% = 3 pkt</a:t>
            </a:r>
          </a:p>
          <a:p>
            <a:r>
              <a:rPr lang="pl-PL" sz="4400" dirty="0" smtClean="0"/>
              <a:t>59% i mniej = 2 pkt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13667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798490"/>
            <a:ext cx="9601196" cy="1487509"/>
          </a:xfrm>
        </p:spPr>
        <p:txBody>
          <a:bodyPr>
            <a:normAutofit/>
          </a:bodyPr>
          <a:lstStyle/>
          <a:p>
            <a:r>
              <a:rPr lang="pl-PL" dirty="0" smtClean="0"/>
              <a:t>STANDARD I </a:t>
            </a:r>
            <a:br>
              <a:rPr lang="pl-PL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3090930"/>
            <a:ext cx="9601196" cy="2784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b="1" dirty="0"/>
              <a:t>Tworzenie warunków dla rozwoju szkoły promującej zdrowie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9506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706812"/>
              </p:ext>
            </p:extLst>
          </p:nvPr>
        </p:nvGraphicFramePr>
        <p:xfrm>
          <a:off x="1107582" y="824248"/>
          <a:ext cx="9414457" cy="508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90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875764"/>
            <a:ext cx="9601196" cy="1410236"/>
          </a:xfrm>
        </p:spPr>
        <p:txBody>
          <a:bodyPr>
            <a:normAutofit fontScale="90000"/>
          </a:bodyPr>
          <a:lstStyle/>
          <a:p>
            <a:r>
              <a:rPr lang="pl-PL" dirty="0"/>
              <a:t>STANDARD </a:t>
            </a:r>
            <a:r>
              <a:rPr lang="pl-PL" dirty="0" smtClean="0"/>
              <a:t>II </a:t>
            </a:r>
            <a:r>
              <a:rPr lang="pl-PL" dirty="0"/>
              <a:t/>
            </a:r>
            <a:br>
              <a:rPr lang="pl-PL" dirty="0"/>
            </a:b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2255520" y="3244334"/>
            <a:ext cx="7863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/>
              <a:t>Klimat społeczny w szkole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17681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300</TotalTime>
  <Words>509</Words>
  <Application>Microsoft Office PowerPoint</Application>
  <PresentationFormat>Panoramiczny</PresentationFormat>
  <Paragraphs>64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Arial</vt:lpstr>
      <vt:lpstr>Garamond</vt:lpstr>
      <vt:lpstr>Symbol</vt:lpstr>
      <vt:lpstr>Times New Roman</vt:lpstr>
      <vt:lpstr>Wingdings</vt:lpstr>
      <vt:lpstr>Organiczny</vt:lpstr>
      <vt:lpstr>Szkoła Promująca Zdrowie</vt:lpstr>
      <vt:lpstr>DEFINICJA</vt:lpstr>
      <vt:lpstr>Standardy szkoły promującej zdrowie</vt:lpstr>
      <vt:lpstr>Metody i techniki badawcze</vt:lpstr>
      <vt:lpstr>Narzędzia badawcze</vt:lpstr>
      <vt:lpstr>Zasady przeliczania sumy odsetków odpowiedzi tak i raczej tak na punkty</vt:lpstr>
      <vt:lpstr>STANDARD I  </vt:lpstr>
      <vt:lpstr>Prezentacja programu PowerPoint</vt:lpstr>
      <vt:lpstr>STANDARD II  </vt:lpstr>
      <vt:lpstr>Prezentacja programu PowerPoint</vt:lpstr>
      <vt:lpstr>Prezentacja programu PowerPoint</vt:lpstr>
      <vt:lpstr>STANDARD III  </vt:lpstr>
      <vt:lpstr>Prezentacja programu PowerPoint</vt:lpstr>
      <vt:lpstr>STANDARD IV  </vt:lpstr>
      <vt:lpstr>Prezentacja programu PowerPoint</vt:lpstr>
      <vt:lpstr>PODSUMOWANIE</vt:lpstr>
      <vt:lpstr>Wybór problemów priorytetowych:</vt:lpstr>
      <vt:lpstr>Wybór problemu priorytetowego</vt:lpstr>
      <vt:lpstr> Rozwiązania dla usunięcia przyczyny problemu: </vt:lpstr>
      <vt:lpstr> Rozwiązania dla usunięcia przyczyny problemu: </vt:lpstr>
      <vt:lpstr>Rozwiązania dla usunięcia przyczyny problemu:</vt:lpstr>
      <vt:lpstr>Dziękujemy za uwagę !!!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Promująca Zdrowie</dc:title>
  <dc:creator>Lila</dc:creator>
  <cp:lastModifiedBy>Lila</cp:lastModifiedBy>
  <cp:revision>27</cp:revision>
  <dcterms:created xsi:type="dcterms:W3CDTF">2017-02-01T18:49:35Z</dcterms:created>
  <dcterms:modified xsi:type="dcterms:W3CDTF">2023-02-02T10:00:32Z</dcterms:modified>
</cp:coreProperties>
</file>