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7" r:id="rId3"/>
    <p:sldId id="267" r:id="rId4"/>
    <p:sldId id="259" r:id="rId5"/>
    <p:sldId id="258" r:id="rId6"/>
    <p:sldId id="268" r:id="rId7"/>
    <p:sldId id="270" r:id="rId8"/>
    <p:sldId id="272" r:id="rId9"/>
    <p:sldId id="265" r:id="rId10"/>
    <p:sldId id="273" r:id="rId11"/>
    <p:sldId id="271" r:id="rId12"/>
    <p:sldId id="26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D8D91A-A2EE-4B54-B3C6-F6C67903BA9C}" type="datetime1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 spd="slow" advClick="0">
    <p:wheel spokes="1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k.wikipedia.org/wiki/Leonard_St%C3%B6ck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3325" y="1280859"/>
            <a:ext cx="8328794" cy="1731982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  <a:cs typeface="Apple Chancery"/>
              </a:rPr>
              <a:t>Leonard St</a:t>
            </a:r>
            <a:r>
              <a:rPr lang="sk-SK" dirty="0" smtClean="0">
                <a:effectLst/>
                <a:latin typeface="Algerian" panose="04020705040A02060702" pitchFamily="82" charset="0"/>
              </a:rPr>
              <a:t>ö</a:t>
            </a:r>
            <a:r>
              <a:rPr lang="en-US" dirty="0" err="1" smtClean="0">
                <a:latin typeface="Algerian" panose="04020705040A02060702" pitchFamily="82" charset="0"/>
                <a:cs typeface="Apple Chancery"/>
              </a:rPr>
              <a:t>ckel</a:t>
            </a:r>
            <a:endParaRPr lang="en-US" dirty="0">
              <a:latin typeface="Algerian" panose="04020705040A02060702" pitchFamily="82" charset="0"/>
              <a:cs typeface="Apple Chancery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(*</a:t>
            </a:r>
            <a:r>
              <a:rPr lang="sk-SK" dirty="0" smtClean="0"/>
              <a:t> </a:t>
            </a:r>
            <a:r>
              <a:rPr lang="en-US" dirty="0" smtClean="0"/>
              <a:t>1510 – </a:t>
            </a:r>
            <a:r>
              <a:rPr lang="sk-SK" dirty="0" smtClean="0">
                <a:effectLst/>
              </a:rPr>
              <a:t>† </a:t>
            </a:r>
            <a:r>
              <a:rPr lang="en-US" dirty="0" smtClean="0"/>
              <a:t>1560)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6695" y="4324862"/>
            <a:ext cx="1864906" cy="21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504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>
        <p15:prstTrans prst="airplan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640079" y="627016"/>
            <a:ext cx="779852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Leonard </a:t>
            </a:r>
            <a:r>
              <a:rPr lang="sk-SK" sz="2400" dirty="0" err="1" smtClean="0"/>
              <a:t>Stöckel</a:t>
            </a:r>
            <a:endParaRPr lang="sk-SK" sz="2400" dirty="0" smtClean="0"/>
          </a:p>
          <a:p>
            <a:endParaRPr lang="sk-SK" sz="2400" dirty="0"/>
          </a:p>
          <a:p>
            <a:pPr>
              <a:lnSpc>
                <a:spcPct val="150000"/>
              </a:lnSpc>
            </a:pPr>
            <a:r>
              <a:rPr lang="sk-SK" sz="2400" dirty="0" smtClean="0"/>
              <a:t>-   bardejovský rodák, pedagóg, teológ, školský a cirkevný organizátor - preslávil svoje mesto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400" dirty="0" smtClean="0"/>
              <a:t>štúdia v Nemecku, pod vplyvom Filipa </a:t>
            </a:r>
            <a:r>
              <a:rPr lang="sk-SK" sz="2400" dirty="0" err="1" smtClean="0"/>
              <a:t>Melanchtona</a:t>
            </a:r>
            <a:endParaRPr lang="sk-SK" sz="24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400" dirty="0"/>
              <a:t>t</a:t>
            </a:r>
            <a:r>
              <a:rPr lang="sk-SK" sz="2400" dirty="0" smtClean="0"/>
              <a:t>vorca prvých školských zákonov na Slovensku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400" dirty="0" smtClean="0"/>
              <a:t>dlhodobý riaditeľ mestskej humanistickej školy – moderné vyučovacie metódy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sz="2400" dirty="0"/>
              <a:t>t</a:t>
            </a:r>
            <a:r>
              <a:rPr lang="sk-SK" sz="2400" dirty="0" smtClean="0"/>
              <a:t>vorca </a:t>
            </a:r>
            <a:r>
              <a:rPr lang="sk-SK" sz="2400" dirty="0" err="1" smtClean="0"/>
              <a:t>Confessio</a:t>
            </a:r>
            <a:r>
              <a:rPr lang="sk-SK" sz="2400" dirty="0" smtClean="0"/>
              <a:t> </a:t>
            </a:r>
            <a:r>
              <a:rPr lang="sk-SK" sz="2400" dirty="0" err="1" smtClean="0"/>
              <a:t>Pentapolitana</a:t>
            </a:r>
            <a:r>
              <a:rPr lang="sk-SK" sz="2400" dirty="0" smtClean="0"/>
              <a:t> – vierovyznania </a:t>
            </a:r>
            <a:r>
              <a:rPr lang="sk-SK" sz="2400" smtClean="0"/>
              <a:t>5-východoslovenských miest</a:t>
            </a:r>
            <a:endParaRPr lang="sk-SK" sz="2400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40981965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3636" y="1632067"/>
            <a:ext cx="89911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Comic Sans MS" panose="030F0702030302020204" pitchFamily="66" charset="0"/>
              </a:rPr>
              <a:t>Ďakujeme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en-US" sz="8000" dirty="0" err="1" smtClean="0">
                <a:latin typeface="Comic Sans MS" panose="030F0702030302020204" pitchFamily="66" charset="0"/>
              </a:rPr>
              <a:t>za</a:t>
            </a:r>
            <a:r>
              <a:rPr lang="en-US" sz="8000" dirty="0" smtClean="0">
                <a:latin typeface="Comic Sans MS" panose="030F0702030302020204" pitchFamily="66" charset="0"/>
              </a:rPr>
              <a:t> </a:t>
            </a:r>
            <a:r>
              <a:rPr lang="en-US" sz="8000" dirty="0" err="1" smtClean="0">
                <a:latin typeface="Comic Sans MS" panose="030F0702030302020204" pitchFamily="66" charset="0"/>
              </a:rPr>
              <a:t>pozornosť</a:t>
            </a:r>
            <a:r>
              <a:rPr lang="sk-SK" sz="8000" dirty="0" smtClean="0">
                <a:latin typeface="Comic Sans MS" panose="030F0702030302020204" pitchFamily="66" charset="0"/>
              </a:rPr>
              <a:t>!</a:t>
            </a:r>
            <a:endParaRPr lang="sk-SK" sz="8000" dirty="0">
              <a:latin typeface="Comic Sans MS" panose="030F0702030302020204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652654" y="6211669"/>
            <a:ext cx="349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dirty="0" smtClean="0"/>
              <a:t>Simona </a:t>
            </a:r>
            <a:r>
              <a:rPr lang="sk-SK" dirty="0" err="1" smtClean="0"/>
              <a:t>Kurimská</a:t>
            </a:r>
            <a:endParaRPr lang="sk-SK" dirty="0" smtClean="0"/>
          </a:p>
          <a:p>
            <a:pPr algn="r"/>
            <a:r>
              <a:rPr lang="sk-SK" dirty="0" smtClean="0"/>
              <a:t>Markéta </a:t>
            </a:r>
            <a:r>
              <a:rPr lang="sk-SK" dirty="0" err="1" smtClean="0"/>
              <a:t>Ondošová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1689915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Zdroje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KNIŽNICA DÁVIDA GUTGESELA</a:t>
            </a:r>
          </a:p>
          <a:p>
            <a:r>
              <a:rPr lang="en-US" dirty="0">
                <a:hlinkClick r:id="rId2"/>
              </a:rPr>
              <a:t>https://sk.wikipedia.org</a:t>
            </a:r>
            <a:r>
              <a:rPr lang="en-US">
                <a:hlinkClick r:id="rId2"/>
              </a:rPr>
              <a:t>/wiki/Leonard_St%C3%</a:t>
            </a:r>
            <a:r>
              <a:rPr lang="en-US" smtClean="0">
                <a:hlinkClick r:id="rId2"/>
              </a:rPr>
              <a:t>B6ckel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53414"/>
      </p:ext>
    </p:extLst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222" y="2248347"/>
            <a:ext cx="7745505" cy="3877815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charset="2"/>
              <a:buChar char="ü"/>
            </a:pPr>
            <a:r>
              <a:rPr lang="en-US" dirty="0" err="1" smtClean="0">
                <a:latin typeface="Times New Roman"/>
                <a:cs typeface="Times New Roman"/>
              </a:rPr>
              <a:t>Úvod</a:t>
            </a:r>
            <a:endParaRPr lang="sk-SK" dirty="0" smtClean="0"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  <a:buFont typeface="Wingdings" charset="2"/>
              <a:buChar char="ü"/>
            </a:pPr>
            <a:r>
              <a:rPr lang="sk-SK" dirty="0" smtClean="0">
                <a:latin typeface="Times New Roman"/>
                <a:cs typeface="Times New Roman"/>
              </a:rPr>
              <a:t>Rodina 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  <a:buFont typeface="Wingdings" charset="2"/>
              <a:buChar char="ü"/>
            </a:pPr>
            <a:r>
              <a:rPr lang="en-US" dirty="0" err="1" smtClean="0">
                <a:latin typeface="Times New Roman"/>
                <a:cs typeface="Times New Roman"/>
              </a:rPr>
              <a:t>Životopis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  <a:buFont typeface="Wingdings" charset="2"/>
              <a:buChar char="ü"/>
            </a:pPr>
            <a:r>
              <a:rPr lang="en-US" dirty="0" err="1" smtClean="0">
                <a:latin typeface="Times New Roman"/>
                <a:cs typeface="Times New Roman"/>
              </a:rPr>
              <a:t>Gymnázium</a:t>
            </a:r>
            <a:endParaRPr lang="en-US" dirty="0" smtClean="0"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  <a:buFont typeface="Wingdings" charset="2"/>
              <a:buChar char="ü"/>
            </a:pPr>
            <a:r>
              <a:rPr lang="en-US" dirty="0" err="1" smtClean="0">
                <a:latin typeface="Times New Roman"/>
                <a:cs typeface="Times New Roman"/>
              </a:rPr>
              <a:t>História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gymnázia</a:t>
            </a:r>
            <a:endParaRPr lang="sk-SK" dirty="0" smtClean="0"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  <a:buFont typeface="Wingdings" charset="2"/>
              <a:buChar char="ü"/>
            </a:pPr>
            <a:r>
              <a:rPr lang="sk-SK" dirty="0" smtClean="0">
                <a:latin typeface="Times New Roman"/>
                <a:cs typeface="Times New Roman"/>
              </a:rPr>
              <a:t>Zdroje</a:t>
            </a:r>
          </a:p>
          <a:p>
            <a:pPr algn="ctr">
              <a:lnSpc>
                <a:spcPct val="150000"/>
              </a:lnSpc>
              <a:buFont typeface="Wingdings" charset="2"/>
              <a:buChar char="ü"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pple Chancery"/>
                <a:cs typeface="Apple Chancery"/>
              </a:rPr>
              <a:t>Obsah</a:t>
            </a:r>
            <a:endParaRPr lang="en-US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6962259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7130" y="2177302"/>
            <a:ext cx="6562164" cy="35511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err="1">
                <a:latin typeface="Times New Roman"/>
                <a:cs typeface="Times New Roman"/>
              </a:rPr>
              <a:t>Narodil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sa</a:t>
            </a:r>
            <a:r>
              <a:rPr lang="en-US" sz="2000" dirty="0">
                <a:latin typeface="Times New Roman"/>
                <a:cs typeface="Times New Roman"/>
              </a:rPr>
              <a:t> v </a:t>
            </a:r>
            <a:r>
              <a:rPr lang="en-US" sz="2000" dirty="0" err="1">
                <a:latin typeface="Times New Roman"/>
                <a:cs typeface="Times New Roman"/>
              </a:rPr>
              <a:t>Bardejove</a:t>
            </a:r>
            <a:r>
              <a:rPr lang="en-US" sz="2000" dirty="0">
                <a:latin typeface="Times New Roman"/>
                <a:cs typeface="Times New Roman"/>
              </a:rPr>
              <a:t> v </a:t>
            </a:r>
            <a:r>
              <a:rPr lang="en-US" sz="2000" dirty="0" err="1">
                <a:latin typeface="Times New Roman"/>
                <a:cs typeface="Times New Roman"/>
              </a:rPr>
              <a:t>roku</a:t>
            </a:r>
            <a:r>
              <a:rPr lang="en-US" sz="2000" dirty="0">
                <a:latin typeface="Times New Roman"/>
                <a:cs typeface="Times New Roman"/>
              </a:rPr>
              <a:t> 1510, </a:t>
            </a:r>
            <a:r>
              <a:rPr lang="en-US" sz="2000" dirty="0" err="1">
                <a:latin typeface="Times New Roman"/>
                <a:cs typeface="Times New Roman"/>
              </a:rPr>
              <a:t>presný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dátum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narodenia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nie</a:t>
            </a:r>
            <a:r>
              <a:rPr lang="en-US" sz="2000" dirty="0">
                <a:latin typeface="Times New Roman"/>
                <a:cs typeface="Times New Roman"/>
              </a:rPr>
              <a:t> je </a:t>
            </a:r>
            <a:r>
              <a:rPr lang="en-US" sz="2000" dirty="0" err="1" smtClean="0">
                <a:latin typeface="Times New Roman"/>
                <a:cs typeface="Times New Roman"/>
              </a:rPr>
              <a:t>znám</a:t>
            </a:r>
            <a:r>
              <a:rPr lang="sk-SK" sz="2000" dirty="0" smtClean="0">
                <a:latin typeface="Times New Roman"/>
                <a:cs typeface="Times New Roman"/>
              </a:rPr>
              <a:t>y</a:t>
            </a:r>
            <a:r>
              <a:rPr lang="en-US" sz="2000" dirty="0" smtClean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Pochádzal</a:t>
            </a:r>
            <a:r>
              <a:rPr lang="en-US" sz="2000" dirty="0">
                <a:latin typeface="Times New Roman"/>
                <a:cs typeface="Times New Roman"/>
              </a:rPr>
              <a:t> s </a:t>
            </a:r>
            <a:r>
              <a:rPr lang="en-US" sz="2000" dirty="0" err="1">
                <a:latin typeface="Times New Roman"/>
                <a:cs typeface="Times New Roman"/>
              </a:rPr>
              <a:t>meštianskej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nemeckej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rodiny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ktorá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bývala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terajšej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Stöckelovej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ulici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predtým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Obr</a:t>
            </a:r>
            <a:r>
              <a:rPr lang="sk-SK" sz="2000" dirty="0" smtClean="0">
                <a:latin typeface="Times New Roman"/>
                <a:cs typeface="Times New Roman"/>
              </a:rPr>
              <a:t>u</a:t>
            </a:r>
            <a:r>
              <a:rPr lang="en-US" sz="2000" dirty="0" err="1" smtClean="0">
                <a:latin typeface="Times New Roman"/>
                <a:cs typeface="Times New Roman"/>
              </a:rPr>
              <a:t>čníckej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ulici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Mladý</a:t>
            </a:r>
            <a:r>
              <a:rPr lang="en-US" sz="2000" dirty="0">
                <a:latin typeface="Times New Roman"/>
                <a:cs typeface="Times New Roman"/>
              </a:rPr>
              <a:t> Leonard </a:t>
            </a:r>
            <a:r>
              <a:rPr lang="en-US" sz="2000" dirty="0" err="1">
                <a:latin typeface="Times New Roman"/>
                <a:cs typeface="Times New Roman"/>
              </a:rPr>
              <a:t>sa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učil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najprv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doma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kde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l</a:t>
            </a:r>
            <a:r>
              <a:rPr lang="en-US" sz="2000" dirty="0" err="1" smtClean="0">
                <a:latin typeface="Times New Roman"/>
                <a:cs typeface="Times New Roman"/>
              </a:rPr>
              <a:t>ektorom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bol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Valentín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Ecchius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Bol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významným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pedagógom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teológom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školským</a:t>
            </a:r>
            <a:r>
              <a:rPr lang="en-US" sz="2000" dirty="0">
                <a:latin typeface="Times New Roman"/>
                <a:cs typeface="Times New Roman"/>
              </a:rPr>
              <a:t> a </a:t>
            </a:r>
            <a:r>
              <a:rPr lang="en-US" sz="2000" dirty="0" err="1">
                <a:latin typeface="Times New Roman"/>
                <a:cs typeface="Times New Roman"/>
              </a:rPr>
              <a:t>cirkevným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organizátorom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Slovensku</a:t>
            </a:r>
            <a:r>
              <a:rPr lang="en-US" sz="2000" dirty="0">
                <a:latin typeface="Times New Roman"/>
                <a:cs typeface="Times New Roman"/>
              </a:rPr>
              <a:t> v 16. </a:t>
            </a:r>
            <a:r>
              <a:rPr lang="en-US" sz="2000" dirty="0" err="1">
                <a:latin typeface="Times New Roman"/>
                <a:cs typeface="Times New Roman"/>
              </a:rPr>
              <a:t>storočí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Úvod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7958" y="4790787"/>
            <a:ext cx="1847228" cy="1917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62938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>
        <p15:prstTrans prst="crush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28" y="2249916"/>
            <a:ext cx="5398602" cy="387781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Otec Leonard bol mestským kováčom. Bol váženým občanom, členom užšej mestskej rady,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jurátom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po dve obdobia v rokoch po 1512–1513; 1520-1521 aj mestským richtárom.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Matka sa volala Otília. 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 mladšieho brata Petra, ktorý od roku 1536 študoval na univerzite vo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Wittenbergu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Rodina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408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>
        <p15:prstTrans prst="prestig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491" y="2169990"/>
            <a:ext cx="5682792" cy="3877815"/>
          </a:xfrm>
        </p:spPr>
        <p:txBody>
          <a:bodyPr numCol="1">
            <a:normAutofit/>
          </a:bodyPr>
          <a:lstStyle/>
          <a:p>
            <a:pPr marL="114300" indent="0" algn="just">
              <a:buNone/>
            </a:pPr>
            <a:r>
              <a:rPr lang="en-US" sz="2000" dirty="0" err="1" smtClean="0">
                <a:latin typeface="Times New Roman"/>
                <a:cs typeface="Times New Roman"/>
              </a:rPr>
              <a:t>Má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veľké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zásluhy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sk-SK" sz="2000" dirty="0" smtClean="0">
                <a:latin typeface="Times New Roman"/>
                <a:cs typeface="Times New Roman"/>
              </a:rPr>
              <a:t>na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rozvoj</a:t>
            </a:r>
            <a:r>
              <a:rPr lang="sk-SK" sz="2000" dirty="0" smtClean="0">
                <a:latin typeface="Times New Roman"/>
                <a:cs typeface="Times New Roman"/>
              </a:rPr>
              <a:t>i </a:t>
            </a:r>
            <a:r>
              <a:rPr lang="en-US" sz="2000" dirty="0" err="1" smtClean="0">
                <a:latin typeface="Times New Roman"/>
                <a:cs typeface="Times New Roman"/>
              </a:rPr>
              <a:t>školstva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latin typeface="Times New Roman"/>
                <a:cs typeface="Times New Roman"/>
              </a:rPr>
              <a:t>upevnen</a:t>
            </a:r>
            <a:r>
              <a:rPr lang="sk-SK" sz="2000" dirty="0" smtClean="0">
                <a:latin typeface="Times New Roman"/>
                <a:cs typeface="Times New Roman"/>
              </a:rPr>
              <a:t>í</a:t>
            </a:r>
            <a:r>
              <a:rPr lang="en-US" sz="2000" dirty="0" smtClean="0">
                <a:latin typeface="Times New Roman"/>
                <a:cs typeface="Times New Roman"/>
              </a:rPr>
              <a:t> a </a:t>
            </a:r>
            <a:r>
              <a:rPr lang="en-US" sz="2000" dirty="0" err="1" smtClean="0">
                <a:latin typeface="Times New Roman"/>
                <a:cs typeface="Times New Roman"/>
              </a:rPr>
              <a:t>rozšíren</a:t>
            </a:r>
            <a:r>
              <a:rPr lang="sk-SK" sz="2000" dirty="0" smtClean="0">
                <a:latin typeface="Times New Roman"/>
                <a:cs typeface="Times New Roman"/>
              </a:rPr>
              <a:t>í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Lutherovej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reformácie</a:t>
            </a:r>
            <a:r>
              <a:rPr lang="en-US" sz="2000" dirty="0" smtClean="0">
                <a:latin typeface="Times New Roman"/>
                <a:cs typeface="Times New Roman"/>
              </a:rPr>
              <a:t> u </a:t>
            </a:r>
            <a:r>
              <a:rPr lang="en-US" sz="2000" dirty="0" err="1" smtClean="0">
                <a:latin typeface="Times New Roman"/>
                <a:cs typeface="Times New Roman"/>
              </a:rPr>
              <a:t>nás</a:t>
            </a:r>
            <a:r>
              <a:rPr lang="en-US" sz="2000" dirty="0" smtClean="0">
                <a:latin typeface="Times New Roman"/>
                <a:cs typeface="Times New Roman"/>
              </a:rPr>
              <a:t>. </a:t>
            </a:r>
            <a:r>
              <a:rPr lang="en-US" sz="2000" dirty="0" err="1" smtClean="0">
                <a:latin typeface="Times New Roman"/>
                <a:cs typeface="Times New Roman"/>
              </a:rPr>
              <a:t>Vynikol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ako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tvorca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prvých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školských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zákonov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na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Slovensku</a:t>
            </a:r>
            <a:r>
              <a:rPr lang="en-US" sz="2000" dirty="0" smtClean="0">
                <a:latin typeface="Times New Roman"/>
                <a:cs typeface="Times New Roman"/>
              </a:rPr>
              <a:t>. </a:t>
            </a:r>
            <a:r>
              <a:rPr lang="en-US" sz="2000" dirty="0" err="1" smtClean="0">
                <a:latin typeface="Times New Roman"/>
                <a:cs typeface="Times New Roman"/>
              </a:rPr>
              <a:t>Zostavil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vyznanie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vier</a:t>
            </a:r>
            <a:r>
              <a:rPr lang="sk-SK" sz="2000" dirty="0" smtClean="0">
                <a:latin typeface="Times New Roman"/>
                <a:cs typeface="Times New Roman"/>
              </a:rPr>
              <a:t>y</a:t>
            </a:r>
            <a:r>
              <a:rPr lang="en-US" sz="2000" dirty="0" smtClean="0">
                <a:latin typeface="Times New Roman"/>
                <a:cs typeface="Times New Roman"/>
              </a:rPr>
              <a:t> 5</a:t>
            </a:r>
            <a:r>
              <a:rPr lang="sk-SK" sz="2000" dirty="0" smtClean="0">
                <a:latin typeface="Times New Roman"/>
                <a:cs typeface="Times New Roman"/>
              </a:rPr>
              <a:t>-</a:t>
            </a:r>
            <a:r>
              <a:rPr lang="en-US" sz="2000" dirty="0" err="1" smtClean="0">
                <a:latin typeface="Times New Roman"/>
                <a:cs typeface="Times New Roman"/>
              </a:rPr>
              <a:t>tich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miest</a:t>
            </a:r>
            <a:r>
              <a:rPr lang="en-US" sz="2000" dirty="0" smtClean="0">
                <a:latin typeface="Times New Roman"/>
                <a:cs typeface="Times New Roman"/>
              </a:rPr>
              <a:t> pod </a:t>
            </a:r>
            <a:r>
              <a:rPr lang="en-US" sz="2000" dirty="0" err="1" smtClean="0">
                <a:latin typeface="Times New Roman"/>
                <a:cs typeface="Times New Roman"/>
              </a:rPr>
              <a:t>názvom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Confessio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Pentapolitana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pre </a:t>
            </a:r>
            <a:r>
              <a:rPr lang="en-US" sz="2000" dirty="0" err="1" smtClean="0">
                <a:latin typeface="Times New Roman"/>
                <a:cs typeface="Times New Roman"/>
              </a:rPr>
              <a:t>Bardejov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latin typeface="Times New Roman"/>
                <a:cs typeface="Times New Roman"/>
              </a:rPr>
              <a:t>Prešov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latin typeface="Times New Roman"/>
                <a:cs typeface="Times New Roman"/>
              </a:rPr>
              <a:t>Sabinov</a:t>
            </a:r>
            <a:r>
              <a:rPr lang="en-US" sz="2000" dirty="0" smtClean="0">
                <a:latin typeface="Times New Roman"/>
                <a:cs typeface="Times New Roman"/>
              </a:rPr>
              <a:t>, </a:t>
            </a:r>
            <a:r>
              <a:rPr lang="en-US" sz="2000" dirty="0" err="1" smtClean="0">
                <a:latin typeface="Times New Roman"/>
                <a:cs typeface="Times New Roman"/>
              </a:rPr>
              <a:t>Košice</a:t>
            </a:r>
            <a:r>
              <a:rPr lang="en-US" sz="2000" dirty="0" smtClean="0">
                <a:latin typeface="Times New Roman"/>
                <a:cs typeface="Times New Roman"/>
              </a:rPr>
              <a:t> a </a:t>
            </a:r>
            <a:r>
              <a:rPr lang="en-US" sz="2000" dirty="0" err="1" smtClean="0">
                <a:latin typeface="Times New Roman"/>
                <a:cs typeface="Times New Roman"/>
              </a:rPr>
              <a:t>Levoču</a:t>
            </a:r>
            <a:r>
              <a:rPr lang="en-US" sz="2000" dirty="0" smtClean="0">
                <a:latin typeface="Times New Roman"/>
                <a:cs typeface="Times New Roman"/>
              </a:rPr>
              <a:t>. </a:t>
            </a:r>
            <a:r>
              <a:rPr lang="sk-SK" sz="2000" dirty="0" smtClean="0">
                <a:latin typeface="Times New Roman"/>
                <a:cs typeface="Times New Roman"/>
              </a:rPr>
              <a:t>Svojho času b</a:t>
            </a:r>
            <a:r>
              <a:rPr lang="en-US" sz="2000" dirty="0" err="1" smtClean="0">
                <a:latin typeface="Times New Roman"/>
                <a:cs typeface="Times New Roman"/>
              </a:rPr>
              <a:t>ol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vedúcou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osobnosťou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evan</a:t>
            </a:r>
            <a:r>
              <a:rPr lang="sk-SK" sz="2000" dirty="0" smtClean="0">
                <a:latin typeface="Times New Roman"/>
                <a:cs typeface="Times New Roman"/>
              </a:rPr>
              <a:t>j</a:t>
            </a:r>
            <a:r>
              <a:rPr lang="en-US" sz="2000" dirty="0" err="1" smtClean="0">
                <a:latin typeface="Times New Roman"/>
                <a:cs typeface="Times New Roman"/>
              </a:rPr>
              <a:t>elickej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cirkvi</a:t>
            </a:r>
            <a:r>
              <a:rPr lang="en-US" sz="2000" dirty="0" smtClean="0">
                <a:latin typeface="Times New Roman"/>
                <a:cs typeface="Times New Roman"/>
              </a:rPr>
              <a:t> v </a:t>
            </a:r>
            <a:r>
              <a:rPr lang="en-US" sz="2000" dirty="0" err="1">
                <a:latin typeface="Times New Roman"/>
                <a:cs typeface="Times New Roman"/>
              </a:rPr>
              <a:t>H</a:t>
            </a:r>
            <a:r>
              <a:rPr lang="en-US" sz="2000" dirty="0" err="1" smtClean="0">
                <a:latin typeface="Times New Roman"/>
                <a:cs typeface="Times New Roman"/>
              </a:rPr>
              <a:t>ornom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latin typeface="Times New Roman"/>
                <a:cs typeface="Times New Roman"/>
              </a:rPr>
              <a:t>Uhorsku</a:t>
            </a:r>
            <a:r>
              <a:rPr lang="en-US" sz="2000" dirty="0" smtClean="0">
                <a:latin typeface="Times New Roman"/>
                <a:cs typeface="Times New Roman"/>
              </a:rPr>
              <a:t>.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pple Chancery"/>
                <a:cs typeface="Apple Chancery"/>
              </a:rPr>
              <a:t>Životopis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1676" y="4680045"/>
            <a:ext cx="1845560" cy="191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877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>
        <p15:prstTrans prst="fractur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3682" y="2141780"/>
            <a:ext cx="6696636" cy="341185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sk-SK" sz="2000" dirty="0" smtClean="0">
                <a:latin typeface="Times New Roman"/>
                <a:cs typeface="Times New Roman"/>
              </a:rPr>
              <a:t>Gymnázium Leonarda </a:t>
            </a:r>
            <a:r>
              <a:rPr lang="sk-SK" sz="2000" dirty="0" err="1" smtClean="0">
                <a:latin typeface="Times New Roman"/>
                <a:cs typeface="Times New Roman"/>
              </a:rPr>
              <a:t>Stöckela</a:t>
            </a:r>
            <a:r>
              <a:rPr lang="sk-SK" sz="2000" dirty="0" smtClean="0">
                <a:latin typeface="Times New Roman"/>
                <a:cs typeface="Times New Roman"/>
              </a:rPr>
              <a:t> v</a:t>
            </a:r>
            <a:r>
              <a:rPr lang="sk-SK" sz="2000" b="1" dirty="0" smtClean="0">
                <a:latin typeface="Times New Roman"/>
                <a:cs typeface="Times New Roman"/>
              </a:rPr>
              <a:t> </a:t>
            </a:r>
            <a:r>
              <a:rPr lang="sk-SK" sz="2000" dirty="0" smtClean="0">
                <a:latin typeface="Times New Roman"/>
                <a:cs typeface="Times New Roman"/>
              </a:rPr>
              <a:t>Bardejove je škola s vyše sedemdesiatročnou históriou nadväzujúca na bohatú tradíciu bardejovského školstva. Pôsobil na nej významný pedagóg, humanistický básnik Valentín </a:t>
            </a:r>
            <a:r>
              <a:rPr lang="sk-SK" sz="2000" dirty="0" err="1" smtClean="0">
                <a:latin typeface="Times New Roman"/>
                <a:cs typeface="Times New Roman"/>
              </a:rPr>
              <a:t>Eck</a:t>
            </a:r>
            <a:r>
              <a:rPr lang="sk-SK" sz="2000" dirty="0" smtClean="0">
                <a:latin typeface="Times New Roman"/>
                <a:cs typeface="Times New Roman"/>
              </a:rPr>
              <a:t>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Gymnázium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2042" y="4047565"/>
            <a:ext cx="4719917" cy="25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6106" y="2168422"/>
            <a:ext cx="6911788" cy="40979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Prvými zmienkami o existencii bardejovskej školy (mestskej latinskej školy) sú zápisy v mestských účtoch z rokov 1434 – 1440. V období nástupu humanistických a renesančných myšlienok v roku 1508 vznikla v Bardejove evanjelická humanistická škola, ktorá si získala slávu v celom Uhorsku. </a:t>
            </a:r>
            <a:r>
              <a:rPr lang="sk-SK" dirty="0" smtClean="0">
                <a:latin typeface="Times New Roman"/>
                <a:cs typeface="Times New Roman"/>
              </a:rPr>
              <a:t>Pôsobil na nej významný pedagóg, humanistický básnik Valentín </a:t>
            </a:r>
            <a:r>
              <a:rPr lang="sk-SK" dirty="0" err="1" smtClean="0">
                <a:latin typeface="Times New Roman"/>
                <a:cs typeface="Times New Roman"/>
              </a:rPr>
              <a:t>Eck</a:t>
            </a:r>
            <a:r>
              <a:rPr lang="sk-SK" dirty="0" smtClean="0">
                <a:latin typeface="Times New Roman"/>
                <a:cs typeface="Times New Roman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História</a:t>
            </a:r>
            <a:r>
              <a:rPr lang="en-US" dirty="0" smtClean="0"/>
              <a:t> </a:t>
            </a:r>
            <a:r>
              <a:rPr lang="en-US" dirty="0" err="1" smtClean="0"/>
              <a:t>gymnázia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História</a:t>
            </a:r>
            <a:r>
              <a:rPr lang="en-US" dirty="0" smtClean="0"/>
              <a:t> </a:t>
            </a:r>
            <a:r>
              <a:rPr lang="en-US" dirty="0" err="1" smtClean="0"/>
              <a:t>gymnázia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324535" y="2138083"/>
            <a:ext cx="6494930" cy="371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sk-SK" sz="2400" dirty="0" smtClean="0">
                <a:latin typeface="Times New Roman"/>
                <a:cs typeface="Times New Roman"/>
              </a:rPr>
              <a:t>Kvalitatívnym prínosom pre ďalší vývoj školy bol príchod bardejovského rodáka, </a:t>
            </a:r>
            <a:r>
              <a:rPr lang="sk-SK" sz="2400" dirty="0" err="1" smtClean="0">
                <a:latin typeface="Times New Roman"/>
                <a:cs typeface="Times New Roman"/>
              </a:rPr>
              <a:t>Lutherovho</a:t>
            </a:r>
            <a:r>
              <a:rPr lang="sk-SK" sz="2400" dirty="0" smtClean="0">
                <a:latin typeface="Times New Roman"/>
                <a:cs typeface="Times New Roman"/>
              </a:rPr>
              <a:t> žiaka Leonarda </a:t>
            </a:r>
            <a:r>
              <a:rPr lang="sk-SK" sz="2400" dirty="0" err="1" smtClean="0">
                <a:latin typeface="Times New Roman"/>
                <a:cs typeface="Times New Roman"/>
              </a:rPr>
              <a:t>Stöckela</a:t>
            </a:r>
            <a:r>
              <a:rPr lang="sk-SK" sz="2400" dirty="0" smtClean="0">
                <a:latin typeface="Times New Roman"/>
                <a:cs typeface="Times New Roman"/>
              </a:rPr>
              <a:t>, zo štúdií v nemeckom </a:t>
            </a:r>
            <a:r>
              <a:rPr lang="sk-SK" sz="2400" dirty="0" err="1" smtClean="0">
                <a:latin typeface="Times New Roman"/>
                <a:cs typeface="Times New Roman"/>
              </a:rPr>
              <a:t>Wittenbergu</a:t>
            </a:r>
            <a:r>
              <a:rPr lang="sk-SK" sz="2400" dirty="0" smtClean="0">
                <a:latin typeface="Times New Roman"/>
                <a:cs typeface="Times New Roman"/>
              </a:rPr>
              <a:t>.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 Školu viedol Leonard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Stöckel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1539 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krátkou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prestávkou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rokov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škola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dosiahla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jeho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vedením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modernými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vyučovacími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metódami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vysokú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úroveň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vyhľadávanou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školou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popredných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šľachtických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meštianskych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rodín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b="5125"/>
          <a:stretch/>
        </p:blipFill>
        <p:spPr>
          <a:xfrm>
            <a:off x="4570323" y="1"/>
            <a:ext cx="4573677" cy="387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9614" y="3872858"/>
            <a:ext cx="3389712" cy="298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9325" y="3872858"/>
            <a:ext cx="3114675" cy="2985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02" y="0"/>
            <a:ext cx="4573525" cy="3872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72858"/>
            <a:ext cx="2701721" cy="29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241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400</TotalTime>
  <Words>318</Words>
  <Application>Microsoft Office PowerPoint</Application>
  <PresentationFormat>Prezentácia na obrazovke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Hardcover</vt:lpstr>
      <vt:lpstr>Leonard Stöckel</vt:lpstr>
      <vt:lpstr>Obsah</vt:lpstr>
      <vt:lpstr>Úvod</vt:lpstr>
      <vt:lpstr>Rodina</vt:lpstr>
      <vt:lpstr>Životopis</vt:lpstr>
      <vt:lpstr>Gymnázium</vt:lpstr>
      <vt:lpstr>História gymnázia</vt:lpstr>
      <vt:lpstr>História gymnázia</vt:lpstr>
      <vt:lpstr>Prezentácia programu PowerPoint</vt:lpstr>
      <vt:lpstr>Prezentácia programu PowerPoint</vt:lpstr>
      <vt:lpstr>Prezentácia programu PowerPoint</vt:lpstr>
      <vt:lpstr>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Leonardo Stockel</dc:title>
  <dc:creator>advertea</dc:creator>
  <cp:lastModifiedBy>Ucitel</cp:lastModifiedBy>
  <cp:revision>38</cp:revision>
  <dcterms:created xsi:type="dcterms:W3CDTF">2016-02-08T12:42:14Z</dcterms:created>
  <dcterms:modified xsi:type="dcterms:W3CDTF">2019-04-29T20:01:09Z</dcterms:modified>
</cp:coreProperties>
</file>