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4" r:id="rId10"/>
    <p:sldId id="266" r:id="rId11"/>
    <p:sldId id="268" r:id="rId12"/>
    <p:sldId id="269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20. 9. 2021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20. 9. 2021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20. 9. 2021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20. 9. 2021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k/url?sa=i&amp;rct=j&amp;q=&amp;esrc=s&amp;source=images&amp;cd=&amp;cad=rja&amp;uact=8&amp;ved=0ahUKEwjF89ePlbbWAhUHtRoKHdtxCi4QjRwIBw&amp;url=http://www.hradiska.sk/2012_07_12_archive.html&amp;psig=AFQjCNHUpj9etzBLdihLoBhsIJqUu8rY3Q&amp;ust=1506079386063811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s://www.google.sk/url?sa=i&amp;rct=j&amp;q=&amp;esrc=s&amp;source=images&amp;cd=&amp;cad=rja&amp;uact=8&amp;ved=0ahUKEwjLiJPNkrbWAhWHWhoKHSK1AhcQjRwIBw&amp;url=https://www.bystricoviny.sk/titulka/slavime-prichod-cyrila-metoda-velku-moravu/&amp;psig=AFQjCNFdM10dgVQGUZf2a1OD1vzJ4dA3OA&amp;ust=150607864526319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sk/url?sa=i&amp;rct=j&amp;q=&amp;esrc=s&amp;source=images&amp;cd=&amp;cad=rja&amp;uact=8&amp;ved=0ahUKEwik0dPylLbWAhXKnRoKHclhDiAQjRwIBw&amp;url=http://www.abdis.sk/Blogs/Product/86&amp;psig=AFQjCNE5-VBsyGkbY0Tq8YWsNMVIpOGRBg&amp;ust=1506079331449750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s://www.google.sk/url?sa=i&amp;rct=j&amp;q=&amp;esrc=s&amp;source=images&amp;cd=&amp;cad=rja&amp;uact=8&amp;ved=0ahUKEwjlgsWjlbbWAhXH1BoKHQRYCo0QjRwIBw&amp;url=https://www.drakkaria.cz/sperky/stribrne-sperky/sperky---repliky-import/slunecni-kruh-mikulcice-velka-morava-ag-925.html/&amp;psig=AFQjCNG3GQByL7emBCX6hl1jKpkWvypE8g&amp;ust=1506079433148968" TargetMode="External"/><Relationship Id="rId4" Type="http://schemas.openxmlformats.org/officeDocument/2006/relationships/hyperlink" Target="http://www.google.sk/url?sa=i&amp;rct=j&amp;q=&amp;esrc=s&amp;source=images&amp;cd=&amp;cad=rja&amp;uact=8&amp;ved=0ahUKEwiDw4TelLbWAhWFfhoKHa8sASIQjRwIBw&amp;url=http://www.downyoutube.net/watch?v=vS6rs18JBKs&amp;psig=AFQjCNGqZGb-i-D6OhJzGeEa3dqFz4rYlQ&amp;ust=1506079279784693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sk/url?sa=i&amp;rct=j&amp;q=&amp;esrc=s&amp;source=images&amp;cd=&amp;cad=rja&amp;uact=8&amp;ved=0ahUKEwiolfiqirbWAhXDuRoKHcM-DsoQjRwIBw&amp;url=http://www.archeologiask.sk/slovenska-archeologia/chronologia-a-kultury/slovania-a-velka-morava.html&amp;psig=AFQjCNF918bIn3jWJUDNb61_VvYwQVUU_g&amp;ust=150607649165485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sk/url?sa=i&amp;rct=j&amp;q=&amp;esrc=s&amp;source=images&amp;cd=&amp;cad=rja&amp;uact=8&amp;ved=0ahUKEwisgoGJjLbWAhWHWhoKHSK1AhcQjRwIBw&amp;url=https://sk.wikipedia.org/wiki/Moravsk%C3%A9_knie%C5%BEatstvo&amp;psig=AFQjCNF99zOCY3Uah7YUXsfOeD2_Qd268Q&amp;ust=150607678720849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sk/url?sa=i&amp;rct=j&amp;q=&amp;esrc=s&amp;source=images&amp;cd=&amp;cad=rja&amp;uact=8&amp;ved=0ahUKEwjCqfTTjLbWAhUIahoKHe5YAisQjRwIBw&amp;url=https://sk.wikipedia.org/wiki/Nitrianske_knie%C5%BEatstvo&amp;psig=AFQjCNF99zOCY3Uah7YUXsfOeD2_Qd268Q&amp;ust=150607678720849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http://www.google.sk/url?sa=i&amp;rct=j&amp;q=&amp;esrc=s&amp;source=images&amp;cd=&amp;ved=0ahUKEwinlODsjLbWAhVL2xoKHTPHClkQjRwIBw&amp;url=http://necyklopedia.wikia.com/wiki/Pribina&amp;psig=AFQjCNFaG7ulsLJAjdAJwtHWXqycbpBcSw&amp;ust=150607717010710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sk/url?sa=i&amp;rct=j&amp;q=&amp;esrc=s&amp;source=images&amp;cd=&amp;cad=rja&amp;uact=8&amp;ved=0ahUKEwinlODsjLbWAhVL2xoKHTPHClkQjRwIBw&amp;url=http://www.medievalica.com/stranky/historica/slovaks/mapy/smapa3.htm&amp;psig=AFQjCNFaG7ulsLJAjdAJwtHWXqycbpBcSw&amp;ust=150607717010710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sk/url?sa=i&amp;rct=j&amp;q=&amp;esrc=s&amp;source=images&amp;cd=&amp;cad=rja&amp;uact=8&amp;ved=0ahUKEwjlo9SGkrbWAhXDOhoKHXhuAG8QjRwIBw&amp;url=http://www.miam.estranky.sk/clanky/velka-morava/velka-morava.html&amp;psig=AFQjCNHcHFI7WLVedTXjC3nlf36KGKmQlg&amp;ust=15060785698031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Nitrianske kniežatstvo a Veľká Morava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86200" y="5029200"/>
            <a:ext cx="3886200" cy="60960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3074" name="Picture 2" descr="Výsledok vyhľadávania obrázkov pre dopyt veľká morava cyril meto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86200"/>
            <a:ext cx="2819400" cy="2114550"/>
          </a:xfrm>
          <a:prstGeom prst="rect">
            <a:avLst/>
          </a:prstGeom>
          <a:noFill/>
        </p:spPr>
      </p:pic>
      <p:pic>
        <p:nvPicPr>
          <p:cNvPr id="3076" name="Picture 4" descr="Výsledok vyhľadávania obrázkov pre dopyt velka morava panovnic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33400"/>
            <a:ext cx="2302933" cy="1295400"/>
          </a:xfrm>
          <a:prstGeom prst="rect">
            <a:avLst/>
          </a:prstGeom>
          <a:noFill/>
        </p:spPr>
      </p:pic>
      <p:pic>
        <p:nvPicPr>
          <p:cNvPr id="3078" name="Picture 6" descr="Výsledok vyhľadávania obrázkov pre dopyt rastislav velka morav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2895600"/>
            <a:ext cx="1991282" cy="1981200"/>
          </a:xfrm>
          <a:prstGeom prst="rect">
            <a:avLst/>
          </a:prstGeom>
          <a:noFill/>
        </p:spPr>
      </p:pic>
      <p:pic>
        <p:nvPicPr>
          <p:cNvPr id="3080" name="Picture 8" descr="Výsledok vyhľadávania obrázkov pre dopyt velka morava hradisk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228600"/>
            <a:ext cx="3048000" cy="1952625"/>
          </a:xfrm>
          <a:prstGeom prst="rect">
            <a:avLst/>
          </a:prstGeom>
          <a:noFill/>
        </p:spPr>
      </p:pic>
      <p:pic>
        <p:nvPicPr>
          <p:cNvPr id="3082" name="Picture 10" descr="Výsledok vyhľadávania obrázkov pre dopyt velka morava sperky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3581400"/>
            <a:ext cx="1113721" cy="1219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Rastislav sa chcel zbaviť </a:t>
            </a:r>
            <a:r>
              <a:rPr lang="sk-SK" dirty="0" smtClean="0">
                <a:solidFill>
                  <a:srgbClr val="00B050"/>
                </a:solidFill>
              </a:rPr>
              <a:t>Svätopluka</a:t>
            </a:r>
            <a:r>
              <a:rPr lang="sk-SK" dirty="0" smtClean="0"/>
              <a:t> (svojho synovca), ktorý bol v Nitre.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Svätopluk sa dozvedel o jeho zámeroch, zajal a vydal Rastislava Frankom, odsúdili ho na smrť, ale napokon ho oslepili a zavreli do kláštora, kde aj zomrel.</a:t>
            </a:r>
            <a:endParaRPr lang="sk-SK" dirty="0"/>
          </a:p>
        </p:txBody>
      </p:sp>
      <p:pic>
        <p:nvPicPr>
          <p:cNvPr id="4" name="Obrázok 3" descr="Mojmir_kniieza_Velkomoravs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371600"/>
            <a:ext cx="2527300" cy="2889913"/>
          </a:xfrm>
          <a:prstGeom prst="rect">
            <a:avLst/>
          </a:prstGeom>
        </p:spPr>
      </p:pic>
      <p:pic>
        <p:nvPicPr>
          <p:cNvPr id="5" name="Obrázok 4" descr="minca-svätopl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44780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 odsúdení Rastislava Frankovia zajali i Svätopluka a obsadili VM. Slovania </a:t>
            </a:r>
            <a:r>
              <a:rPr lang="sk-SK" dirty="0" smtClean="0">
                <a:solidFill>
                  <a:srgbClr val="00B050"/>
                </a:solidFill>
              </a:rPr>
              <a:t>povstali </a:t>
            </a:r>
            <a:r>
              <a:rPr lang="sk-SK" dirty="0" smtClean="0"/>
              <a:t>pod vedením </a:t>
            </a:r>
            <a:r>
              <a:rPr lang="sk-SK" dirty="0" smtClean="0">
                <a:solidFill>
                  <a:srgbClr val="FF0000"/>
                </a:solidFill>
              </a:rPr>
              <a:t>Slavomír</a:t>
            </a:r>
            <a:r>
              <a:rPr lang="sk-SK" dirty="0" smtClean="0"/>
              <a:t>a.</a:t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Obrázok 3" descr="slavomí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7999"/>
            <a:ext cx="2133600" cy="327702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 rot="10800000" flipV="1">
            <a:off x="2362199" y="3352800"/>
            <a:ext cx="678180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Franský kráľ  poslal Svätopluka, aby povstanie </a:t>
            </a:r>
            <a:r>
              <a:rPr lang="sk-SK" sz="3200" dirty="0" err="1" smtClean="0"/>
              <a:t>potlačil.On</a:t>
            </a:r>
            <a:r>
              <a:rPr lang="sk-SK" sz="3200" dirty="0" smtClean="0"/>
              <a:t> sa však spojil so Slavomírom - </a:t>
            </a:r>
            <a:r>
              <a:rPr lang="sk-SK" sz="3200" dirty="0" smtClean="0">
                <a:solidFill>
                  <a:srgbClr val="00B050"/>
                </a:solidFill>
              </a:rPr>
              <a:t>porazili</a:t>
            </a:r>
            <a:r>
              <a:rPr lang="sk-SK" sz="3200" dirty="0" smtClean="0"/>
              <a:t> Frankov.</a:t>
            </a:r>
          </a:p>
          <a:p>
            <a:r>
              <a:rPr lang="sk-SK" sz="3200" dirty="0" smtClean="0"/>
              <a:t>Svätopluk sa stal veľkomoravským kniežaťom .</a:t>
            </a:r>
          </a:p>
          <a:p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pPr algn="l"/>
            <a:r>
              <a:rPr lang="sk-SK" dirty="0" smtClean="0"/>
              <a:t/>
            </a:r>
            <a:br>
              <a:rPr lang="sk-SK" dirty="0" smtClean="0"/>
            </a:br>
            <a:r>
              <a:rPr lang="sk-SK" sz="3200" dirty="0" smtClean="0"/>
              <a:t>Uznanie dosiahol aj u pápeža – ten povolil zriadiť </a:t>
            </a:r>
            <a:r>
              <a:rPr lang="sk-SK" sz="3200" dirty="0" smtClean="0">
                <a:solidFill>
                  <a:srgbClr val="FF0000"/>
                </a:solidFill>
              </a:rPr>
              <a:t>v Nitre biskupstvo</a:t>
            </a:r>
            <a:r>
              <a:rPr lang="sk-SK" sz="3200" dirty="0" smtClean="0"/>
              <a:t>.  Uznal tým nezávislosť  VM a Svätopluka ako kráľa.</a:t>
            </a:r>
            <a:endParaRPr lang="sk-SK" sz="3200" dirty="0"/>
          </a:p>
        </p:txBody>
      </p:sp>
      <p:sp>
        <p:nvSpPr>
          <p:cNvPr id="4" name="Obdĺžnik 3"/>
          <p:cNvSpPr/>
          <p:nvPr/>
        </p:nvSpPr>
        <p:spPr>
          <a:xfrm>
            <a:off x="457200" y="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/>
              <a:t>Stabilizoval krajinu a </a:t>
            </a:r>
            <a:r>
              <a:rPr lang="sk-SK" sz="3200" dirty="0" smtClean="0">
                <a:solidFill>
                  <a:srgbClr val="FF0000"/>
                </a:solidFill>
              </a:rPr>
              <a:t>podmanil si </a:t>
            </a:r>
            <a:r>
              <a:rPr lang="sk-SK" sz="3200" dirty="0" smtClean="0"/>
              <a:t>rozsiahle </a:t>
            </a:r>
            <a:r>
              <a:rPr lang="sk-SK" sz="3200" dirty="0" smtClean="0">
                <a:solidFill>
                  <a:srgbClr val="FF0000"/>
                </a:solidFill>
              </a:rPr>
              <a:t>územia</a:t>
            </a:r>
            <a:r>
              <a:rPr lang="sk-SK" sz="3200" dirty="0" smtClean="0"/>
              <a:t> – </a:t>
            </a:r>
            <a:r>
              <a:rPr lang="sk-SK" sz="3200" dirty="0" err="1" smtClean="0">
                <a:solidFill>
                  <a:srgbClr val="00B050"/>
                </a:solidFill>
              </a:rPr>
              <a:t>Zátisie</a:t>
            </a:r>
            <a:r>
              <a:rPr lang="sk-SK" sz="3200" dirty="0" smtClean="0"/>
              <a:t>, </a:t>
            </a:r>
            <a:r>
              <a:rPr lang="sk-SK" sz="3200" dirty="0" err="1" smtClean="0">
                <a:solidFill>
                  <a:srgbClr val="00B050"/>
                </a:solidFill>
              </a:rPr>
              <a:t>Vislansko</a:t>
            </a:r>
            <a:r>
              <a:rPr lang="sk-SK" sz="3200" dirty="0" smtClean="0"/>
              <a:t> , </a:t>
            </a:r>
            <a:r>
              <a:rPr lang="sk-SK" sz="3200" dirty="0" smtClean="0">
                <a:solidFill>
                  <a:srgbClr val="00B050"/>
                </a:solidFill>
              </a:rPr>
              <a:t>Sliezsko</a:t>
            </a:r>
            <a:r>
              <a:rPr lang="sk-SK" sz="3200" dirty="0" smtClean="0"/>
              <a:t> ,</a:t>
            </a:r>
            <a:r>
              <a:rPr lang="sk-SK" sz="3200" dirty="0" err="1" smtClean="0">
                <a:solidFill>
                  <a:srgbClr val="00B050"/>
                </a:solidFill>
              </a:rPr>
              <a:t>Lužicko</a:t>
            </a:r>
            <a:r>
              <a:rPr lang="sk-SK" sz="3200" dirty="0" smtClean="0">
                <a:solidFill>
                  <a:srgbClr val="00B050"/>
                </a:solidFill>
              </a:rPr>
              <a:t> </a:t>
            </a:r>
            <a:endParaRPr lang="sk-SK" sz="3200" dirty="0"/>
          </a:p>
        </p:txBody>
      </p:sp>
      <p:pic>
        <p:nvPicPr>
          <p:cNvPr id="7" name="Zástupný symbol obsahu 6" descr="VM za Svätoplu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514600"/>
            <a:ext cx="3041343" cy="3962400"/>
          </a:xfrm>
        </p:spPr>
      </p:pic>
      <p:pic>
        <p:nvPicPr>
          <p:cNvPr id="8" name="Obrázok 7" descr="VM-Svätopluk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438400"/>
            <a:ext cx="3581400" cy="3320934"/>
          </a:xfrm>
          <a:prstGeom prst="rect">
            <a:avLst/>
          </a:prstGeom>
        </p:spPr>
      </p:pic>
      <p:pic>
        <p:nvPicPr>
          <p:cNvPr id="9" name="Obrázok 8" descr="slovensky-kral-svatopluk-socha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3123191"/>
            <a:ext cx="2129580" cy="3208473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3429000" y="6248400"/>
            <a:ext cx="373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Kráľ Svätopluk na Bratislavskom hrade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sk-SK" dirty="0" smtClean="0"/>
              <a:t>Po Svätoplukovej smrti  (894) na trón nastúpil jeho najstarší syn </a:t>
            </a:r>
            <a:r>
              <a:rPr lang="sk-SK" dirty="0" smtClean="0">
                <a:solidFill>
                  <a:srgbClr val="FF0000"/>
                </a:solidFill>
              </a:rPr>
              <a:t>Mojmír II. </a:t>
            </a:r>
            <a:r>
              <a:rPr lang="sk-SK" dirty="0" smtClean="0"/>
              <a:t>a </a:t>
            </a:r>
            <a:r>
              <a:rPr lang="sk-SK" dirty="0" smtClean="0">
                <a:solidFill>
                  <a:srgbClr val="FF0000"/>
                </a:solidFill>
              </a:rPr>
              <a:t>Svätopluk II. </a:t>
            </a:r>
            <a:r>
              <a:rPr lang="sk-SK" dirty="0" smtClean="0"/>
              <a:t>sa stal nitrianskym </a:t>
            </a:r>
            <a:r>
              <a:rPr lang="sk-SK" dirty="0" err="1" smtClean="0"/>
              <a:t>údelným</a:t>
            </a:r>
            <a:r>
              <a:rPr lang="sk-SK" dirty="0" smtClean="0"/>
              <a:t> vojvodom. Tretí syn- </a:t>
            </a:r>
            <a:r>
              <a:rPr lang="sk-SK" dirty="0" err="1" smtClean="0">
                <a:solidFill>
                  <a:srgbClr val="00B050"/>
                </a:solidFill>
              </a:rPr>
              <a:t>Predslav</a:t>
            </a:r>
            <a:r>
              <a:rPr lang="sk-SK" dirty="0" smtClean="0"/>
              <a:t> . Nezhody medzi nimi využili susedia a odtrhli sa. Rozklad ríše dovŕšili starí Maďari , ktorí prišli do Karpatskej kotliny na prelome 9. a 10. st. </a:t>
            </a:r>
            <a:endParaRPr lang="sk-SK" dirty="0"/>
          </a:p>
        </p:txBody>
      </p:sp>
      <p:pic>
        <p:nvPicPr>
          <p:cNvPr id="4" name="Obrázok 3" descr="Svätopluk+prú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707415"/>
            <a:ext cx="1981200" cy="2750535"/>
          </a:xfrm>
          <a:prstGeom prst="rect">
            <a:avLst/>
          </a:prstGeom>
        </p:spPr>
      </p:pic>
      <p:pic>
        <p:nvPicPr>
          <p:cNvPr id="5" name="Obrázok 4" descr="Svät.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8008" y="3733800"/>
            <a:ext cx="2357792" cy="2743200"/>
          </a:xfrm>
          <a:prstGeom prst="rect">
            <a:avLst/>
          </a:prstGeom>
        </p:spPr>
      </p:pic>
      <p:pic>
        <p:nvPicPr>
          <p:cNvPr id="6" name="Obrázok 5" descr="Moj.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3733800"/>
            <a:ext cx="2657475" cy="2781078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505200" y="6400800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Mojmír II. 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7086600" y="6248400"/>
            <a:ext cx="1320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Svätopluk II.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457200" y="6400800"/>
            <a:ext cx="198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Svätoplukove prúty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Roku </a:t>
            </a:r>
            <a:r>
              <a:rPr lang="sk-SK" dirty="0" smtClean="0">
                <a:solidFill>
                  <a:srgbClr val="00B050"/>
                </a:solidFill>
              </a:rPr>
              <a:t>906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0000"/>
                </a:solidFill>
              </a:rPr>
              <a:t>zahynul</a:t>
            </a:r>
            <a:r>
              <a:rPr lang="sk-SK" dirty="0" smtClean="0"/>
              <a:t> knieža </a:t>
            </a:r>
            <a:r>
              <a:rPr lang="sk-SK" dirty="0" smtClean="0">
                <a:solidFill>
                  <a:srgbClr val="FF0000"/>
                </a:solidFill>
              </a:rPr>
              <a:t>Mojmír</a:t>
            </a:r>
            <a:r>
              <a:rPr lang="sk-SK" dirty="0" smtClean="0"/>
              <a:t> v bitke so </a:t>
            </a:r>
            <a:r>
              <a:rPr lang="sk-SK" dirty="0" err="1" smtClean="0"/>
              <a:t>staromaďarmi</a:t>
            </a:r>
            <a:r>
              <a:rPr lang="sk-SK" dirty="0" smtClean="0"/>
              <a:t> . V </a:t>
            </a:r>
            <a:r>
              <a:rPr lang="sk-SK" dirty="0" smtClean="0">
                <a:solidFill>
                  <a:srgbClr val="FF0000"/>
                </a:solidFill>
              </a:rPr>
              <a:t>907</a:t>
            </a:r>
            <a:r>
              <a:rPr lang="sk-SK" dirty="0" smtClean="0"/>
              <a:t> porazili </a:t>
            </a:r>
            <a:r>
              <a:rPr lang="sk-SK" dirty="0" smtClean="0">
                <a:solidFill>
                  <a:srgbClr val="FF0000"/>
                </a:solidFill>
              </a:rPr>
              <a:t>Maďari</a:t>
            </a:r>
            <a:r>
              <a:rPr lang="sk-SK" dirty="0" smtClean="0"/>
              <a:t> Bavorov v </a:t>
            </a:r>
            <a:r>
              <a:rPr lang="sk-SK" dirty="0" smtClean="0">
                <a:solidFill>
                  <a:srgbClr val="00B050"/>
                </a:solidFill>
              </a:rPr>
              <a:t>bitke pri Bratislave </a:t>
            </a:r>
            <a:r>
              <a:rPr lang="sk-SK" dirty="0" smtClean="0"/>
              <a:t>a stali sa </a:t>
            </a:r>
            <a:r>
              <a:rPr lang="sk-SK" dirty="0" smtClean="0">
                <a:solidFill>
                  <a:srgbClr val="FF0000"/>
                </a:solidFill>
              </a:rPr>
              <a:t>vládcami</a:t>
            </a:r>
            <a:r>
              <a:rPr lang="sk-SK" dirty="0" smtClean="0"/>
              <a:t> Karpatskej kotliny. 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VM zanikla </a:t>
            </a:r>
            <a:r>
              <a:rPr lang="sk-SK" dirty="0" smtClean="0"/>
              <a:t>, už sa nespomína v prameňoch .</a:t>
            </a:r>
            <a:endParaRPr lang="sk-SK" dirty="0"/>
          </a:p>
        </p:txBody>
      </p:sp>
      <p:pic>
        <p:nvPicPr>
          <p:cNvPr id="4" name="Obrázok 3" descr="220px-Nte-kir-arp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819400"/>
            <a:ext cx="2049389" cy="3810000"/>
          </a:xfrm>
          <a:prstGeom prst="rect">
            <a:avLst/>
          </a:prstGeom>
        </p:spPr>
      </p:pic>
      <p:pic>
        <p:nvPicPr>
          <p:cNvPr id="5" name="Obrázok 4" descr="bitka pri 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5049" y="2819400"/>
            <a:ext cx="4666505" cy="3200400"/>
          </a:xfrm>
          <a:prstGeom prst="rect">
            <a:avLst/>
          </a:prstGeom>
        </p:spPr>
      </p:pic>
      <p:pic>
        <p:nvPicPr>
          <p:cNvPr id="6" name="Obrázok 5" descr="Arpad_Kertai-Zalan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2573" y="3352800"/>
            <a:ext cx="1736203" cy="251460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7848600" y="586740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Arpád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3962400" y="6019800"/>
            <a:ext cx="1916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Bitka pri Bratislave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Přehled+panovníků+Velkomoravské+říš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0909" y="-42068"/>
            <a:ext cx="9200090" cy="690006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sk-SK" sz="9600" dirty="0" smtClean="0">
                <a:solidFill>
                  <a:schemeClr val="tx2">
                    <a:lumMod val="75000"/>
                  </a:schemeClr>
                </a:solidFill>
              </a:rPr>
              <a:t>VĎAKA ZA POZORNOSŤ !</a:t>
            </a:r>
            <a:endParaRPr lang="sk-SK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2743199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upadala moc Avarov</a:t>
            </a:r>
          </a:p>
          <a:p>
            <a:r>
              <a:rPr lang="sk-SK" dirty="0" err="1" smtClean="0"/>
              <a:t>Sloveni</a:t>
            </a:r>
            <a:r>
              <a:rPr lang="sk-SK" dirty="0" smtClean="0"/>
              <a:t> si budovali </a:t>
            </a:r>
            <a:r>
              <a:rPr lang="sk-SK" b="1" dirty="0" smtClean="0">
                <a:solidFill>
                  <a:srgbClr val="00B050"/>
                </a:solidFill>
              </a:rPr>
              <a:t>hradiská</a:t>
            </a:r>
            <a:r>
              <a:rPr lang="sk-SK" dirty="0" smtClean="0"/>
              <a:t> – </a:t>
            </a:r>
            <a:r>
              <a:rPr lang="sk-SK" dirty="0" smtClean="0">
                <a:solidFill>
                  <a:srgbClr val="00B050"/>
                </a:solidFill>
              </a:rPr>
              <a:t>Bojná, Pobedim, Vyšný Kubín, Spišské Tomášovce</a:t>
            </a:r>
          </a:p>
          <a:p>
            <a:r>
              <a:rPr lang="sk-SK" dirty="0" smtClean="0"/>
              <a:t>najdôležitejšie </a:t>
            </a:r>
            <a:r>
              <a:rPr lang="sk-SK" b="1" dirty="0" smtClean="0">
                <a:solidFill>
                  <a:srgbClr val="00B050"/>
                </a:solidFill>
              </a:rPr>
              <a:t>hradisko – Nitra – knieža Pribina</a:t>
            </a:r>
          </a:p>
          <a:p>
            <a:pPr>
              <a:buNone/>
            </a:pPr>
            <a:r>
              <a:rPr lang="sk-SK" dirty="0" smtClean="0"/>
              <a:t> </a:t>
            </a:r>
          </a:p>
        </p:txBody>
      </p:sp>
      <p:pic>
        <p:nvPicPr>
          <p:cNvPr id="2052" name="Picture 4" descr="Výsledok vyhľadávania obrázkov pre dopyt hradiska Sloveno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19400"/>
            <a:ext cx="6447121" cy="327660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457200" y="6172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Brána veľkomoravského hradiska v Pobedime</a:t>
            </a:r>
            <a:endParaRPr lang="sk-SK" dirty="0"/>
          </a:p>
        </p:txBody>
      </p:sp>
      <p:pic>
        <p:nvPicPr>
          <p:cNvPr id="7" name="Obrázok 6" descr="prib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2700" y="2819400"/>
            <a:ext cx="2781300" cy="1647825"/>
          </a:xfrm>
          <a:prstGeom prst="rect">
            <a:avLst/>
          </a:prstGeom>
        </p:spPr>
      </p:pic>
      <p:pic>
        <p:nvPicPr>
          <p:cNvPr id="8" name="Obrázok 7" descr="sk_plc_dej_pos_prib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4419600"/>
            <a:ext cx="180975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3124200"/>
          </a:xfrm>
        </p:spPr>
        <p:txBody>
          <a:bodyPr/>
          <a:lstStyle/>
          <a:p>
            <a:r>
              <a:rPr lang="sk-SK" dirty="0" smtClean="0"/>
              <a:t>franský kráľ Karol Veľký definitívne porazil Avarov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Nitrianske kniežatstvo </a:t>
            </a:r>
            <a:r>
              <a:rPr lang="sk-SK" dirty="0" smtClean="0"/>
              <a:t>– od Malých a Bielych Karpát na západe po východný oblúk Karpát a od ohybu Dunaja po severné karpatské hrebene</a:t>
            </a:r>
            <a:endParaRPr lang="sk-SK" dirty="0"/>
          </a:p>
        </p:txBody>
      </p:sp>
      <p:pic>
        <p:nvPicPr>
          <p:cNvPr id="1026" name="Picture 2" descr="Súvisiaci obrázo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114675"/>
            <a:ext cx="44100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B050"/>
                </a:solidFill>
              </a:rPr>
              <a:t>Pribina – jeho vláda (825 – 833)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sk-SK" dirty="0" smtClean="0"/>
              <a:t>postavil 1. kresťanský kostol</a:t>
            </a:r>
          </a:p>
          <a:p>
            <a:r>
              <a:rPr lang="sk-SK" dirty="0" smtClean="0"/>
              <a:t>Kristianizácia Slovanov</a:t>
            </a:r>
            <a:endParaRPr lang="sk-SK" dirty="0"/>
          </a:p>
        </p:txBody>
      </p:sp>
      <p:pic>
        <p:nvPicPr>
          <p:cNvPr id="16386" name="Picture 2" descr="Výsledok vyhľadávania obrázkov pre dopyt nitrianske kniezactv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19400"/>
            <a:ext cx="2629678" cy="3514207"/>
          </a:xfrm>
          <a:prstGeom prst="rect">
            <a:avLst/>
          </a:prstGeom>
          <a:noFill/>
        </p:spPr>
      </p:pic>
      <p:pic>
        <p:nvPicPr>
          <p:cNvPr id="16388" name="Picture 4" descr="Výsledok vyhľadávania obrázkov pre dopyt Pribin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828800"/>
            <a:ext cx="2462014" cy="1728361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457200" y="6248400"/>
            <a:ext cx="3852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Socha Pribinu pod Nitrianskym hradom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487917" y="3581400"/>
            <a:ext cx="465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Pribina na bývalej  slovenskej dvadsaťkorunáčke</a:t>
            </a:r>
            <a:endParaRPr lang="sk-SK" dirty="0"/>
          </a:p>
        </p:txBody>
      </p:sp>
      <p:pic>
        <p:nvPicPr>
          <p:cNvPr id="9" name="Obrázok 8" descr="nitr.knie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4010608"/>
            <a:ext cx="2908232" cy="2466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úvisiaci obrázo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458200" cy="6201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sk-SK" dirty="0" smtClean="0"/>
              <a:t>západným susedom Nitrianskeho kniežatstva bolo </a:t>
            </a:r>
            <a:r>
              <a:rPr lang="sk-SK" b="1" dirty="0" smtClean="0">
                <a:solidFill>
                  <a:srgbClr val="00B050"/>
                </a:solidFill>
              </a:rPr>
              <a:t>Moravské kniežatstvo</a:t>
            </a:r>
            <a:r>
              <a:rPr lang="sk-SK" dirty="0" smtClean="0"/>
              <a:t> – sídlo </a:t>
            </a:r>
            <a:r>
              <a:rPr lang="sk-SK" dirty="0" err="1" smtClean="0"/>
              <a:t>Mikulčice</a:t>
            </a:r>
            <a:r>
              <a:rPr lang="sk-SK" dirty="0" smtClean="0"/>
              <a:t> – vládol </a:t>
            </a:r>
            <a:r>
              <a:rPr lang="sk-SK" b="1" dirty="0" smtClean="0">
                <a:solidFill>
                  <a:srgbClr val="00B050"/>
                </a:solidFill>
              </a:rPr>
              <a:t>knieža Mojmír I.</a:t>
            </a:r>
          </a:p>
          <a:p>
            <a:endParaRPr lang="sk-SK" b="1" dirty="0" smtClean="0">
              <a:solidFill>
                <a:srgbClr val="00B050"/>
              </a:solidFill>
            </a:endParaRPr>
          </a:p>
          <a:p>
            <a:endParaRPr lang="sk-SK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sk-SK" b="1" dirty="0" smtClean="0">
                <a:solidFill>
                  <a:srgbClr val="00B050"/>
                </a:solidFill>
              </a:rPr>
              <a:t>833</a:t>
            </a:r>
            <a:r>
              <a:rPr lang="sk-SK" dirty="0" smtClean="0">
                <a:solidFill>
                  <a:srgbClr val="00B050"/>
                </a:solidFill>
              </a:rPr>
              <a:t> - </a:t>
            </a:r>
            <a:r>
              <a:rPr lang="sk-SK" dirty="0" smtClean="0"/>
              <a:t>Mojmír vyhnal Pribinu a obsadil Nitrianske</a:t>
            </a:r>
          </a:p>
          <a:p>
            <a:pPr>
              <a:buNone/>
            </a:pPr>
            <a:r>
              <a:rPr lang="sk-SK" dirty="0" smtClean="0"/>
              <a:t> kniežatstvo.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00B050"/>
                </a:solidFill>
              </a:rPr>
              <a:t>spojením Moravského a Nitrianskeho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00B050"/>
                </a:solidFill>
              </a:rPr>
              <a:t> kniežatstva vznikla Veľká Morava</a:t>
            </a:r>
          </a:p>
          <a:p>
            <a:endParaRPr lang="sk-SK" b="1" dirty="0">
              <a:solidFill>
                <a:srgbClr val="00B050"/>
              </a:solidFill>
            </a:endParaRPr>
          </a:p>
        </p:txBody>
      </p:sp>
      <p:pic>
        <p:nvPicPr>
          <p:cNvPr id="4" name="Obrázok 3" descr="Mikul rekonš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133600"/>
            <a:ext cx="1836615" cy="1343025"/>
          </a:xfrm>
          <a:prstGeom prst="rect">
            <a:avLst/>
          </a:prstGeom>
        </p:spPr>
      </p:pic>
      <p:pic>
        <p:nvPicPr>
          <p:cNvPr id="5" name="Obrázok 4" descr="Mikulčice Slov_hradisko vlastne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133600"/>
            <a:ext cx="1828800" cy="1371600"/>
          </a:xfrm>
          <a:prstGeom prst="rect">
            <a:avLst/>
          </a:prstGeom>
        </p:spPr>
      </p:pic>
      <p:pic>
        <p:nvPicPr>
          <p:cNvPr id="6" name="Obrázok 5" descr="mojmír I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600200"/>
            <a:ext cx="1655064" cy="1828800"/>
          </a:xfrm>
          <a:prstGeom prst="rect">
            <a:avLst/>
          </a:prstGeom>
        </p:spPr>
      </p:pic>
      <p:pic>
        <p:nvPicPr>
          <p:cNvPr id="7" name="Obrázok 6" descr="VM=N+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3962400"/>
            <a:ext cx="2260169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5592763"/>
          </a:xfrm>
        </p:spPr>
        <p:txBody>
          <a:bodyPr/>
          <a:lstStyle/>
          <a:p>
            <a:pPr lvl="0"/>
            <a:r>
              <a:rPr lang="sk-SK" dirty="0" smtClean="0"/>
              <a:t>Pribina odišiel na územie Franskej ríše, k</a:t>
            </a:r>
            <a:r>
              <a:rPr lang="sk-SK" dirty="0" smtClean="0">
                <a:solidFill>
                  <a:srgbClr val="00B050"/>
                </a:solidFill>
              </a:rPr>
              <a:t> </a:t>
            </a:r>
            <a:r>
              <a:rPr lang="sk-SK" dirty="0" err="1" smtClean="0">
                <a:solidFill>
                  <a:srgbClr val="00B050"/>
                </a:solidFill>
              </a:rPr>
              <a:t>Blatenskému</a:t>
            </a:r>
            <a:r>
              <a:rPr lang="sk-SK" dirty="0" smtClean="0">
                <a:solidFill>
                  <a:srgbClr val="00B050"/>
                </a:solidFill>
              </a:rPr>
              <a:t> jazeru </a:t>
            </a:r>
            <a:r>
              <a:rPr lang="sk-SK" dirty="0" smtClean="0"/>
              <a:t>(dnešný Balaton) – založil Panónske kniežatstvo so sídlom v </a:t>
            </a:r>
            <a:r>
              <a:rPr lang="sk-SK" dirty="0" err="1" smtClean="0">
                <a:solidFill>
                  <a:srgbClr val="00B050"/>
                </a:solidFill>
              </a:rPr>
              <a:t>Blatnohrade</a:t>
            </a:r>
            <a:r>
              <a:rPr lang="sk-SK" dirty="0" smtClean="0"/>
              <a:t>, po jeho smrti tam vládol jeho syn </a:t>
            </a:r>
            <a:r>
              <a:rPr lang="sk-SK" dirty="0" err="1" smtClean="0">
                <a:solidFill>
                  <a:srgbClr val="00B050"/>
                </a:solidFill>
              </a:rPr>
              <a:t>Koceľ</a:t>
            </a:r>
            <a:endParaRPr lang="sk-SK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sk-SK" dirty="0" smtClean="0"/>
          </a:p>
          <a:p>
            <a:pPr lvl="0"/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blatnohr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667000"/>
            <a:ext cx="8196304" cy="3048000"/>
          </a:xfrm>
          <a:prstGeom prst="rect">
            <a:avLst/>
          </a:prstGeom>
        </p:spPr>
      </p:pic>
      <p:pic>
        <p:nvPicPr>
          <p:cNvPr id="5" name="Obrázok 4" descr="koce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231397"/>
            <a:ext cx="2276475" cy="278130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181600" y="6019800"/>
            <a:ext cx="122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Blatnohrad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 descr="minca-Rast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743200"/>
            <a:ext cx="3886200" cy="3886200"/>
          </a:xfrm>
        </p:spPr>
      </p:pic>
      <p:sp>
        <p:nvSpPr>
          <p:cNvPr id="4" name="Obdĺžnik 3"/>
          <p:cNvSpPr/>
          <p:nvPr/>
        </p:nvSpPr>
        <p:spPr>
          <a:xfrm>
            <a:off x="457200" y="304800"/>
            <a:ext cx="830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/>
              <a:t>Franská ríša považovala Veľkú Moravu za svoju záujmovú sféru – konflikty</a:t>
            </a:r>
          </a:p>
          <a:p>
            <a:r>
              <a:rPr lang="sk-SK" sz="3200" dirty="0" smtClean="0"/>
              <a:t>846 - Mojmíra I. na čele VM vystriedal jeho synovec </a:t>
            </a:r>
            <a:r>
              <a:rPr lang="sk-SK" sz="3200" b="1" dirty="0" smtClean="0">
                <a:solidFill>
                  <a:srgbClr val="00B050"/>
                </a:solidFill>
              </a:rPr>
              <a:t>Rastislav</a:t>
            </a:r>
            <a:r>
              <a:rPr lang="sk-SK" sz="3200" dirty="0" smtClean="0"/>
              <a:t> (zosadil ho </a:t>
            </a:r>
            <a:r>
              <a:rPr lang="sk-SK" sz="3200" dirty="0" err="1" smtClean="0"/>
              <a:t>východofrans.kráľ</a:t>
            </a:r>
            <a:r>
              <a:rPr lang="sk-SK" sz="3200" dirty="0" smtClean="0"/>
              <a:t> Ľudovít Nemec)</a:t>
            </a:r>
          </a:p>
        </p:txBody>
      </p:sp>
      <p:pic>
        <p:nvPicPr>
          <p:cNvPr id="6" name="Obrázok 5" descr="Die_deutschen_Kaiser_Ludwig_der_Deuts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362200"/>
            <a:ext cx="2499360" cy="4260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Rastislav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sk-SK" dirty="0" smtClean="0"/>
              <a:t>spočiatku podporoval Franskú ríšu, neskôr posilňoval svoje mocenské postavenie</a:t>
            </a:r>
          </a:p>
          <a:p>
            <a:r>
              <a:rPr lang="sk-SK" dirty="0" smtClean="0"/>
              <a:t>pripojil k VM časť </a:t>
            </a:r>
            <a:r>
              <a:rPr lang="sk-SK" dirty="0" err="1" smtClean="0"/>
              <a:t>Zadunajska</a:t>
            </a:r>
            <a:endParaRPr lang="sk-SK" dirty="0" smtClean="0"/>
          </a:p>
          <a:p>
            <a:r>
              <a:rPr lang="sk-SK" dirty="0" smtClean="0"/>
              <a:t>pozval kresťanských misionárov z Byzantskej ríše, solúnskych bratov </a:t>
            </a:r>
            <a:r>
              <a:rPr lang="sk-SK" b="1" dirty="0" smtClean="0">
                <a:solidFill>
                  <a:srgbClr val="00B050"/>
                </a:solidFill>
              </a:rPr>
              <a:t>Konštantína a Metoda</a:t>
            </a:r>
            <a:r>
              <a:rPr lang="sk-SK" dirty="0" smtClean="0"/>
              <a:t>, ktorí v reči ľudu </a:t>
            </a:r>
            <a:r>
              <a:rPr lang="sk-SK" dirty="0" smtClean="0">
                <a:solidFill>
                  <a:srgbClr val="00B050"/>
                </a:solidFill>
              </a:rPr>
              <a:t>šírili na území VM kresťanstvo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20482" name="Picture 2" descr="Výsledok vyhľadávania obrázkov pre dopyt veľká morava Rastisla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471840"/>
            <a:ext cx="2314575" cy="2386160"/>
          </a:xfrm>
          <a:prstGeom prst="rect">
            <a:avLst/>
          </a:prstGeom>
          <a:noFill/>
        </p:spPr>
      </p:pic>
      <p:pic>
        <p:nvPicPr>
          <p:cNvPr id="5" name="Obrázok 4" descr="Cyrila met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4572000"/>
            <a:ext cx="3028950" cy="210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417</Words>
  <Application>Microsoft Office PowerPoint</Application>
  <PresentationFormat>Prezentácia na obrazovke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Motív Office</vt:lpstr>
      <vt:lpstr>Nitrianske kniežatstvo a Veľká Morava</vt:lpstr>
      <vt:lpstr>Prezentácia programu PowerPoint</vt:lpstr>
      <vt:lpstr>Prezentácia programu PowerPoint</vt:lpstr>
      <vt:lpstr>Pribina – jeho vláda (825 – 833)</vt:lpstr>
      <vt:lpstr>Prezentácia programu PowerPoint</vt:lpstr>
      <vt:lpstr>Prezentácia programu PowerPoint</vt:lpstr>
      <vt:lpstr>Prezentácia programu PowerPoint</vt:lpstr>
      <vt:lpstr>Prezentácia programu PowerPoint</vt:lpstr>
      <vt:lpstr>Rastislav</vt:lpstr>
      <vt:lpstr>Prezentácia programu PowerPoint</vt:lpstr>
      <vt:lpstr>Prezentácia programu PowerPoint</vt:lpstr>
      <vt:lpstr> Uznanie dosiahol aj u pápeža – ten povolil zriadiť v Nitre biskupstvo.  Uznal tým nezávislosť  VM a Svätopluka ako kráľa.</vt:lpstr>
      <vt:lpstr>Prezentácia programu PowerPoint</vt:lpstr>
      <vt:lpstr>Prezentácia programu PowerPoint</vt:lpstr>
      <vt:lpstr>Prezentácia programu PowerPoint</vt:lpstr>
      <vt:lpstr>VĎAKA ZA POZORNOSŤ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Nitrianske kniežatstvo a Veľká Morava</dc:title>
  <dc:creator>Zuzka</dc:creator>
  <cp:lastModifiedBy>MS Vinbarg</cp:lastModifiedBy>
  <cp:revision>6</cp:revision>
  <dcterms:created xsi:type="dcterms:W3CDTF">2017-09-21T10:19:56Z</dcterms:created>
  <dcterms:modified xsi:type="dcterms:W3CDTF">2021-09-20T06:18:31Z</dcterms:modified>
</cp:coreProperties>
</file>