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58" r:id="rId5"/>
    <p:sldId id="259" r:id="rId6"/>
    <p:sldId id="260" r:id="rId7"/>
    <p:sldId id="261" r:id="rId8"/>
    <p:sldId id="267" r:id="rId9"/>
    <p:sldId id="270" r:id="rId10"/>
    <p:sldId id="268" r:id="rId11"/>
    <p:sldId id="269" r:id="rId12"/>
    <p:sldId id="263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E42E-9FA4-484D-B8D8-A027A70F1A7F}" type="datetimeFigureOut">
              <a:rPr lang="sk-SK" smtClean="0"/>
              <a:pPr/>
              <a:t>2. 3. 2022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sk-SK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103880D6-6FC4-4488-BAAD-129B9DCFDF8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E42E-9FA4-484D-B8D8-A027A70F1A7F}" type="datetimeFigureOut">
              <a:rPr lang="sk-SK" smtClean="0"/>
              <a:pPr/>
              <a:t>2. 3. 2022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80D6-6FC4-4488-BAAD-129B9DCFDF8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E42E-9FA4-484D-B8D8-A027A70F1A7F}" type="datetimeFigureOut">
              <a:rPr lang="sk-SK" smtClean="0"/>
              <a:pPr/>
              <a:t>2. 3. 2022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103880D6-6FC4-4488-BAAD-129B9DCFDF8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E42E-9FA4-484D-B8D8-A027A70F1A7F}" type="datetimeFigureOut">
              <a:rPr lang="sk-SK" smtClean="0"/>
              <a:pPr/>
              <a:t>2. 3. 2022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80D6-6FC4-4488-BAAD-129B9DCFDF8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E42E-9FA4-484D-B8D8-A027A70F1A7F}" type="datetimeFigureOut">
              <a:rPr lang="sk-SK" smtClean="0"/>
              <a:pPr/>
              <a:t>2. 3. 2022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103880D6-6FC4-4488-BAAD-129B9DCFDF8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E42E-9FA4-484D-B8D8-A027A70F1A7F}" type="datetimeFigureOut">
              <a:rPr lang="sk-SK" smtClean="0"/>
              <a:pPr/>
              <a:t>2. 3. 2022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80D6-6FC4-4488-BAAD-129B9DCFDF8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E42E-9FA4-484D-B8D8-A027A70F1A7F}" type="datetimeFigureOut">
              <a:rPr lang="sk-SK" smtClean="0"/>
              <a:pPr/>
              <a:t>2. 3. 2022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80D6-6FC4-4488-BAAD-129B9DCFDF8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E42E-9FA4-484D-B8D8-A027A70F1A7F}" type="datetimeFigureOut">
              <a:rPr lang="sk-SK" smtClean="0"/>
              <a:pPr/>
              <a:t>2. 3. 2022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80D6-6FC4-4488-BAAD-129B9DCFDF8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E42E-9FA4-484D-B8D8-A027A70F1A7F}" type="datetimeFigureOut">
              <a:rPr lang="sk-SK" smtClean="0"/>
              <a:pPr/>
              <a:t>2. 3. 2022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80D6-6FC4-4488-BAAD-129B9DCFDF8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E42E-9FA4-484D-B8D8-A027A70F1A7F}" type="datetimeFigureOut">
              <a:rPr lang="sk-SK" smtClean="0"/>
              <a:pPr/>
              <a:t>2. 3. 2022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80D6-6FC4-4488-BAAD-129B9DCFDF8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E42E-9FA4-484D-B8D8-A027A70F1A7F}" type="datetimeFigureOut">
              <a:rPr lang="sk-SK" smtClean="0"/>
              <a:pPr/>
              <a:t>2. 3. 2022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80D6-6FC4-4488-BAAD-129B9DCFDF8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785E42E-9FA4-484D-B8D8-A027A70F1A7F}" type="datetimeFigureOut">
              <a:rPr lang="sk-SK" smtClean="0"/>
              <a:pPr/>
              <a:t>2. 3. 2022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03880D6-6FC4-4488-BAAD-129B9DCFDF8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2049760"/>
          </a:xfrm>
        </p:spPr>
        <p:txBody>
          <a:bodyPr/>
          <a:lstStyle/>
          <a:p>
            <a:r>
              <a:rPr lang="sk-SK" sz="6600" dirty="0" smtClean="0">
                <a:ln w="13970" cmpd="sng">
                  <a:solidFill>
                    <a:srgbClr val="CC3399"/>
                  </a:solidFill>
                  <a:prstDash val="solid"/>
                </a:ln>
                <a:latin typeface="Andalus" pitchFamily="18" charset="-78"/>
                <a:cs typeface="Andalus" pitchFamily="18" charset="-78"/>
              </a:rPr>
              <a:t>Svetové hospodárstvo a nové usporiadanie štátov</a:t>
            </a:r>
            <a:endParaRPr lang="sk-SK" sz="6600" dirty="0">
              <a:ln w="13970" cmpd="sng">
                <a:solidFill>
                  <a:srgbClr val="CC3399"/>
                </a:solidFill>
                <a:prstDash val="solid"/>
              </a:ln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251520" y="6093296"/>
            <a:ext cx="2471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Mgr. Natália </a:t>
            </a:r>
            <a:r>
              <a:rPr lang="sk-SK" dirty="0" err="1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Gyepesová</a:t>
            </a:r>
            <a:endParaRPr lang="sk-SK" dirty="0" smtClean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sk-SK" dirty="0" err="1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Zš</a:t>
            </a:r>
            <a:r>
              <a:rPr lang="sk-SK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 s </a:t>
            </a:r>
            <a:r>
              <a:rPr lang="sk-SK" dirty="0" err="1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Mš</a:t>
            </a:r>
            <a:r>
              <a:rPr lang="sk-SK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 Topoľčany</a:t>
            </a:r>
            <a:endParaRPr lang="sk-SK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504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versaille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02897"/>
            <a:ext cx="5544616" cy="3686143"/>
          </a:xfrm>
        </p:spPr>
      </p:pic>
      <p:pic>
        <p:nvPicPr>
          <p:cNvPr id="5" name="Obrázok 4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852936"/>
            <a:ext cx="5244074" cy="3933056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611560" y="3861048"/>
            <a:ext cx="2635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Versaillské záhrady</a:t>
            </a:r>
            <a:endParaRPr lang="sk-SK" sz="24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Versailles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802" y="587821"/>
            <a:ext cx="8845686" cy="5649491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n w="1397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Veda</a:t>
            </a:r>
            <a:endParaRPr lang="sk-SK" dirty="0">
              <a:ln w="1397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rozvoj prírodných vied </a:t>
            </a:r>
            <a:r>
              <a:rPr lang="sk-SK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– matematika, fyzika, biológia, chémia a lekárstvo. </a:t>
            </a:r>
          </a:p>
          <a:p>
            <a:r>
              <a:rPr lang="sk-SK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vznik vedeckých spoločností</a:t>
            </a:r>
          </a:p>
          <a:p>
            <a:r>
              <a:rPr lang="sk-SK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odbory aj vedci sa špecializovali (osamostatňovali)</a:t>
            </a:r>
          </a:p>
          <a:p>
            <a:r>
              <a:rPr lang="sk-SK" dirty="0" err="1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Isaac</a:t>
            </a:r>
            <a:r>
              <a:rPr lang="sk-SK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 Newton, Denis </a:t>
            </a:r>
            <a:r>
              <a:rPr lang="sk-SK" dirty="0" err="1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Papin</a:t>
            </a:r>
            <a:endParaRPr lang="sk-SK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Obrázok 5" descr="new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3349791"/>
            <a:ext cx="3024336" cy="3175553"/>
          </a:xfrm>
          <a:prstGeom prst="rect">
            <a:avLst/>
          </a:prstGeom>
          <a:ln w="381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74" name="Picture 2" descr="http://media-2.web.britannica.com/eb-media/52/39052-004-7664997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861048"/>
            <a:ext cx="2520280" cy="27527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2721335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1166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k-SK" sz="4000" b="1" cap="all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D</a:t>
            </a:r>
            <a:r>
              <a:rPr lang="sk-SK" sz="4000" b="1" cap="all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ô</a:t>
            </a:r>
            <a:r>
              <a:rPr lang="sk-SK" sz="4000" b="1" cap="all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s</a:t>
            </a:r>
            <a:r>
              <a:rPr lang="sk-SK" sz="4000" b="1" cap="all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l</a:t>
            </a:r>
            <a:r>
              <a:rPr lang="sk-SK" sz="4000" b="1" cap="all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e</a:t>
            </a:r>
            <a:r>
              <a:rPr lang="sk-SK" sz="4000" b="1" cap="all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d</a:t>
            </a:r>
            <a:r>
              <a:rPr lang="sk-SK" sz="4000" b="1" cap="all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k</a:t>
            </a:r>
            <a:r>
              <a:rPr lang="sk-SK" sz="4000" b="1" cap="all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y</a:t>
            </a:r>
            <a:r>
              <a:rPr lang="sk-SK" sz="4000" b="1" cap="all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 T</a:t>
            </a:r>
            <a:r>
              <a:rPr lang="sk-SK" sz="4000" b="1" cap="all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r</a:t>
            </a:r>
            <a:r>
              <a:rPr lang="sk-SK" sz="4000" b="1" cap="all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i</a:t>
            </a:r>
            <a:r>
              <a:rPr lang="sk-SK" sz="4000" b="1" cap="all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d</a:t>
            </a:r>
            <a:r>
              <a:rPr lang="sk-SK" sz="4000" b="1" cap="all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s</a:t>
            </a:r>
            <a:r>
              <a:rPr lang="sk-SK" sz="4000" b="1" cap="all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a</a:t>
            </a:r>
            <a:r>
              <a:rPr lang="sk-SK" sz="4000" b="1" cap="all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ť</a:t>
            </a:r>
            <a:r>
              <a:rPr lang="sk-SK" sz="4000" b="1" cap="all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r</a:t>
            </a:r>
            <a:r>
              <a:rPr lang="sk-SK" sz="4000" b="1" cap="all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o</a:t>
            </a:r>
            <a:r>
              <a:rPr lang="sk-SK" sz="4000" b="1" cap="all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č</a:t>
            </a:r>
            <a:r>
              <a:rPr lang="sk-SK" sz="4000" b="1" cap="all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n</a:t>
            </a:r>
            <a:r>
              <a:rPr lang="sk-SK" sz="4000" b="1" cap="all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e</a:t>
            </a:r>
            <a:r>
              <a:rPr lang="sk-SK" sz="4000" b="1" cap="all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j </a:t>
            </a:r>
            <a:r>
              <a:rPr lang="sk-SK" sz="4000" b="1" cap="all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v</a:t>
            </a:r>
            <a:r>
              <a:rPr lang="sk-SK" sz="4000" b="1" cap="all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o</a:t>
            </a:r>
            <a:r>
              <a:rPr lang="sk-SK" sz="4000" b="1" cap="all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j</a:t>
            </a:r>
            <a:r>
              <a:rPr lang="sk-SK" sz="4000" b="1" cap="all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n</a:t>
            </a:r>
            <a:r>
              <a:rPr lang="sk-SK" sz="4000" b="1" cap="all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y</a:t>
            </a:r>
            <a:r>
              <a:rPr lang="sk-SK" sz="4000" b="1" cap="all" dirty="0" smtClean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.</a:t>
            </a:r>
            <a:endParaRPr lang="sk-SK" sz="4000" b="1" cap="all" dirty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klesol počet obyvateľov Európy</a:t>
            </a:r>
          </a:p>
          <a:p>
            <a:r>
              <a:rPr lang="sk-SK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zničená krajina</a:t>
            </a:r>
          </a:p>
          <a:p>
            <a:r>
              <a:rPr lang="sk-SK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ľudia schudobneli.</a:t>
            </a:r>
          </a:p>
          <a:p>
            <a:pPr>
              <a:buNone/>
            </a:pP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rástla vzdelanosť – pribúdali základné školy, univerzity</a:t>
            </a:r>
          </a:p>
          <a:p>
            <a:r>
              <a:rPr lang="sk-SK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osídľovanie nových oblastí</a:t>
            </a:r>
          </a:p>
          <a:p>
            <a:r>
              <a:rPr lang="sk-SK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zavádzanie moderných výrobných postupov</a:t>
            </a:r>
          </a:p>
          <a:p>
            <a:endParaRPr lang="sk-SK" dirty="0"/>
          </a:p>
        </p:txBody>
      </p:sp>
      <p:pic>
        <p:nvPicPr>
          <p:cNvPr id="8" name="Obrázok 7" descr="118612-ii-svetova-vojna-clan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717032"/>
            <a:ext cx="3312368" cy="2480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ok 6" descr="1531909_vojna-vietn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797152"/>
            <a:ext cx="2618473" cy="17281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 descr="https://web.svobodni.cz/public/media/_cache/385x216/8/default/cmsmodule-content-entities-pageentityz6xixkt2e3/cmsmodule-content-entities-routeentityvjmlrc1gxg/zarovka.png"/>
          <p:cNvPicPr>
            <a:picLocks noChangeAspect="1" noChangeArrowheads="1"/>
          </p:cNvPicPr>
          <p:nvPr/>
        </p:nvPicPr>
        <p:blipFill>
          <a:blip r:embed="rId4" cstate="print"/>
          <a:srcRect l="23563" r="23419"/>
          <a:stretch>
            <a:fillRect/>
          </a:stretch>
        </p:blipFill>
        <p:spPr bwMode="auto">
          <a:xfrm>
            <a:off x="3491880" y="2132856"/>
            <a:ext cx="1156792" cy="1224136"/>
          </a:xfrm>
          <a:prstGeom prst="rect">
            <a:avLst/>
          </a:prstGeom>
          <a:noFill/>
        </p:spPr>
      </p:pic>
      <p:pic>
        <p:nvPicPr>
          <p:cNvPr id="1028" name="Picture 4" descr="http://www.zsclemrs.edu.sk/images/4291605-500464-schoo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653136"/>
            <a:ext cx="2807706" cy="2088232"/>
          </a:xfrm>
          <a:prstGeom prst="rect">
            <a:avLst/>
          </a:prstGeom>
          <a:noFill/>
        </p:spPr>
      </p:pic>
      <p:pic>
        <p:nvPicPr>
          <p:cNvPr id="11" name="Obrázok 10" descr="knih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3540756"/>
            <a:ext cx="2304256" cy="1760452"/>
          </a:xfrm>
          <a:prstGeom prst="rect">
            <a:avLst/>
          </a:prstGeom>
        </p:spPr>
      </p:pic>
      <p:sp>
        <p:nvSpPr>
          <p:cNvPr id="12" name="Šípka dolu 11"/>
          <p:cNvSpPr/>
          <p:nvPr/>
        </p:nvSpPr>
        <p:spPr>
          <a:xfrm rot="1998161">
            <a:off x="2604691" y="942344"/>
            <a:ext cx="365350" cy="812037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3" name="Šípka dolu 12"/>
          <p:cNvSpPr/>
          <p:nvPr/>
        </p:nvSpPr>
        <p:spPr>
          <a:xfrm rot="19183111">
            <a:off x="5583280" y="930550"/>
            <a:ext cx="365350" cy="812037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0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Overwor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2204864"/>
            <a:ext cx="1696021" cy="206904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400" dirty="0" smtClean="0">
                <a:latin typeface="Andalus" pitchFamily="18" charset="-78"/>
                <a:cs typeface="Andalus" pitchFamily="18" charset="-78"/>
              </a:rPr>
              <a:t>Spôsoby výroby v ranom novoveku</a:t>
            </a:r>
            <a:endParaRPr lang="sk-SK" sz="4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sz="2800" b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MANUFAKTÚRY</a:t>
            </a:r>
            <a:endParaRPr lang="sk-SK" sz="2800" b="1" dirty="0" smtClean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sk-SK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Bohatstvo sa získavalo z nových výrobných postupov a z podnikania. </a:t>
            </a:r>
          </a:p>
          <a:p>
            <a:r>
              <a:rPr lang="sk-SK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Presadzovala sa </a:t>
            </a:r>
            <a:r>
              <a:rPr lang="sk-SK" b="1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manufaktúrna výroba</a:t>
            </a:r>
            <a:r>
              <a:rPr lang="sk-SK" dirty="0" smtClean="0">
                <a:latin typeface="Andalus" pitchFamily="18" charset="-78"/>
                <a:cs typeface="Andalus" pitchFamily="18" charset="-78"/>
              </a:rPr>
              <a:t>. </a:t>
            </a:r>
          </a:p>
          <a:p>
            <a:pPr>
              <a:buNone/>
            </a:pPr>
            <a:r>
              <a:rPr lang="sk-SK" dirty="0" smtClean="0">
                <a:latin typeface="Andalus" pitchFamily="18" charset="-78"/>
                <a:cs typeface="Andalus" pitchFamily="18" charset="-78"/>
              </a:rPr>
              <a:t> 	</a:t>
            </a:r>
            <a:r>
              <a:rPr lang="sk-SK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(jeden výrobok vyrábalo viacero zamestnancov)</a:t>
            </a:r>
          </a:p>
          <a:p>
            <a:pPr>
              <a:buNone/>
            </a:pPr>
            <a:endParaRPr lang="sk-SK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Obrázok 5" descr="manufaktu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4005064"/>
            <a:ext cx="3384376" cy="2369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ok 6" descr="manufaktura2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683568" y="4653136"/>
            <a:ext cx="2618473" cy="1656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Obrázok 10" descr="work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92280" y="4149080"/>
            <a:ext cx="2204864" cy="220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2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2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2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2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62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62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620"/>
                            </p:stCondLst>
                            <p:childTnLst>
                              <p:par>
                                <p:cTn id="6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30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1556792"/>
            <a:ext cx="2752381" cy="26190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MANUFAKTÚRY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Vznikali ručné </a:t>
            </a:r>
            <a:r>
              <a:rPr lang="sk-SK" sz="2800" dirty="0" err="1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veľkodielne</a:t>
            </a:r>
            <a:endParaRPr lang="sk-SK" sz="2800" dirty="0" smtClean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49080"/>
            <a:ext cx="6984776" cy="2304440"/>
          </a:xfrm>
          <a:prstGeom prst="rect">
            <a:avLst/>
          </a:prstGeom>
        </p:spPr>
      </p:pic>
      <p:sp>
        <p:nvSpPr>
          <p:cNvPr id="6" name="Šípka dolu 5"/>
          <p:cNvSpPr/>
          <p:nvPr/>
        </p:nvSpPr>
        <p:spPr>
          <a:xfrm>
            <a:off x="1475656" y="2132856"/>
            <a:ext cx="576064" cy="43204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539552" y="2690917"/>
            <a:ext cx="38651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8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Textilné, sklárske dielne, </a:t>
            </a:r>
            <a:br>
              <a:rPr lang="sk-SK" sz="28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</a:br>
            <a:r>
              <a:rPr lang="sk-SK" sz="28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Výroba luxus. tovaru.</a:t>
            </a:r>
            <a:endParaRPr lang="sk-SK" sz="28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665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4000" dirty="0" smtClean="0">
                <a:ln w="1397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Poľnohospodárska výroba</a:t>
            </a:r>
            <a:endParaRPr lang="sk-SK" sz="4000" dirty="0">
              <a:ln w="1397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Rozvoj výroby potravín - technologické zlepšenia </a:t>
            </a:r>
            <a:br>
              <a:rPr lang="sk-SK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</a:br>
            <a:r>
              <a:rPr lang="sk-SK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(hnojenie)</a:t>
            </a:r>
          </a:p>
          <a:p>
            <a:r>
              <a:rPr lang="sk-SK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nové plodiny ( zemiaky, kukurica, pohánka)</a:t>
            </a:r>
          </a:p>
          <a:p>
            <a:r>
              <a:rPr lang="sk-SK" b="1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striedavý systém hospodárenia</a:t>
            </a:r>
          </a:p>
          <a:p>
            <a:r>
              <a:rPr lang="sk-SK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viac potravín na trh</a:t>
            </a:r>
          </a:p>
          <a:p>
            <a:r>
              <a:rPr lang="sk-SK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najímanie pracovníkov za mzdu</a:t>
            </a:r>
          </a:p>
          <a:p>
            <a:r>
              <a:rPr lang="sk-SK" b="1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končilo sa poddanstvo</a:t>
            </a:r>
            <a:endParaRPr lang="sk-SK" b="1" dirty="0">
              <a:solidFill>
                <a:srgbClr val="00B0F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Obrázok 4" descr="173740-rastlinna_vyro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27885">
            <a:off x="6219638" y="269752"/>
            <a:ext cx="2435166" cy="143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ok 5" descr="4-polnohospodarsky-mechaniza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4595450"/>
            <a:ext cx="2448272" cy="2001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ok 6" descr="ora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599244"/>
            <a:ext cx="2987824" cy="1998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ok 7" descr="d1c878130f_86273225_o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2780928"/>
            <a:ext cx="3333140" cy="1873756"/>
          </a:xfrm>
          <a:prstGeom prst="rect">
            <a:avLst/>
          </a:prstGeom>
          <a:ln w="28575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35305"/>
            <a:ext cx="2304256" cy="1990039"/>
          </a:xfrm>
          <a:prstGeom prst="rect">
            <a:avLst/>
          </a:prstGeom>
          <a:ln w="28575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553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2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2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2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92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920"/>
                            </p:stCondLst>
                            <p:childTnLst>
                              <p:par>
                                <p:cTn id="4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92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420"/>
                            </p:stCondLst>
                            <p:childTnLst>
                              <p:par>
                                <p:cTn id="5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920"/>
                            </p:stCondLst>
                            <p:childTnLst>
                              <p:par>
                                <p:cTn id="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920"/>
                            </p:stCondLst>
                            <p:childTnLst>
                              <p:par>
                                <p:cTn id="6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920"/>
                            </p:stCondLst>
                            <p:childTnLst>
                              <p:par>
                                <p:cTn id="6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n w="1397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Obchod</a:t>
            </a:r>
            <a:endParaRPr lang="sk-SK" dirty="0">
              <a:ln w="1397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Rozvoj výroby – </a:t>
            </a:r>
            <a:r>
              <a:rPr lang="sk-SK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rozvoj obchodu</a:t>
            </a:r>
          </a:p>
          <a:p>
            <a:r>
              <a:rPr lang="sk-SK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obchodovanie s predmetmi bežnej spotreby</a:t>
            </a:r>
          </a:p>
          <a:p>
            <a:r>
              <a:rPr lang="sk-SK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obchodovanie na veľké vzdialenosti</a:t>
            </a:r>
          </a:p>
          <a:p>
            <a:r>
              <a:rPr lang="sk-SK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Vznikali nové obchodné strediská na pobreží Atlantického oceána</a:t>
            </a:r>
          </a:p>
          <a:p>
            <a:r>
              <a:rPr lang="sk-SK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Zámorský obchod = hnací motor hospodárstva</a:t>
            </a:r>
            <a:endParaRPr lang="sk-SK" b="1" dirty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155626"/>
            <a:ext cx="3456384" cy="2513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4785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n w="1397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Zmeny v spoločnosti</a:t>
            </a:r>
            <a:endParaRPr lang="sk-SK" dirty="0">
              <a:ln w="1397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zvyšoval sa vplyv bohatých mešťanov ( </a:t>
            </a:r>
            <a:r>
              <a:rPr lang="sk-SK" dirty="0" err="1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Fuggerovci</a:t>
            </a:r>
            <a:r>
              <a:rPr lang="sk-SK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)</a:t>
            </a:r>
          </a:p>
          <a:p>
            <a:r>
              <a:rPr lang="sk-SK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Začalo sa pracovať za mzdu (poľnohospodárstvo, vojaci)- </a:t>
            </a:r>
            <a:r>
              <a:rPr lang="sk-SK" b="1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lénny systém sa rozpadal</a:t>
            </a:r>
          </a:p>
          <a:p>
            <a:r>
              <a:rPr lang="sk-SK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rodilo sa nové štátne zriadenie - </a:t>
            </a:r>
            <a:r>
              <a:rPr lang="sk-SK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absolutizmus </a:t>
            </a:r>
            <a:r>
              <a:rPr lang="sk-SK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= </a:t>
            </a:r>
            <a:r>
              <a:rPr lang="sk-SK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neobmedzená vláda panovníka </a:t>
            </a:r>
            <a:r>
              <a:rPr lang="sk-SK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(Ľudovít XIV. –“kráľ Slnko“)</a:t>
            </a:r>
          </a:p>
          <a:p>
            <a:r>
              <a:rPr lang="sk-SK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Začali vznikať </a:t>
            </a:r>
            <a:r>
              <a:rPr lang="sk-SK" b="1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centrálne spravované štátne úrady</a:t>
            </a:r>
          </a:p>
          <a:p>
            <a:pPr marL="0" indent="0">
              <a:buNone/>
            </a:pPr>
            <a:endParaRPr lang="sk-SK" b="1" dirty="0" smtClean="0">
              <a:solidFill>
                <a:srgbClr val="00B0F0"/>
              </a:solidFill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sk-SK" b="1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Absolutistické štáty : Francúzsko, </a:t>
            </a:r>
            <a:br>
              <a:rPr lang="sk-SK" b="1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</a:br>
            <a:r>
              <a:rPr lang="sk-SK" b="1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Španielsko, Habsburská monarchia, Rusko. </a:t>
            </a:r>
            <a:endParaRPr lang="sk-SK" b="1" dirty="0">
              <a:solidFill>
                <a:srgbClr val="00B0F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Obrázok 3" descr="230px-Louis-xiv-lebrun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2489" y="4077072"/>
            <a:ext cx="2179991" cy="260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/>
          </a:bodyPr>
          <a:lstStyle/>
          <a:p>
            <a:pPr>
              <a:buNone/>
            </a:pPr>
            <a:endParaRPr lang="sk-SK" dirty="0" smtClean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endParaRPr lang="sk-SK" dirty="0" smtClean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endParaRPr lang="sk-SK" dirty="0" smtClean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endParaRPr lang="sk-SK" dirty="0" smtClean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sk-SK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Francúzsky kráľ Ľudovít XIV. – „kráľ Slnko“ je jeden z najznámejších absolutistických panovníkov. Na vyjadrenie svojej moci si dal </a:t>
            </a:r>
            <a:br>
              <a:rPr lang="sk-SK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</a:br>
            <a:r>
              <a:rPr lang="sk-SK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postaviť prepychové </a:t>
            </a:r>
            <a:br>
              <a:rPr lang="sk-SK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</a:br>
            <a:r>
              <a:rPr lang="sk-SK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sídlo: zámok vo Versailles</a:t>
            </a:r>
            <a:br>
              <a:rPr lang="sk-SK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</a:br>
            <a:r>
              <a:rPr lang="sk-SK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neďaleko Paríža. Stavbu </a:t>
            </a:r>
            <a:br>
              <a:rPr lang="sk-SK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</a:br>
            <a:r>
              <a:rPr lang="sk-SK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začali napodobňovať </a:t>
            </a:r>
            <a:br>
              <a:rPr lang="sk-SK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</a:br>
            <a:r>
              <a:rPr lang="sk-SK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ďalší panovníci.</a:t>
            </a:r>
            <a:endParaRPr lang="sk-SK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Obrázok 3" descr="vizual-ludvik-xi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88640"/>
            <a:ext cx="7200800" cy="3000333"/>
          </a:xfrm>
          <a:prstGeom prst="rect">
            <a:avLst/>
          </a:prstGeom>
        </p:spPr>
      </p:pic>
      <p:pic>
        <p:nvPicPr>
          <p:cNvPr id="5" name="Obrázok 4" descr="pariz_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4005064"/>
            <a:ext cx="4844175" cy="2664296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362145_interier-zamku-versailles_600x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88640"/>
            <a:ext cx="4752528" cy="3168352"/>
          </a:xfrm>
        </p:spPr>
      </p:pic>
      <p:pic>
        <p:nvPicPr>
          <p:cNvPr id="5" name="Obrázok 4" descr="081355_05_8884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096" y="3789040"/>
            <a:ext cx="3245768" cy="2434326"/>
          </a:xfrm>
          <a:prstGeom prst="rect">
            <a:avLst/>
          </a:prstGeom>
        </p:spPr>
      </p:pic>
      <p:pic>
        <p:nvPicPr>
          <p:cNvPr id="6" name="Obrázok 5" descr="zám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3987" y="3068960"/>
            <a:ext cx="5650013" cy="3789040"/>
          </a:xfrm>
          <a:prstGeom prst="rect">
            <a:avLst/>
          </a:prstGeom>
        </p:spPr>
      </p:pic>
      <p:pic>
        <p:nvPicPr>
          <p:cNvPr id="7" name="Obrázok 6" descr="2077_interier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63252"/>
            <a:ext cx="3905250" cy="2933700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Vlastná 4">
      <a:dk1>
        <a:srgbClr val="FFC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488</TotalTime>
  <Words>222</Words>
  <Application>Microsoft Office PowerPoint</Application>
  <PresentationFormat>Prezentácia na obrazovke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9" baseType="lpstr">
      <vt:lpstr>Andalus</vt:lpstr>
      <vt:lpstr>Arial</vt:lpstr>
      <vt:lpstr>Bodoni MT Condensed</vt:lpstr>
      <vt:lpstr>Courier New</vt:lpstr>
      <vt:lpstr>Franklin Gothic Book</vt:lpstr>
      <vt:lpstr>Wingdings</vt:lpstr>
      <vt:lpstr>Decatur</vt:lpstr>
      <vt:lpstr>Svetové hospodárstvo a nové usporiadanie štátov</vt:lpstr>
      <vt:lpstr>Dôsledky Tridsaťročnej vojny.</vt:lpstr>
      <vt:lpstr>Spôsoby výroby v ranom novoveku</vt:lpstr>
      <vt:lpstr>MANUFAKTÚRY</vt:lpstr>
      <vt:lpstr>Poľnohospodárska výroba</vt:lpstr>
      <vt:lpstr>Obchod</vt:lpstr>
      <vt:lpstr>Zmeny v spoločnosti</vt:lpstr>
      <vt:lpstr>Prezentácia programu PowerPoint</vt:lpstr>
      <vt:lpstr>Prezentácia programu PowerPoint</vt:lpstr>
      <vt:lpstr>Prezentácia programu PowerPoint</vt:lpstr>
      <vt:lpstr>Prezentácia programu PowerPoint</vt:lpstr>
      <vt:lpstr>Veda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Svetové hospodárstvo a nové usporiadanie štátov</dc:title>
  <dc:creator>Admin</dc:creator>
  <cp:lastModifiedBy>MS Vinbarg</cp:lastModifiedBy>
  <cp:revision>10</cp:revision>
  <dcterms:created xsi:type="dcterms:W3CDTF">2014-03-15T17:48:17Z</dcterms:created>
  <dcterms:modified xsi:type="dcterms:W3CDTF">2022-03-02T20:18:16Z</dcterms:modified>
</cp:coreProperties>
</file>