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200">
                <a:latin typeface="Times New Roman"/>
              </a:rPr>
              <a:t>Kliknij, aby edytować format notatek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pl-PL" sz="1400">
                <a:solidFill>
                  <a:srgbClr val="000000"/>
                </a:solidFill>
                <a:latin typeface="Times New Roman"/>
                <a:ea typeface="Segoe UI"/>
              </a:rPr>
              <a:t>&lt;główka&gt;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dt"/>
          </p:nvPr>
        </p:nvSpPr>
        <p:spPr>
          <a:xfrm>
            <a:off x="4277880" y="0"/>
            <a:ext cx="3279960" cy="5335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5000"/>
              </a:lnSpc>
            </a:pPr>
            <a:r>
              <a:rPr lang="pl-PL" sz="1400">
                <a:solidFill>
                  <a:srgbClr val="000000"/>
                </a:solidFill>
                <a:latin typeface="Times New Roman"/>
                <a:ea typeface="Segoe UI"/>
              </a:rPr>
              <a:t>&lt;data/godzina&gt;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ftr"/>
          </p:nvPr>
        </p:nvSpPr>
        <p:spPr>
          <a:xfrm>
            <a:off x="0" y="10156680"/>
            <a:ext cx="3279600" cy="5335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pl-PL" sz="1400">
                <a:solidFill>
                  <a:srgbClr val="000000"/>
                </a:solidFill>
                <a:latin typeface="Times New Roman"/>
                <a:ea typeface="Segoe UI"/>
              </a:rPr>
              <a:t>&lt;stopka&gt;</a:t>
            </a:r>
            <a:endParaRPr/>
          </a:p>
        </p:txBody>
      </p:sp>
      <p:sp>
        <p:nvSpPr>
          <p:cNvPr id="77" name="PlaceHolder 6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1D97C29-148B-45BE-BBDA-EF40E0FCF0F7}" type="slidenum">
              <a:rPr lang="pl-PL" sz="1400">
                <a:solidFill>
                  <a:srgbClr val="000000"/>
                </a:solid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7092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124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291400" y="176832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291400" y="1768320"/>
            <a:ext cx="5493600" cy="438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70920" cy="584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124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7092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7092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124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pic>
        <p:nvPicPr>
          <p:cNvPr id="70" name="Obraz 69"/>
          <p:cNvPicPr/>
          <p:nvPr/>
        </p:nvPicPr>
        <p:blipFill>
          <a:blip r:embed="rId2"/>
          <a:stretch/>
        </p:blipFill>
        <p:spPr>
          <a:xfrm>
            <a:off x="2291400" y="176832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2291400" y="1768320"/>
            <a:ext cx="5493600" cy="438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70920" cy="584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1240" y="40579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1240" y="1768320"/>
            <a:ext cx="442656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7092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502920" y="1767960"/>
            <a:ext cx="9069480" cy="4381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/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Font typeface="Times New Roman"/>
              <a:buChar char="•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Font typeface="Times New Roman"/>
              <a:buChar char="–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Font typeface="Times New Roman"/>
              <a:buChar char="»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Font typeface="Times New Roman"/>
              <a:buChar char="»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Font typeface="Times New Roman"/>
              <a:buChar char="»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092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70920" cy="4383360"/>
          </a:xfrm>
          <a:prstGeom prst="rect">
            <a:avLst/>
          </a:prstGeom>
        </p:spPr>
        <p:txBody>
          <a:bodyPr lIns="0" tIns="28440" rIns="0" bIns="0"/>
          <a:lstStyle/>
          <a:p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/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Font typeface="Times New Roman"/>
              <a:buChar char="•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Font typeface="Times New Roman"/>
              <a:buChar char="–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Font typeface="Times New Roman"/>
              <a:buChar char="»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Font typeface="Times New Roman"/>
              <a:buChar char="»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Font typeface="Times New Roman"/>
              <a:buChar char="»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wsrod-nocnej-cisz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dirty="0">
                <a:solidFill>
                  <a:srgbClr val="000000"/>
                </a:solidFill>
                <a:latin typeface="Arial"/>
                <a:ea typeface="DejaVu Sans"/>
              </a:rPr>
              <a:t>Szkoła </a:t>
            </a:r>
            <a:r>
              <a:rPr lang="pl-PL" sz="4400" dirty="0" smtClean="0">
                <a:solidFill>
                  <a:srgbClr val="000000"/>
                </a:solidFill>
                <a:latin typeface="Arial"/>
                <a:ea typeface="DejaVu Sans"/>
              </a:rPr>
              <a:t>Podstawowa </a:t>
            </a:r>
            <a:r>
              <a:rPr lang="pl-PL" sz="4400" dirty="0">
                <a:solidFill>
                  <a:srgbClr val="000000"/>
                </a:solidFill>
                <a:latin typeface="Arial"/>
                <a:ea typeface="DejaVu Sans"/>
              </a:rPr>
              <a:t>w Libiszowie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Moi drodzy!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Dzisiaj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przedstawię Wam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krótką historię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Naszej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zkoły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i przypomnimy sobie dzień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nadania jej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imienia.  </a:t>
            </a:r>
            <a:endParaRPr/>
          </a:p>
        </p:txBody>
      </p:sp>
      <p:pic>
        <p:nvPicPr>
          <p:cNvPr id="4" name="wsrod-nocnej-cisz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72548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Obraz 105"/>
          <p:cNvPicPr/>
          <p:nvPr/>
        </p:nvPicPr>
        <p:blipFill>
          <a:blip r:embed="rId3" cstate="print"/>
          <a:stretch/>
        </p:blipFill>
        <p:spPr>
          <a:xfrm>
            <a:off x="512640" y="431640"/>
            <a:ext cx="8990280" cy="674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Obraz 110"/>
          <p:cNvPicPr/>
          <p:nvPr/>
        </p:nvPicPr>
        <p:blipFill>
          <a:blip r:embed="rId3" cstate="print"/>
          <a:stretch/>
        </p:blipFill>
        <p:spPr>
          <a:xfrm>
            <a:off x="647640" y="673200"/>
            <a:ext cx="8510760" cy="63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Obraz 113"/>
          <p:cNvPicPr/>
          <p:nvPr/>
        </p:nvPicPr>
        <p:blipFill>
          <a:blip r:embed="rId3" cstate="print"/>
          <a:stretch/>
        </p:blipFill>
        <p:spPr>
          <a:xfrm rot="5400000">
            <a:off x="1425600" y="1042560"/>
            <a:ext cx="7183440" cy="53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</a:rPr>
              <a:t>Uroczyste składanie kwiatów przed tablicą pamiątkową</a:t>
            </a:r>
            <a:endParaRPr/>
          </a:p>
        </p:txBody>
      </p:sp>
      <p:pic>
        <p:nvPicPr>
          <p:cNvPr id="116" name="Obraz 115"/>
          <p:cNvPicPr/>
          <p:nvPr/>
        </p:nvPicPr>
        <p:blipFill>
          <a:blip r:embed="rId3" cstate="print"/>
          <a:stretch/>
        </p:blipFill>
        <p:spPr>
          <a:xfrm>
            <a:off x="647640" y="4788000"/>
            <a:ext cx="3311640" cy="2482920"/>
          </a:xfrm>
          <a:prstGeom prst="rect">
            <a:avLst/>
          </a:prstGeom>
          <a:ln>
            <a:noFill/>
          </a:ln>
        </p:spPr>
      </p:pic>
      <p:pic>
        <p:nvPicPr>
          <p:cNvPr id="117" name="Obraz 116"/>
          <p:cNvPicPr/>
          <p:nvPr/>
        </p:nvPicPr>
        <p:blipFill>
          <a:blip r:embed="rId4" cstate="print"/>
          <a:stretch/>
        </p:blipFill>
        <p:spPr>
          <a:xfrm rot="5400000">
            <a:off x="6938280" y="4610880"/>
            <a:ext cx="3171600" cy="2379600"/>
          </a:xfrm>
          <a:prstGeom prst="rect">
            <a:avLst/>
          </a:prstGeom>
          <a:ln>
            <a:noFill/>
          </a:ln>
        </p:spPr>
      </p:pic>
      <p:pic>
        <p:nvPicPr>
          <p:cNvPr id="118" name="Obraz 117"/>
          <p:cNvPicPr/>
          <p:nvPr/>
        </p:nvPicPr>
        <p:blipFill>
          <a:blip r:embed="rId5" cstate="print"/>
          <a:stretch/>
        </p:blipFill>
        <p:spPr>
          <a:xfrm>
            <a:off x="4151160" y="5184720"/>
            <a:ext cx="2976840" cy="2232000"/>
          </a:xfrm>
          <a:prstGeom prst="rect">
            <a:avLst/>
          </a:prstGeom>
          <a:ln>
            <a:noFill/>
          </a:ln>
        </p:spPr>
      </p:pic>
      <p:pic>
        <p:nvPicPr>
          <p:cNvPr id="119" name="Obraz 118"/>
          <p:cNvPicPr/>
          <p:nvPr/>
        </p:nvPicPr>
        <p:blipFill>
          <a:blip r:embed="rId6" cstate="print"/>
          <a:stretch/>
        </p:blipFill>
        <p:spPr>
          <a:xfrm>
            <a:off x="4392720" y="3456000"/>
            <a:ext cx="2111400" cy="1584360"/>
          </a:xfrm>
          <a:prstGeom prst="rect">
            <a:avLst/>
          </a:prstGeom>
          <a:ln>
            <a:noFill/>
          </a:ln>
        </p:spPr>
      </p:pic>
      <p:pic>
        <p:nvPicPr>
          <p:cNvPr id="120" name="Obraz 119"/>
          <p:cNvPicPr/>
          <p:nvPr/>
        </p:nvPicPr>
        <p:blipFill>
          <a:blip r:embed="rId7" cstate="print"/>
          <a:stretch/>
        </p:blipFill>
        <p:spPr>
          <a:xfrm>
            <a:off x="6647040" y="1943280"/>
            <a:ext cx="2784240" cy="2089080"/>
          </a:xfrm>
          <a:prstGeom prst="rect">
            <a:avLst/>
          </a:prstGeom>
          <a:ln>
            <a:noFill/>
          </a:ln>
        </p:spPr>
      </p:pic>
      <p:pic>
        <p:nvPicPr>
          <p:cNvPr id="121" name="Obraz 120"/>
          <p:cNvPicPr/>
          <p:nvPr/>
        </p:nvPicPr>
        <p:blipFill>
          <a:blip r:embed="rId8" cstate="print"/>
          <a:stretch/>
        </p:blipFill>
        <p:spPr>
          <a:xfrm>
            <a:off x="576360" y="1908000"/>
            <a:ext cx="3311280" cy="2482920"/>
          </a:xfrm>
          <a:prstGeom prst="rect">
            <a:avLst/>
          </a:prstGeom>
          <a:ln>
            <a:noFill/>
          </a:ln>
        </p:spPr>
      </p:pic>
      <p:pic>
        <p:nvPicPr>
          <p:cNvPr id="122" name="Obraz 121"/>
          <p:cNvPicPr/>
          <p:nvPr/>
        </p:nvPicPr>
        <p:blipFill>
          <a:blip r:embed="rId9" cstate="print"/>
          <a:stretch/>
        </p:blipFill>
        <p:spPr>
          <a:xfrm>
            <a:off x="4179960" y="1884240"/>
            <a:ext cx="2016000" cy="151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Obraz 124"/>
          <p:cNvPicPr/>
          <p:nvPr/>
        </p:nvPicPr>
        <p:blipFill>
          <a:blip r:embed="rId3" cstate="print"/>
          <a:stretch/>
        </p:blipFill>
        <p:spPr>
          <a:xfrm>
            <a:off x="423720" y="301680"/>
            <a:ext cx="9421920" cy="706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Dziękuję bardzo za uwagę!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>
                <a:solidFill>
                  <a:srgbClr val="000000"/>
                </a:solidFill>
                <a:latin typeface="Arial"/>
                <a:ea typeface="DejaVu Sans"/>
              </a:rPr>
              <a:t>Autorka: Kamila Kmita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600">
                <a:solidFill>
                  <a:srgbClr val="000000"/>
                </a:solidFill>
                <a:latin typeface="Arial"/>
                <a:ea typeface="DejaVu Sans"/>
              </a:rPr>
              <a:t>Wszelkie prawa zastrzeżone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>
                <a:solidFill>
                  <a:srgbClr val="000000"/>
                </a:solidFill>
                <a:latin typeface="Arial"/>
                <a:ea typeface="DejaVu Sans"/>
              </a:rPr>
              <a:t>Źródła: własne zbiory oraz 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647640" y="4044960"/>
            <a:ext cx="525456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200">
                <a:solidFill>
                  <a:srgbClr val="000000"/>
                </a:solidFill>
                <a:latin typeface="Arial"/>
                <a:ea typeface="DejaVu Sans"/>
              </a:rPr>
              <a:t>https://libiszow64.edupage.org/about/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Początek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Times New Roman"/>
                <a:ea typeface="DejaVu Sans"/>
              </a:rPr>
              <a:t>Pierwsza wzmianka o istnieniu Szkoły Podstawowej w Libiszowie pochodzi z 1881 roku</a:t>
            </a:r>
            <a:r>
              <a:rPr lang="pl-PL" sz="3200" dirty="0" smtClean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pl-PL" sz="3200" dirty="0">
                <a:solidFill>
                  <a:srgbClr val="000000"/>
                </a:solidFill>
                <a:latin typeface="Times New Roman"/>
                <a:ea typeface="DejaVu Sans"/>
              </a:rPr>
              <a:t>Szkoła znajdowała się na terenie dzisiejszej posesji Wawrzyńca Rzońcy. Prowadził ją Rosjanin i językiem wykładowym był język rosyjski. W 1915 roku w czasie pożaru Libiszowa spłonął również budynek szkolny. Szkoła wyglądała wtedy tak:</a:t>
            </a:r>
            <a:endParaRPr/>
          </a:p>
        </p:txBody>
      </p:sp>
      <p:pic>
        <p:nvPicPr>
          <p:cNvPr id="82" name="Obraz 81"/>
          <p:cNvPicPr/>
          <p:nvPr/>
        </p:nvPicPr>
        <p:blipFill>
          <a:blip r:embed="rId3"/>
          <a:stretch/>
        </p:blipFill>
        <p:spPr>
          <a:xfrm>
            <a:off x="6323040" y="5249880"/>
            <a:ext cx="2892240" cy="216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Pierwsi nauczyciele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Nauczycielem w okresie międzywojennym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oraz</a:t>
            </a:r>
            <a:b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w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czasie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II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wojny światowej był kapitan Józef Wyrwa, pseudonim „ Stary ”, żołnierz 25 pułku AK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im. </a:t>
            </a:r>
            <a:r>
              <a:rPr lang="pl-PL" sz="3200" dirty="0" err="1">
                <a:solidFill>
                  <a:srgbClr val="000000"/>
                </a:solidFill>
                <a:latin typeface="Arial"/>
                <a:ea typeface="DejaVu Sans"/>
              </a:rPr>
              <a:t>Ziemii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 Piotrkowsko-Opoczyńskiej, zmarł na emigracji we Francji. Po nim kierownikiem szkoły została Franciszka Chałubińska-Lewandowska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Kolejni dyrektorzy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Po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II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Wojnie Światowej dyrektorami byli kolejno: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1. Józef Gliszczyński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2. Jan Kwaśniak (do 1965 roku)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3. Franciszek Płaska (do 1974 roku)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4. Stanisław Rzońca (do 1980 roku)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5. Stanisław Marszałek (do 1990 roku)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6. Jadwiga Brzezińska (do 2002 roku)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7. Marianna Matysiak (do 2012 roku)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Aktualnie dyrektorem jest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P.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Helena Kuśmierczyk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Wygląd szkoły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539640" y="2016000"/>
            <a:ext cx="8964720" cy="484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Arial"/>
                <a:ea typeface="DejaVu Sans"/>
              </a:rPr>
              <a:t>Drewniany budynek szkoły z początku XIX wieku posiadał 3 sale lekcyjne i pokój nauczycielski. Lekcje odbywały się również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Arial"/>
                <a:ea typeface="DejaVu Sans"/>
              </a:rPr>
              <a:t>w mieszkaniach wynajętych, często odległych o 700 - 800 metrów od głównego budynku.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Arial"/>
                <a:ea typeface="DejaVu Sans"/>
              </a:rPr>
              <a:t>W takiej sytuacji, dzięki staraniom dyrektora szkoły Stanisława Marszałka przystąpiono jesienią 1983 roku do budowy nowej szkoły.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Arial"/>
                <a:ea typeface="DejaVu Sans"/>
              </a:rPr>
              <a:t>Dzięki dużemu zaangażowaniu i pracy społecznej mieszkańców wsi: Libiszów, Libiszów Kolonia, Sobawiny, Międzybórz,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Arial"/>
                <a:ea typeface="DejaVu Sans"/>
              </a:rPr>
              <a:t>WGW Idzikowice i PBROL Opoczno - oddano do użytku część dydaktyczną (bez łazienek i ogrzewania) dnia 1 września 1988 roku.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Arial"/>
                <a:ea typeface="DejaVu Sans"/>
              </a:rPr>
              <a:t>Dzięki staraniom dyrektor Jadwigi Brzezińskiej wybudowano w 1992 roku sale gimnastyczną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Jak jest teraz?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Obecnie sześcioklasowa szkoła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podstawowa</a:t>
            </a:r>
            <a:b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z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oddziałem przedszkolnym mieści się w dużym, dwupiętrowym, ocieplonym budynku o  powierzchni 9400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m2.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Jednak budowa całej szkoły nie została jeszcze zakończona. Brakuje jednej </a:t>
            </a:r>
            <a:r>
              <a:rPr lang="pl-PL" sz="3200" dirty="0" smtClean="0">
                <a:solidFill>
                  <a:srgbClr val="000000"/>
                </a:solidFill>
                <a:latin typeface="Arial"/>
                <a:ea typeface="DejaVu Sans"/>
              </a:rPr>
              <a:t>części, </a:t>
            </a: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tzw. budynku administracyjno – socjalnego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3200" dirty="0">
                <a:solidFill>
                  <a:srgbClr val="000000"/>
                </a:solidFill>
                <a:latin typeface="Arial"/>
                <a:ea typeface="DejaVu Sans"/>
              </a:rPr>
              <a:t>Szkoła obecnie:</a:t>
            </a:r>
            <a:endParaRPr/>
          </a:p>
        </p:txBody>
      </p:sp>
      <p:pic>
        <p:nvPicPr>
          <p:cNvPr id="92" name="Obraz 91"/>
          <p:cNvPicPr/>
          <p:nvPr/>
        </p:nvPicPr>
        <p:blipFill>
          <a:blip r:embed="rId3" cstate="print"/>
          <a:stretch/>
        </p:blipFill>
        <p:spPr>
          <a:xfrm rot="5340000">
            <a:off x="5118405" y="5174997"/>
            <a:ext cx="2947824" cy="21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3280" y="360360"/>
            <a:ext cx="907092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Nadanie imienia szkole-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To bardzo ważne wydarzenie miało miejsce 11.12.2015 roku</a:t>
            </a:r>
            <a:endParaRPr/>
          </a:p>
        </p:txBody>
      </p:sp>
      <p:pic>
        <p:nvPicPr>
          <p:cNvPr id="94" name="Obraz 93"/>
          <p:cNvPicPr/>
          <p:nvPr/>
        </p:nvPicPr>
        <p:blipFill>
          <a:blip r:embed="rId3" cstate="print"/>
          <a:stretch/>
        </p:blipFill>
        <p:spPr>
          <a:xfrm>
            <a:off x="4367160" y="2808360"/>
            <a:ext cx="4991040" cy="3743280"/>
          </a:xfrm>
          <a:prstGeom prst="rect">
            <a:avLst/>
          </a:prstGeom>
          <a:ln>
            <a:noFill/>
          </a:ln>
        </p:spPr>
      </p:pic>
      <p:pic>
        <p:nvPicPr>
          <p:cNvPr id="95" name="Obraz 94"/>
          <p:cNvPicPr/>
          <p:nvPr/>
        </p:nvPicPr>
        <p:blipFill>
          <a:blip r:embed="rId4" cstate="print"/>
          <a:stretch/>
        </p:blipFill>
        <p:spPr>
          <a:xfrm>
            <a:off x="576360" y="2448000"/>
            <a:ext cx="3359160" cy="2519280"/>
          </a:xfrm>
          <a:prstGeom prst="rect">
            <a:avLst/>
          </a:prstGeom>
          <a:ln>
            <a:noFill/>
          </a:ln>
        </p:spPr>
      </p:pic>
      <p:pic>
        <p:nvPicPr>
          <p:cNvPr id="96" name="Obraz 95"/>
          <p:cNvPicPr/>
          <p:nvPr/>
        </p:nvPicPr>
        <p:blipFill>
          <a:blip r:embed="rId5" cstate="print"/>
          <a:stretch/>
        </p:blipFill>
        <p:spPr>
          <a:xfrm>
            <a:off x="792000" y="4967280"/>
            <a:ext cx="2870280" cy="21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000000"/>
                </a:solidFill>
                <a:latin typeface="Arial"/>
                <a:ea typeface="DejaVu Sans"/>
              </a:rPr>
              <a:t>Uroczysta Msza Św. w kościele parafialnym w Libiszowie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" name="Obraz 99"/>
          <p:cNvPicPr/>
          <p:nvPr/>
        </p:nvPicPr>
        <p:blipFill>
          <a:blip r:embed="rId3" cstate="print"/>
          <a:stretch/>
        </p:blipFill>
        <p:spPr>
          <a:xfrm>
            <a:off x="968346" y="1851011"/>
            <a:ext cx="8250166" cy="48500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3280" y="301680"/>
            <a:ext cx="907092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503280" y="176832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Obraz 102"/>
          <p:cNvPicPr/>
          <p:nvPr/>
        </p:nvPicPr>
        <p:blipFill>
          <a:blip r:embed="rId3" cstate="print"/>
          <a:stretch/>
        </p:blipFill>
        <p:spPr>
          <a:xfrm>
            <a:off x="272880" y="360360"/>
            <a:ext cx="9374400" cy="702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318</Words>
  <Application>LibreOffice/4.4.2.2$Windows_x86 LibreOffice_project/c4c7d32d0d49397cad38d62472b0bc8acff48dd6</Application>
  <PresentationFormat>Niestandardowy</PresentationFormat>
  <Paragraphs>44</Paragraphs>
  <Slides>15</Slides>
  <Notes>15</Notes>
  <HiddenSlides>0</HiddenSlides>
  <MMClips>1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user</cp:lastModifiedBy>
  <cp:revision>8</cp:revision>
  <dcterms:created xsi:type="dcterms:W3CDTF">2020-12-07T16:50:02Z</dcterms:created>
  <dcterms:modified xsi:type="dcterms:W3CDTF">2020-12-10T00:09:48Z</dcterms:modified>
  <dc:language>pl-PL</dc:language>
</cp:coreProperties>
</file>