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acakonick.gov.sk/" TargetMode="External"/><Relationship Id="rId2" Type="http://schemas.openxmlformats.org/officeDocument/2006/relationships/hyperlink" Target="https://detstvobeznasilia.gov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3B6DB-640E-4E4B-8526-222288D9D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028572"/>
          </a:xfrm>
        </p:spPr>
        <p:txBody>
          <a:bodyPr/>
          <a:lstStyle/>
          <a:p>
            <a:pPr algn="ctr"/>
            <a:r>
              <a:rPr lang="sk-SK" dirty="0"/>
              <a:t>Šikana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95DB2F-680F-4246-896E-AEB8A1B34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6441" y="3340224"/>
            <a:ext cx="10085032" cy="685800"/>
          </a:xfrm>
        </p:spPr>
        <p:txBody>
          <a:bodyPr>
            <a:noAutofit/>
          </a:bodyPr>
          <a:lstStyle/>
          <a:p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jej predísť a ako postupovať, ak sa mi niečo stalo?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BBD907D-8412-4149-9DBF-28375F75E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313" y="507803"/>
            <a:ext cx="3566160" cy="2377440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0475FCEC-44A5-4825-9753-232F0402FE78}"/>
              </a:ext>
            </a:extLst>
          </p:cNvPr>
          <p:cNvSpPr txBox="1"/>
          <p:nvPr/>
        </p:nvSpPr>
        <p:spPr>
          <a:xfrm>
            <a:off x="2339267" y="5284433"/>
            <a:ext cx="4638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Vypracovala: Mgr. Beáta Sláviková</a:t>
            </a:r>
          </a:p>
        </p:txBody>
      </p:sp>
    </p:spTree>
    <p:extLst>
      <p:ext uri="{BB962C8B-B14F-4D97-AF65-F5344CB8AC3E}">
        <p14:creationId xmlns:p14="http://schemas.microsoft.com/office/powerpoint/2010/main" val="342552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D8D9B-FD87-4F76-9F28-03F2CBC0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Formy násilia, ktoré ťa môžu ohrozovať.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E4764D-3077-40BA-AB42-3BFD8DEE6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1"/>
            <a:ext cx="3655381" cy="2226520"/>
          </a:xfrm>
        </p:spPr>
        <p:txBody>
          <a:bodyPr/>
          <a:lstStyle/>
          <a:p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Fyzické týranie</a:t>
            </a:r>
          </a:p>
          <a:p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Psychické týranie</a:t>
            </a:r>
          </a:p>
          <a:p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Sexuálne zneužívanie</a:t>
            </a:r>
          </a:p>
          <a:p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Zanedbávanie</a:t>
            </a:r>
          </a:p>
          <a:p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Šikana (</a:t>
            </a:r>
            <a:r>
              <a:rPr lang="sk-SK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Kyberšikana</a:t>
            </a:r>
            <a:r>
              <a:rPr lang="sk-SK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A4A7D6A-CFF2-4666-AF93-44DCE1E68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138" y="2280202"/>
            <a:ext cx="6187366" cy="347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3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E8905-88FC-4383-B305-F2DF19DB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1" y="509140"/>
            <a:ext cx="8610600" cy="1293028"/>
          </a:xfrm>
        </p:spPr>
        <p:txBody>
          <a:bodyPr/>
          <a:lstStyle/>
          <a:p>
            <a:r>
              <a:rPr lang="sk-SK" dirty="0"/>
              <a:t>Šikana v partii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565983-0037-4E75-9640-F94F41758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02168"/>
            <a:ext cx="11174767" cy="4416518"/>
          </a:xfrm>
        </p:spPr>
        <p:txBody>
          <a:bodyPr>
            <a:normAutofit/>
          </a:bodyPr>
          <a:lstStyle/>
          <a:p>
            <a:r>
              <a:rPr lang="sk-SK" dirty="0"/>
              <a:t>Ako vzniká partia? (typológia skupinových rolí podľa </a:t>
            </a:r>
            <a:r>
              <a:rPr lang="sk-SK" dirty="0" err="1"/>
              <a:t>Schindlera</a:t>
            </a:r>
            <a:r>
              <a:rPr lang="sk-SK" dirty="0"/>
              <a:t>)</a:t>
            </a:r>
          </a:p>
          <a:p>
            <a:r>
              <a:rPr lang="sk-SK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Typológia rolí:</a:t>
            </a:r>
          </a:p>
          <a:p>
            <a:r>
              <a:rPr lang="sk-SK" b="1" dirty="0">
                <a:solidFill>
                  <a:srgbClr val="00B0F0"/>
                </a:solidFill>
              </a:rPr>
              <a:t>Alfa </a:t>
            </a:r>
            <a:r>
              <a:rPr lang="sk-SK" dirty="0"/>
              <a:t>(vodca skupiny) – </a:t>
            </a:r>
            <a:r>
              <a:rPr lang="sk-SK" sz="1600" dirty="0">
                <a:latin typeface="+mj-lt"/>
              </a:rPr>
              <a:t>n</a:t>
            </a:r>
            <a:r>
              <a:rPr lang="sk-SK" sz="1600" dirty="0">
                <a:effectLst/>
                <a:latin typeface="+mj-lt"/>
              </a:rPr>
              <a:t>iektorí vodcovia skupiny pôsobia skryto. Nemožno ich určiť na prvý pohľad.</a:t>
            </a:r>
            <a:endParaRPr lang="sk-SK" sz="1600" dirty="0">
              <a:latin typeface="+mj-lt"/>
            </a:endParaRPr>
          </a:p>
          <a:p>
            <a:r>
              <a:rPr lang="sk-SK" b="1" dirty="0">
                <a:solidFill>
                  <a:srgbClr val="00B0F0"/>
                </a:solidFill>
              </a:rPr>
              <a:t>Beta</a:t>
            </a:r>
            <a:r>
              <a:rPr lang="sk-SK" dirty="0"/>
              <a:t> (konštruktívny člen) - </a:t>
            </a:r>
            <a:r>
              <a:rPr lang="sk-SK" sz="1600" dirty="0">
                <a:effectLst/>
                <a:latin typeface="+mj-lt"/>
              </a:rPr>
              <a:t>pravou rukou alfy, resp. pritakávačom alfy. Predstavuje ho člen skupiny s nízkym sociálnym vplyvom. Môže mať špeciálne znalosti, schopnosti. </a:t>
            </a:r>
            <a:endParaRPr lang="sk-SK" sz="1600" dirty="0">
              <a:latin typeface="+mj-lt"/>
            </a:endParaRPr>
          </a:p>
          <a:p>
            <a:r>
              <a:rPr lang="sk-SK" b="1" dirty="0">
                <a:solidFill>
                  <a:srgbClr val="00B0F0"/>
                </a:solidFill>
              </a:rPr>
              <a:t>Gama</a:t>
            </a:r>
            <a:r>
              <a:rPr lang="sk-SK" dirty="0"/>
              <a:t> (pasívny člen) – </a:t>
            </a:r>
            <a:r>
              <a:rPr lang="sk-SK" sz="1600" dirty="0">
                <a:latin typeface="+mj-lt"/>
              </a:rPr>
              <a:t>d</a:t>
            </a:r>
            <a:r>
              <a:rPr lang="sk-SK" sz="1600" dirty="0">
                <a:effectLst/>
                <a:latin typeface="+mj-lt"/>
              </a:rPr>
              <a:t>o tejto roly sa dostáva člen skupiny, ktorý je pasívny, prispôsobivý a ľahko sa identifikuje s alfou. Tvorí väčšinu v danej skupine/</a:t>
            </a:r>
            <a:r>
              <a:rPr lang="sk-SK" sz="1600" dirty="0" err="1">
                <a:effectLst/>
                <a:latin typeface="+mj-lt"/>
              </a:rPr>
              <a:t>parti</a:t>
            </a:r>
            <a:r>
              <a:rPr lang="sk-SK" sz="1600" dirty="0">
                <a:effectLst/>
                <a:latin typeface="+mj-lt"/>
              </a:rPr>
              <a:t>. </a:t>
            </a:r>
            <a:endParaRPr lang="sk-SK" sz="1600" dirty="0">
              <a:latin typeface="+mj-lt"/>
            </a:endParaRPr>
          </a:p>
          <a:p>
            <a:r>
              <a:rPr lang="sk-SK" b="1" dirty="0">
                <a:solidFill>
                  <a:srgbClr val="00B0F0"/>
                </a:solidFill>
              </a:rPr>
              <a:t>Omega</a:t>
            </a:r>
            <a:r>
              <a:rPr lang="sk-SK" dirty="0"/>
              <a:t> (okrajový člen) – </a:t>
            </a:r>
            <a:r>
              <a:rPr lang="sk-SK" sz="1600" dirty="0">
                <a:latin typeface="+mj-lt"/>
              </a:rPr>
              <a:t>i</a:t>
            </a:r>
            <a:r>
              <a:rPr lang="sk-SK" sz="1600" dirty="0">
                <a:effectLst/>
                <a:latin typeface="+mj-lt"/>
              </a:rPr>
              <a:t>de o okrajovú pozíciu v skupine. Taký člen nepatrí medzi obľúbených ostatnými členmi skupiny.</a:t>
            </a:r>
            <a:endParaRPr lang="sk-SK" sz="1600" dirty="0">
              <a:latin typeface="+mj-lt"/>
            </a:endParaRPr>
          </a:p>
          <a:p>
            <a:r>
              <a:rPr lang="sk-SK" b="1" dirty="0">
                <a:solidFill>
                  <a:srgbClr val="00B0F0"/>
                </a:solidFill>
              </a:rPr>
              <a:t>Protivník „P“</a:t>
            </a:r>
            <a:r>
              <a:rPr lang="sk-SK" dirty="0"/>
              <a:t> (obetný baránok) -  </a:t>
            </a:r>
            <a:r>
              <a:rPr lang="sk-SK" sz="1600" dirty="0">
                <a:effectLst/>
                <a:latin typeface="+mj-lt"/>
              </a:rPr>
              <a:t>člen skupiny, ktorý slúži pre odreagovanie frustrácie skupiny tým, že skupina sa snaží nájsť negatívne hodnoteného člena skupiny.</a:t>
            </a:r>
            <a:endParaRPr lang="sk-SK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21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3290B-081C-4CC4-BA46-FE23AB25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robiť, aby som predišiel šikane?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C6BB9F1-2A32-4D8B-8FFA-D154E0E67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00B050"/>
                </a:solidFill>
              </a:rPr>
              <a:t>Dodržuj bezpečné pravidlá na internete.</a:t>
            </a:r>
          </a:p>
          <a:p>
            <a:r>
              <a:rPr lang="sk-SK" b="1" dirty="0">
                <a:solidFill>
                  <a:srgbClr val="FF0000"/>
                </a:solidFill>
              </a:rPr>
              <a:t>Prever si ľudí, s ktorými sa chceš stretnúť. </a:t>
            </a:r>
          </a:p>
          <a:p>
            <a:r>
              <a:rPr lang="sk-SK" b="1" dirty="0">
                <a:solidFill>
                  <a:srgbClr val="7030A0"/>
                </a:solidFill>
              </a:rPr>
              <a:t>Na prvé stretnutie choď vždy na verejné miesto a informuj o tom rodičov.</a:t>
            </a:r>
          </a:p>
          <a:p>
            <a:r>
              <a:rPr lang="sk-SK" b="1" dirty="0">
                <a:solidFill>
                  <a:srgbClr val="FFFF00"/>
                </a:solidFill>
              </a:rPr>
              <a:t>Vnímaj svoje miesto v partii.</a:t>
            </a:r>
          </a:p>
          <a:p>
            <a:r>
              <a:rPr lang="sk-SK" b="1" dirty="0">
                <a:solidFill>
                  <a:srgbClr val="0070C0"/>
                </a:solidFill>
              </a:rPr>
              <a:t>Akékoľvek začínajúce negatívne reakcie (posmievanie, vyhrážky, urážky, útoky na vlastnú osobu) ber vážne a neboj sa o nich rozprávať s dospelými.</a:t>
            </a:r>
          </a:p>
          <a:p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Neužívaj návykové látky (často krátkodobo menia osobnosť). Od človeka, ktorý sa Ti zdá pod vplyvom akejkoľvek návykovej látky, radšej odíď. </a:t>
            </a:r>
          </a:p>
          <a:p>
            <a:r>
              <a:rPr lang="sk-SK" b="1" dirty="0">
                <a:solidFill>
                  <a:schemeClr val="accent5">
                    <a:lumMod val="75000"/>
                  </a:schemeClr>
                </a:solidFill>
              </a:rPr>
              <a:t>Ak sa Ti čokoľvek nepáči, daj na svoj pocit, nezabudni požiadať o pomoc či radu dospelého.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20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BA9C5-6E57-4124-B004-DCF09A50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robiť, ak sa mi niečo stalo?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346831-79EE-448C-B549-C6A6FFCF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025" y="1979972"/>
            <a:ext cx="6364059" cy="3577514"/>
          </a:xfrm>
        </p:spPr>
        <p:txBody>
          <a:bodyPr/>
          <a:lstStyle/>
          <a:p>
            <a:r>
              <a:rPr lang="sk-SK" dirty="0"/>
              <a:t>Ak je to po internete (komunikáciu, fotky, čokoľvek nemaž), všetko nahlás dospelej osobe.</a:t>
            </a:r>
          </a:p>
          <a:p>
            <a:r>
              <a:rPr lang="sk-SK" dirty="0"/>
              <a:t>Poznáme už linku dôvery, IP, psychologické poradne</a:t>
            </a:r>
          </a:p>
          <a:p>
            <a:r>
              <a:rPr lang="sk-SK" dirty="0"/>
              <a:t>Nová stránka vlády </a:t>
            </a:r>
            <a:r>
              <a:rPr lang="sk-SK" dirty="0">
                <a:hlinkClick r:id="rId2"/>
              </a:rPr>
              <a:t>https://detstvobeznasilia.gov.sk/</a:t>
            </a:r>
            <a:endParaRPr lang="sk-SK" dirty="0"/>
          </a:p>
          <a:p>
            <a:r>
              <a:rPr lang="sk-SK" dirty="0">
                <a:hlinkClick r:id="rId3"/>
              </a:rPr>
              <a:t>https://viacakonick.gov.sk</a:t>
            </a:r>
            <a:endParaRPr lang="sk-SK" dirty="0"/>
          </a:p>
          <a:p>
            <a:endParaRPr lang="sk-SK" dirty="0"/>
          </a:p>
        </p:txBody>
      </p:sp>
      <p:pic>
        <p:nvPicPr>
          <p:cNvPr id="1026" name="Picture 2" descr="Základná škola Gajary">
            <a:extLst>
              <a:ext uri="{FF2B5EF4-FFF2-40B4-BE49-F238E27FC236}">
                <a16:creationId xmlns:a16="http://schemas.microsoft.com/office/drawing/2014/main" id="{C01CC84C-E53C-420C-B450-E8CF30D5F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882" y="1979971"/>
            <a:ext cx="4225520" cy="422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8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429CD-DB85-4D4C-B066-EB6E03E8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730" y="764373"/>
            <a:ext cx="5753470" cy="1293028"/>
          </a:xfrm>
        </p:spPr>
        <p:txBody>
          <a:bodyPr/>
          <a:lstStyle/>
          <a:p>
            <a:r>
              <a:rPr lang="sk-SK" dirty="0"/>
              <a:t>Poďme diskutovať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F6CA501-3F5F-49AE-932B-66163BEC46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/>
          <a:stretch/>
        </p:blipFill>
        <p:spPr>
          <a:xfrm>
            <a:off x="1177771" y="1714500"/>
            <a:ext cx="4024544" cy="4527612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EBE45685-4F68-4396-B8F7-DDA3C92DBD61}"/>
              </a:ext>
            </a:extLst>
          </p:cNvPr>
          <p:cNvSpPr txBox="1"/>
          <p:nvPr/>
        </p:nvSpPr>
        <p:spPr>
          <a:xfrm>
            <a:off x="6569475" y="2281562"/>
            <a:ext cx="476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Nemaj strach, všetko sa dá vyriešiť!</a:t>
            </a:r>
          </a:p>
        </p:txBody>
      </p:sp>
    </p:spTree>
    <p:extLst>
      <p:ext uri="{BB962C8B-B14F-4D97-AF65-F5344CB8AC3E}">
        <p14:creationId xmlns:p14="http://schemas.microsoft.com/office/powerpoint/2010/main" val="2450856645"/>
      </p:ext>
    </p:extLst>
  </p:cSld>
  <p:clrMapOvr>
    <a:masterClrMapping/>
  </p:clrMapOvr>
</p:sld>
</file>

<file path=ppt/theme/theme1.xml><?xml version="1.0" encoding="utf-8"?>
<a:theme xmlns:a="http://schemas.openxmlformats.org/drawingml/2006/main" name="Dymová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TM04033937[[fn=Dymová stopa]]</Template>
  <TotalTime>13975</TotalTime>
  <Words>371</Words>
  <Application>Microsoft Office PowerPoint</Application>
  <PresentationFormat>Širokouhlá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Dymová stopa</vt:lpstr>
      <vt:lpstr>Šikana </vt:lpstr>
      <vt:lpstr>Formy násilia, ktoré ťa môžu ohrozovať.</vt:lpstr>
      <vt:lpstr>Šikana v partii</vt:lpstr>
      <vt:lpstr>Čo robiť, aby som predišiel šikane?</vt:lpstr>
      <vt:lpstr>Čo robiť, ak sa mi niečo stalo?</vt:lpstr>
      <vt:lpstr>Poďme diskutovať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Beáta Sláviková</dc:creator>
  <cp:lastModifiedBy>Beáta Sláviková</cp:lastModifiedBy>
  <cp:revision>9</cp:revision>
  <dcterms:created xsi:type="dcterms:W3CDTF">2022-01-18T08:25:22Z</dcterms:created>
  <dcterms:modified xsi:type="dcterms:W3CDTF">2022-02-02T09:33:14Z</dcterms:modified>
</cp:coreProperties>
</file>